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sldIdLst>
    <p:sldId id="258" r:id="rId2"/>
    <p:sldId id="382" r:id="rId3"/>
    <p:sldId id="384" r:id="rId4"/>
    <p:sldId id="387" r:id="rId5"/>
    <p:sldId id="400" r:id="rId6"/>
    <p:sldId id="389" r:id="rId7"/>
    <p:sldId id="402" r:id="rId8"/>
    <p:sldId id="403" r:id="rId9"/>
    <p:sldId id="404" r:id="rId10"/>
    <p:sldId id="405" r:id="rId11"/>
    <p:sldId id="406" r:id="rId12"/>
    <p:sldId id="407" r:id="rId13"/>
    <p:sldId id="324" r:id="rId1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4010" autoAdjust="0"/>
  </p:normalViewPr>
  <p:slideViewPr>
    <p:cSldViewPr snapToGrid="0">
      <p:cViewPr varScale="1">
        <p:scale>
          <a:sx n="91" d="100"/>
          <a:sy n="91" d="100"/>
        </p:scale>
        <p:origin x="5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2015-12-15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18 grudnia </a:t>
            </a:r>
            <a:r>
              <a:rPr lang="pl-PL" dirty="0">
                <a:latin typeface="+mj-lt"/>
              </a:rPr>
              <a:t>2015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35721"/>
              </p:ext>
            </p:extLst>
          </p:nvPr>
        </p:nvGraphicFramePr>
        <p:xfrm>
          <a:off x="243840" y="1408303"/>
          <a:ext cx="8625840" cy="531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583679"/>
                <a:gridCol w="5724264"/>
                <a:gridCol w="843280"/>
              </a:tblGrid>
              <a:tr h="93043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7403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Zaangażowanie wkładu własnego wnioskodawcy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Wkład własny przekraczający minimalny poziom 50% kosztów kwalifikowalnych: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10 %  - 10 pkt.;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20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8% do 10% - 8 pkt.;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20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6 % do 8 %  - 6 pkt.;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20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4% do 6%  - 4 pkt.;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20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2 % do 4%  - 2 pkt.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 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nie podlega sumowaniu.</a:t>
                      </a: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346519"/>
              </p:ext>
            </p:extLst>
          </p:nvPr>
        </p:nvGraphicFramePr>
        <p:xfrm>
          <a:off x="243840" y="1282263"/>
          <a:ext cx="8625840" cy="580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96583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07005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 wyposażenia OSP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Dana OSP posiadała samochód ratowniczo-gaśniczy, którego uśredniony wiek, zgodnie z ich datą produkcji wynosi: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ponad 20 lat lub potwierdzony brak samochodu ratowniczo - gaśniczego na stanie jednostki OSP - 8 pkt.;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15 do 20 lat - 6 pkt.;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mieści się w przedziale od 10 do 15 lat - 2 pkt.</a:t>
                      </a:r>
                    </a:p>
                    <a:p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385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Liczba przeprowadzonych działań ratowniczo-gaśniczych przez OSP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Ogólna liczba działań ratowniczo-gaśniczych przeprowadzonych w ciągu ostatniego roku kalendarzowego: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26390"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od 25 do 50 – 2 pkt.;	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26390" marR="2159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powyżej 50 do 150  - 3 pkt.;</a:t>
                      </a:r>
                    </a:p>
                    <a:p>
                      <a:pPr marL="326390" marR="2159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powyżej150 do 200 - 4 pkt.;</a:t>
                      </a:r>
                    </a:p>
                    <a:p>
                      <a:pPr marL="326390" marR="2159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powyżej 200 – 5 pkt.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Działania ratowniczo – gaśnicze dotyczą wyjazdów według następujących rodzajów zagrożeń: pożary, miejscowe zagrożenia oraz alarmy fałszywe.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08943"/>
              </p:ext>
            </p:extLst>
          </p:nvPr>
        </p:nvGraphicFramePr>
        <p:xfrm>
          <a:off x="243840" y="1282262"/>
          <a:ext cx="8625840" cy="5244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104481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9985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9.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Potencjał jednostki OSP dla której kupowany jest sprzęt w ramach projektu.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ratowników: 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indent="325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do 12 – 0 pkt.;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indent="325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powyżej 12 do 24 -1 pkt.;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indent="325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powyżej 24 – 2 pkt.;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ratowników posiadających szkolenie z zakresu ratownictwa technicznego: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indent="325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powyżej 6 – 1 pkt.;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ratowników posiadających kurs Kwalifikowanej Pierwszej Pomocy: 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indent="325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	powyżej 8 - 1 pkt.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podlega sumowaniu.</a:t>
                      </a:r>
                      <a:r>
                        <a:rPr lang="pl-PL" sz="1400" dirty="0" smtClean="0">
                          <a:effectLst/>
                        </a:rPr>
                        <a:t>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Działanie </a:t>
            </a:r>
            <a:r>
              <a:rPr lang="pl-PL" sz="3600" b="1" dirty="0" smtClean="0">
                <a:latin typeface="+mn-lt"/>
              </a:rPr>
              <a:t>5.1</a:t>
            </a:r>
            <a:endParaRPr lang="pl-P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 smtClean="0"/>
              <a:t>Działanie 5.1 (PI 5b) – </a:t>
            </a:r>
            <a:r>
              <a:rPr lang="pl-PL" sz="2400" dirty="0" smtClean="0"/>
              <a:t>Dostosowanie do zmian klimatu</a:t>
            </a:r>
            <a:endParaRPr lang="pl-PL" sz="2400" dirty="0"/>
          </a:p>
          <a:p>
            <a:pPr algn="ctr"/>
            <a:endParaRPr lang="pl-PL" sz="2400" b="1" dirty="0"/>
          </a:p>
          <a:p>
            <a:pPr algn="ctr"/>
            <a:r>
              <a:rPr lang="pl-PL" sz="2400" dirty="0" smtClean="0"/>
              <a:t>Rodzaj </a:t>
            </a:r>
            <a:r>
              <a:rPr lang="pl-PL" sz="2400" dirty="0"/>
              <a:t>przedsięwzięcia</a:t>
            </a:r>
            <a:r>
              <a:rPr lang="pl-PL" sz="2400" b="1" dirty="0"/>
              <a:t> </a:t>
            </a:r>
            <a:r>
              <a:rPr lang="pl-PL" sz="2400" b="1" dirty="0" smtClean="0"/>
              <a:t>–</a:t>
            </a:r>
            <a:r>
              <a:rPr lang="pl-PL" sz="2400" dirty="0" smtClean="0"/>
              <a:t> </a:t>
            </a:r>
            <a:r>
              <a:rPr lang="pl-PL" sz="2400" b="1" dirty="0" smtClean="0"/>
              <a:t>Wzmocnienie potencjału Ochotniczych Straży Pożarnych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388211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ze Strategicznym planem adaptacji dla sektorów i obszarów wrażliwych na zmiany klimatu do roku 2020 z perspektywą do roku 2030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Poziom dofinasowania nie przekracza 50% kosztów kwalifikowalnych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08246"/>
              </p:ext>
            </p:extLst>
          </p:nvPr>
        </p:nvGraphicFramePr>
        <p:xfrm>
          <a:off x="543560" y="1583870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Nabycie jedynie nowego sprzętu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Funkcjonowanie OSP w krajowym systemie ratowniczo-gaśniczym (KSRG) 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38875"/>
              </p:ext>
            </p:extLst>
          </p:nvPr>
        </p:nvGraphicFramePr>
        <p:xfrm>
          <a:off x="243840" y="1557853"/>
          <a:ext cx="8625840" cy="500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127990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Pozyskanie wsparcia przez JST/OSP na zakup wyposażenia w ramach RPO WM 2007-2013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Podmiot (JST/OSP):</a:t>
                      </a:r>
                      <a:endParaRPr lang="pl-PL" sz="2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uzyskał dofinansowania na zakup </a:t>
                      </a: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</a:rPr>
                        <a:t>samochodu ratowniczo – gaśniczego</a:t>
                      </a: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ramach RPO WM 2007 – 2013– 4 pkt.</a:t>
                      </a:r>
                      <a:endParaRPr lang="pl-PL" sz="2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2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r>
                        <a:rPr lang="pl-PL" sz="2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l-PL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4</a:t>
                      </a:r>
                      <a:endParaRPr lang="pl-PL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68937"/>
              </p:ext>
            </p:extLst>
          </p:nvPr>
        </p:nvGraphicFramePr>
        <p:xfrm>
          <a:off x="243840" y="1557855"/>
          <a:ext cx="8625840" cy="491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637468"/>
                <a:gridCol w="5670475"/>
                <a:gridCol w="843280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86095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Specjalistyczne wyposażenie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zakłada zakup specjalistycznego sprzętu: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zakresu ochrony przeciwpowodziowej – 3   pkt.;</a:t>
                      </a:r>
                    </a:p>
                    <a:p>
                      <a:pPr marL="0" marR="2159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specjalistycznych grup ratownictwa wodnego 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0995"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 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specjalistycznych grup ratownictwa chemiczno-ekologicznego 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0995"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specjalistycznych grup poszukiwawczo – ratowniczych 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0995"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specjalistycznych grup ratownictwa wysokościowego – 2 pkt.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 podlega sumowaniu.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26497"/>
              </p:ext>
            </p:extLst>
          </p:nvPr>
        </p:nvGraphicFramePr>
        <p:xfrm>
          <a:off x="243840" y="1557856"/>
          <a:ext cx="8625840" cy="5142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77598"/>
                <a:gridCol w="5430345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Obszar realizacji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projektu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Realizacja projektu obejmuje: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20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gminy wiejskiej – 5 pkt.;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20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gminy miejsko - wiejskiej – 2 pkt.;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975"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nie  podlega sumowaniu.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509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Ochrona terenów cennych przyrodniczo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Działania doposażonej jednostki OSP obejmują: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20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Natura 2000 - 4 pkt.;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20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rezerwat przyrody/ parku krajobrazowego -  2 pkt.;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20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teren użytku ekologicznego/obszaru chronionego krajobrazu - 1 pkt.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spcAft>
                          <a:spcPts val="120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endParaRPr lang="pl-PL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 podlega sumowaniu.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92984"/>
              </p:ext>
            </p:extLst>
          </p:nvPr>
        </p:nvGraphicFramePr>
        <p:xfrm>
          <a:off x="243840" y="1557856"/>
          <a:ext cx="8625840" cy="5241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390042"/>
                <a:gridCol w="5917901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Rodzaj samochodu ratowniczo- gaśniczego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Przedmiotem wsparcia będzie zakup: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(Wariant 1) </a:t>
                      </a: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średniego samochodu ratowniczo – gaśniczego ze sprzętem ratowniczo – gaśniczy zamontowanym na stałe – 4 pkt. 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(Wariant 2) </a:t>
                      </a: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średniego samochodu ratowniczo – gaśniczego ze sprzętem ratowniczo – gaśniczy zamontowanym na stałe </a:t>
                      </a:r>
                      <a:r>
                        <a:rPr lang="pl-PL" sz="1200" b="1" dirty="0" smtClean="0">
                          <a:solidFill>
                            <a:srgbClr val="00B0F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pkt. </a:t>
                      </a:r>
                    </a:p>
                    <a:p>
                      <a:pPr marL="457200"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wraz ze </a:t>
                      </a: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sprzętem ratowniczo – gaśniczym niezamontowanym na stałe tj.: 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pompy pożarnicze; 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zestaw ratownictwa technicznego;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zestawy ratownictwa medycznego; 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agregaty prądotwórcze.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rodzaje sprzętów – 8 pkt.;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rodzaje sprzętów  - 6 pkt.;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rodzaje sprzętów – 4 pkt.;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rodzaj sprzętu – 2 pkt.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1590" algn="just">
                        <a:spcAft>
                          <a:spcPts val="120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podlega sumowaniu tylko w ramach Wariantu 2.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3617</TotalTime>
  <Words>656</Words>
  <Application>Microsoft Office PowerPoint</Application>
  <PresentationFormat>Pokaz na ekranie (4:3)</PresentationFormat>
  <Paragraphs>180</Paragraphs>
  <Slides>13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Symbol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539</cp:revision>
  <dcterms:created xsi:type="dcterms:W3CDTF">2015-04-20T12:46:14Z</dcterms:created>
  <dcterms:modified xsi:type="dcterms:W3CDTF">2015-12-15T09:14:32Z</dcterms:modified>
</cp:coreProperties>
</file>