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sldIdLst>
    <p:sldId id="258" r:id="rId2"/>
    <p:sldId id="382" r:id="rId3"/>
    <p:sldId id="384" r:id="rId4"/>
    <p:sldId id="387" r:id="rId5"/>
    <p:sldId id="389" r:id="rId6"/>
    <p:sldId id="402" r:id="rId7"/>
    <p:sldId id="403" r:id="rId8"/>
    <p:sldId id="407" r:id="rId9"/>
    <p:sldId id="404" r:id="rId10"/>
    <p:sldId id="405" r:id="rId11"/>
    <p:sldId id="406" r:id="rId12"/>
    <p:sldId id="408" r:id="rId13"/>
    <p:sldId id="409" r:id="rId14"/>
    <p:sldId id="416" r:id="rId15"/>
    <p:sldId id="412" r:id="rId16"/>
    <p:sldId id="413" r:id="rId17"/>
    <p:sldId id="414" r:id="rId18"/>
    <p:sldId id="415" r:id="rId19"/>
    <p:sldId id="324" r:id="rId2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0197" autoAdjust="0"/>
  </p:normalViewPr>
  <p:slideViewPr>
    <p:cSldViewPr snapToGrid="0">
      <p:cViewPr varScale="1">
        <p:scale>
          <a:sx n="84" d="100"/>
          <a:sy n="84" d="100"/>
        </p:scale>
        <p:origin x="6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2016-03-16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0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86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00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0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51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92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16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951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21 marca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04563"/>
              </p:ext>
            </p:extLst>
          </p:nvPr>
        </p:nvGraphicFramePr>
        <p:xfrm>
          <a:off x="243840" y="1408303"/>
          <a:ext cx="8625840" cy="438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99013"/>
                <a:gridCol w="5408930"/>
                <a:gridCol w="843280"/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3623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Powierzchnia tworzonego terenu inwestycyjnego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50ha – 9 pkt;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30ha do 50ha – 6 pkt;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20ha do 30ha – 4 pkt;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10ha do 20ha – 2 pkt;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3ha do 10ha – 1 pkt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05435"/>
              </p:ext>
            </p:extLst>
          </p:nvPr>
        </p:nvGraphicFramePr>
        <p:xfrm>
          <a:off x="243840" y="1385133"/>
          <a:ext cx="8625840" cy="443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89413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928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6.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Projekty wyłonione w ramach konkursu architektonicznego, architektoniczno-urbanistycznego lub urbanistycznego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zakłada wykorzystanie wyników konkursu architektonicznego, architektoniczno-urbanistycznego lub urbanistycznego – 1 pkt;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ww. warunków lub brak informacji w tym zakresie – 0 </a:t>
                      </a: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pkt.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81446"/>
              </p:ext>
            </p:extLst>
          </p:nvPr>
        </p:nvGraphicFramePr>
        <p:xfrm>
          <a:off x="243840" y="1385133"/>
          <a:ext cx="8625840" cy="493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070463"/>
                <a:gridCol w="5237480"/>
                <a:gridCol w="843280"/>
              </a:tblGrid>
              <a:tr h="87720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98987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Uwarunkowania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komunikacyjne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Odległość komunikacyjna od węzła drogowego, tj. drogi krajowej klasy A, S, GP, G: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 km 4 pkt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 ≤ 10 km 3 pkt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10 ≤ 20 km 2 pkt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20 km 0 pkt</a:t>
                      </a:r>
                    </a:p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Odległość dojścia do terenu inwestycyjnego od przystanku komunikacji zbiorowej: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0,5 km 3 pkt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0,5 ≤ 1 km 1 pkt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 km 0 pkt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28217"/>
              </p:ext>
            </p:extLst>
          </p:nvPr>
        </p:nvGraphicFramePr>
        <p:xfrm>
          <a:off x="243840" y="1385133"/>
          <a:ext cx="862584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070463"/>
                <a:gridCol w="5237480"/>
                <a:gridCol w="843280"/>
              </a:tblGrid>
              <a:tr h="8929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28416"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Odległość komunikacyjna od bocznicy/stacji kolejowej będącej w eksploatacji: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 km 3 pkt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 ≤ 10 km 1 pkt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10 km 0 pkt</a:t>
                      </a:r>
                    </a:p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Bezpośredni dojazd do terenu inwestycyjnego drogą o określonej nośności: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droga o maksymalnej nośności ≥ 115 </a:t>
                      </a:r>
                      <a:r>
                        <a:rPr lang="pl-PL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/oś – 3 pkt 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droga o maksymalnej nośności ≥ 100 </a:t>
                      </a:r>
                      <a:r>
                        <a:rPr lang="pl-PL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/oś – 2 pkt 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droga o maksymalnej nośności ≥ 80 </a:t>
                      </a:r>
                      <a:r>
                        <a:rPr lang="pl-PL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/oś – 1 pkt 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droga o maksymalnej nośności &lt; 80 </a:t>
                      </a:r>
                      <a:r>
                        <a:rPr lang="pl-PL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/oś – 0 pkt 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się.</a:t>
                      </a:r>
                    </a:p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43840" y="1499433"/>
          <a:ext cx="8625840" cy="5081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070463"/>
                <a:gridCol w="5237480"/>
                <a:gridCol w="843280"/>
              </a:tblGrid>
              <a:tr h="88180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27562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Zgodność projektu z programem rewitalizacji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projekt jest zgodny z programem rewitalizacji i w całości realizowany jest na terenie wskazanym do rewitalizacji;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– projekt jest zgodny z programem rewitalizacji i w części realizowany jest na terenie wskazanym do rewitalizacji.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821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Zgodność projektu z programem rewitalizacji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0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– </a:t>
                      </a:r>
                      <a:r>
                        <a:rPr lang="pl-PL" sz="2000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pkt.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80859"/>
              </p:ext>
            </p:extLst>
          </p:nvPr>
        </p:nvGraphicFramePr>
        <p:xfrm>
          <a:off x="125730" y="1385133"/>
          <a:ext cx="884682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56"/>
                <a:gridCol w="1668191"/>
                <a:gridCol w="5873423"/>
                <a:gridCol w="868850"/>
              </a:tblGrid>
              <a:tr h="85512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376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9.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Efektywność kosztowa przygotowania 1 ha terenów inwestycyjnych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1 ha powierzchni terenów projektu do udostępnienia inwestorom zamierzającym rozpocząć tam działalność gospodarczą przypada nie więcej niż 32 221 euro  dotacji UE (wyrażony wskaźnikiem „Powierzchnia przygotowanych terenów inwestycyjnych [ha]”) – 5 pkt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1 ha powierzchni terenów projektu do udostępnienia inwestorom zamierzającym rozpocząć tam działalność gospodarczą przypada więcej niż 32 221 euro  dotacji UE i nie więcej niż 37 055 euro  dotacji UE (wyrażony wskaźnikiem „Powierzchnia przygotowanych terenów inwestycyjnych [ha]”) – 3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15676"/>
              </p:ext>
            </p:extLst>
          </p:nvPr>
        </p:nvGraphicFramePr>
        <p:xfrm>
          <a:off x="125730" y="1385133"/>
          <a:ext cx="886968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63"/>
                <a:gridCol w="1216107"/>
                <a:gridCol w="6299492"/>
                <a:gridCol w="867119"/>
              </a:tblGrid>
              <a:tr h="87720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98987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Inwestorzy na przygotowanym terenie inwestycyjnym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jedno przedsięwzięcie inwestycyjne zlokalizowane na terenach inwestycyjnych przygotowanych w ramach realizowanego projektu przypada nie więcej niż 379 926 euro  dotacji UE (wyrażone wskaźnikiem „Liczba inwestycji zlokalizowanych na przygotowanych terenach inwestycyjnych [szt.]”) – 5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jedno przedsięwzięcie inwestycyjne zlokalizowane na terenach inwestycyjnych przygotowanych w ramach realizowanego projektu przypada więcej niż 379 926 euro  dotacji UE i nie więcej niż 436 915 euro  dotacji UE (wyrażone wskaźnikiem „Liczba inwestycji zlokalizowanych na przygotowanych terenach inwestycyjnych [szt.]”) – 3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347885"/>
              </p:ext>
            </p:extLst>
          </p:nvPr>
        </p:nvGraphicFramePr>
        <p:xfrm>
          <a:off x="125730" y="1385132"/>
          <a:ext cx="8869681" cy="434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63"/>
                <a:gridCol w="1216107"/>
                <a:gridCol w="6299492"/>
                <a:gridCol w="867119"/>
              </a:tblGrid>
              <a:tr h="10273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31396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Udział środków własnych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Wkład własny Wnioskodawcy przekraczający wymagany minimalny wkład własny, liczony od kwoty kwalifikowalnej ogółem: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20% – 7 pkt;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15% do 20% – 5 pkt;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10% do 15% – 3 pkt;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5% do 10% – 1 pkt.</a:t>
                      </a: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25243"/>
              </p:ext>
            </p:extLst>
          </p:nvPr>
        </p:nvGraphicFramePr>
        <p:xfrm>
          <a:off x="125730" y="1385133"/>
          <a:ext cx="8869681" cy="424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63"/>
                <a:gridCol w="1433277"/>
                <a:gridCol w="6082322"/>
                <a:gridCol w="867119"/>
              </a:tblGrid>
              <a:tr h="78091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29749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12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Zgodność z regionalną strategią inteligentnej specjalizacji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przyczyniają się do rozwoju Regionalnej Strategii Innowacji dla Mazowsza – 1 pkt.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zakresie – 0 pkt.</a:t>
                      </a:r>
                    </a:p>
                    <a:p>
                      <a:endParaRPr lang="pl-PL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3.1.1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3.1.1 (PI 3a)</a:t>
            </a:r>
            <a:endParaRPr lang="pl-PL" sz="2800" b="1" dirty="0"/>
          </a:p>
          <a:p>
            <a:pPr algn="ctr"/>
            <a:r>
              <a:rPr lang="pl-PL" sz="2800" dirty="0" smtClean="0"/>
              <a:t>Typ </a:t>
            </a:r>
            <a:r>
              <a:rPr lang="pl-PL" sz="2800" dirty="0"/>
              <a:t>projektu - Uporządkowanie i przygotowanie terenów inwestycyjnych w celu nadania im nowych funkcji gospodarczych w ramach ZIT</a:t>
            </a: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93198"/>
              </p:ext>
            </p:extLst>
          </p:nvPr>
        </p:nvGraphicFramePr>
        <p:xfrm>
          <a:off x="543560" y="1681843"/>
          <a:ext cx="8012610" cy="402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Niepowielanie dostępnej infrastruktury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545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2.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MPZP/ </a:t>
                      </a:r>
                      <a:r>
                        <a:rPr lang="pl-PL" sz="2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SUiKZP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525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3.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Dostęp do terenu inwestycyjnego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879125"/>
              </p:ext>
            </p:extLst>
          </p:nvPr>
        </p:nvGraphicFramePr>
        <p:xfrm>
          <a:off x="243840" y="1557853"/>
          <a:ext cx="8625840" cy="446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9681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98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Kompleksowość projektu 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każdy element po 1 punkcie: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Kanalizacja;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Wodociąg;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Instalacja elektryczna;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Instalacja gazowa lub ciepłownicza;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Sieć światłowodowa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49133"/>
              </p:ext>
            </p:extLst>
          </p:nvPr>
        </p:nvGraphicFramePr>
        <p:xfrm>
          <a:off x="243840" y="1557855"/>
          <a:ext cx="8625840" cy="302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637468"/>
                <a:gridCol w="5670475"/>
                <a:gridCol w="843280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860951">
                <a:tc>
                  <a:txBody>
                    <a:bodyPr/>
                    <a:lstStyle/>
                    <a:p>
                      <a:pPr algn="l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Gotowość projektu do realizacji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Wnioskodawca posiada prawomocne pozwolenia na budowę lub </a:t>
                      </a:r>
                      <a:r>
                        <a:rPr lang="pl-PL" sz="22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ZRiD</a:t>
                      </a: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5 pkt 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0320"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w tym zakresie – 0 pkt.</a:t>
                      </a:r>
                    </a:p>
                    <a:p>
                      <a:pPr marL="20320">
                        <a:spcAft>
                          <a:spcPts val="0"/>
                        </a:spcAft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079736"/>
              </p:ext>
            </p:extLst>
          </p:nvPr>
        </p:nvGraphicFramePr>
        <p:xfrm>
          <a:off x="243840" y="1351153"/>
          <a:ext cx="8625840" cy="532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1748790"/>
                <a:gridCol w="5614670"/>
                <a:gridCol w="843280"/>
              </a:tblGrid>
              <a:tr h="9304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2136">
                <a:tc>
                  <a:txBody>
                    <a:bodyPr/>
                    <a:lstStyle/>
                    <a:p>
                      <a:pPr algn="l"/>
                      <a:r>
                        <a:rPr lang="pl-PL" sz="1900" dirty="0" smtClean="0"/>
                        <a:t>3.</a:t>
                      </a:r>
                      <a:endParaRPr lang="pl-PL" sz="19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Uwarunkowania gospodarcze</a:t>
                      </a:r>
                      <a:endParaRPr lang="pl-PL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Ad.1 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Nawiązanie współpracy z przedsiębiorcami</a:t>
                      </a:r>
                      <a:r>
                        <a:rPr lang="pl-PL" sz="19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prowadzącymi działalność eksportową z: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lub więcej inwestorami – 3 pkt 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inwestorami – 2 pkt 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inwestorem – 1 pkt 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Ad.2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Nawiązanie współpracy z przedsiębiorcami ponoszącymi nakłady na działalność badawczo rozwojową w jednym z trzech ostatnich zamkniętych lat sprawozdawczych z: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lub więcej inwestorami – 3 pkt 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inwestorami – 2 pkt</a:t>
                      </a:r>
                    </a:p>
                    <a:p>
                      <a:pPr marR="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inwestorem – 1 pkt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pl-PL" sz="1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84831"/>
              </p:ext>
            </p:extLst>
          </p:nvPr>
        </p:nvGraphicFramePr>
        <p:xfrm>
          <a:off x="91439" y="1352116"/>
          <a:ext cx="8949691" cy="52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437"/>
                <a:gridCol w="1955661"/>
                <a:gridCol w="5507183"/>
                <a:gridCol w="994410"/>
              </a:tblGrid>
              <a:tr h="6824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13237">
                <a:tc>
                  <a:txBody>
                    <a:bodyPr/>
                    <a:lstStyle/>
                    <a:p>
                      <a:pPr algn="l"/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Ad.3 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Nawiązanie współpracy z przedsiębiorcami prowadzącymi działalność w ramach obszarów inteligentnej specjalizacji regionu wskazanych w załączniku nr 1 do Regionalnej Strategii Innowacji dla Mazowsza do 2020 roku z: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lub więcej inwestorami – 3 pkt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inwestorami – 2 pkt 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inwestorem – 1 pkt 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Uwaga: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Dopuszcza się zaklasyfikowanie tego samego inwestora w ramach poszczególnych </a:t>
                      </a:r>
                      <a:r>
                        <a:rPr lang="pl-PL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podkryteriów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sumują się.</a:t>
                      </a:r>
                    </a:p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40625"/>
              </p:ext>
            </p:extLst>
          </p:nvPr>
        </p:nvGraphicFramePr>
        <p:xfrm>
          <a:off x="243840" y="1557856"/>
          <a:ext cx="8625840" cy="497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41813"/>
                <a:gridCol w="5866130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Lokalizacja projektu na terenie o zwiększonym bezrobociu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powiatach, gdzie średnia stopa bezrobocia wynosi w roku poprzednim (rok poprzedzający rok złożenia wniosku):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150% średniej stopy bezrobocia na Mazowszu – 3 pkt;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120% do 150% średniej stopy bezrobocia na Mazowszu  – 2 pkt;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 100% do 120% średniej stopy bezrobocia na Mazowszu – 1 pkt.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spełnienia ww. warunków lub brak informacji w tym zakresie – 0 pkt</a:t>
                      </a: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3747</TotalTime>
  <Words>1278</Words>
  <Application>Microsoft Office PowerPoint</Application>
  <PresentationFormat>Pokaz na ekranie (4:3)</PresentationFormat>
  <Paragraphs>252</Paragraphs>
  <Slides>19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558</cp:revision>
  <dcterms:created xsi:type="dcterms:W3CDTF">2015-04-20T12:46:14Z</dcterms:created>
  <dcterms:modified xsi:type="dcterms:W3CDTF">2016-03-16T06:57:08Z</dcterms:modified>
</cp:coreProperties>
</file>