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391" r:id="rId10"/>
    <p:sldId id="385" r:id="rId11"/>
    <p:sldId id="393" r:id="rId12"/>
    <p:sldId id="394" r:id="rId13"/>
    <p:sldId id="400" r:id="rId14"/>
    <p:sldId id="387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187" autoAdjust="0"/>
  </p:normalViewPr>
  <p:slideViewPr>
    <p:cSldViewPr snapToGrid="0">
      <p:cViewPr varScale="1">
        <p:scale>
          <a:sx n="65" d="100"/>
          <a:sy n="65" d="100"/>
        </p:scale>
        <p:origin x="4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2015-11-20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20 listopada </a:t>
            </a:r>
            <a:r>
              <a:rPr lang="pl-PL" dirty="0">
                <a:latin typeface="+mj-lt"/>
              </a:rPr>
              <a:t>2015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91250"/>
              </p:ext>
            </p:extLst>
          </p:nvPr>
        </p:nvGraphicFramePr>
        <p:xfrm>
          <a:off x="316230" y="1479675"/>
          <a:ext cx="8420100" cy="4610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79"/>
                <a:gridCol w="6705901"/>
                <a:gridCol w="1173120"/>
              </a:tblGrid>
              <a:tr h="56760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46985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Maksymalny koszt wsparcia 1 osoby, dotyczący sytuacji, kiedy realizowane jest wsparcie w zakresie tworzenia i finansowania funkcjonowania dziennych form wsparcia dla dzieci i młodzieży prowadzonych w formie opiekuńczej i specjalistycznej - przez okres 36 miesięcy (maksymalny okres realizacji projektu) wynosi 22400,00 PLN, przez okres 24 miesięcy 17600,00PLN, przez okres 12 miesięcy – 12800,00 PLN.</a:t>
                      </a:r>
                      <a:endParaRPr lang="pl-PL" sz="2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727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12.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inwestycje w infrastrukturę, </a:t>
                      </a:r>
                      <a:b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cross-</a:t>
                      </a:r>
                      <a:r>
                        <a:rPr lang="pl-PL" sz="20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będą finansowane wyłącznie, jeżeli zostanie zagwarantowana trwałość inwestycji z EFS.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997269"/>
            <a:ext cx="2343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6474"/>
              </p:ext>
            </p:extLst>
          </p:nvPr>
        </p:nvGraphicFramePr>
        <p:xfrm>
          <a:off x="331724" y="1524000"/>
          <a:ext cx="8547099" cy="502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27"/>
                <a:gridCol w="3515824"/>
                <a:gridCol w="3381375"/>
                <a:gridCol w="1163573"/>
              </a:tblGrid>
              <a:tr h="64312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8853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wsparciem osoby wykluczone lub zagrożone wykluczeniem społecznym zamieszkujące: na obszarach </a:t>
                      </a:r>
                      <a:b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gminach) poniżej</a:t>
                      </a:r>
                      <a:r>
                        <a:rPr lang="pl-PL" sz="19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progu </a:t>
                      </a:r>
                      <a:r>
                        <a:rPr lang="pl-PL" sz="19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9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określonego </a:t>
                      </a:r>
                      <a:b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9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Mazowieckim barometrze ubóstwa i wykluczenia społecznego i zwalczania</a:t>
                      </a:r>
                      <a:r>
                        <a:rPr lang="pl-PL" sz="195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9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ubóstwa</a:t>
                      </a: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na obszarach wiejskich lub na obszarach (w gminach, miastach), gdzie nie ma placówek wsparcia dziennego dla dzieci </a:t>
                      </a:r>
                      <a:b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młodzieży.</a:t>
                      </a:r>
                      <a:endParaRPr lang="pl-PL" sz="1950" dirty="0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</a:t>
                      </a:r>
                      <a:b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będą realizowane:</a:t>
                      </a:r>
                    </a:p>
                    <a:p>
                      <a:pPr marL="0" lvl="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obszarach poniżej progu </a:t>
                      </a:r>
                      <a:r>
                        <a:rPr lang="pl-PL" sz="19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5 pkt.</a:t>
                      </a:r>
                    </a:p>
                    <a:p>
                      <a:pPr marL="0" lvl="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obszarach wiejskich – 5 pkt.</a:t>
                      </a:r>
                    </a:p>
                    <a:p>
                      <a:pPr marL="0" lvl="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obszarach (w gminach,</a:t>
                      </a:r>
                      <a:b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miastach), gdzie nie ma placówek wsparcia dziennego – 5 pkt.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 </a:t>
                      </a:r>
                      <a:endParaRPr lang="pl-PL" sz="19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40196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56100"/>
              </p:ext>
            </p:extLst>
          </p:nvPr>
        </p:nvGraphicFramePr>
        <p:xfrm>
          <a:off x="278892" y="1354962"/>
          <a:ext cx="8769858" cy="532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33"/>
                <a:gridCol w="2362200"/>
                <a:gridCol w="4914900"/>
                <a:gridCol w="1076325"/>
              </a:tblGrid>
              <a:tr h="502307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3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300" dirty="0" smtClean="0"/>
                    </a:p>
                  </a:txBody>
                  <a:tcPr anchor="ctr"/>
                </a:tc>
              </a:tr>
              <a:tr h="202831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2.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prowadzenie placówki wsparcia dziennego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formie pracy podwórkowej realizowanej przez wychowawcę.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Podejmowane interwencje w ramach projektu będą realizowane w formie pracy podwórkowej prowadzonej przez wychowawcę – </a:t>
                      </a: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 pkt</a:t>
                      </a:r>
                      <a:r>
                        <a:rPr lang="pl-PL" sz="1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Brak spełnienia ww. warunków lub brak informacji w tym zakresie – </a:t>
                      </a: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 pkt</a:t>
                      </a:r>
                      <a:r>
                        <a:rPr lang="pl-PL" sz="1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495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3.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Kompleksowe projekty realizowane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z różnych sektorów.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Projekt realizowany w partnerstwie podmiotów z różnych sektorów:</a:t>
                      </a:r>
                      <a:endParaRPr lang="pl-PL" sz="1800" kern="12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za partnerstwo z podmiotami ekonomii społecznej  - </a:t>
                      </a:r>
                      <a:r>
                        <a:rPr lang="pl-PL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10 pkt.,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za partnerstwo jednostek samorządu terytorialnego różnych szczebli – </a:t>
                      </a:r>
                      <a:r>
                        <a:rPr lang="pl-PL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 pkt.,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Brak spełnienia ww. warunków lub brak informacji w tym zakresie –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0 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.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Punkty w ramach kryterium nie sumują się.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10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020" y="983427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65158"/>
              </p:ext>
            </p:extLst>
          </p:nvPr>
        </p:nvGraphicFramePr>
        <p:xfrm>
          <a:off x="298964" y="1466595"/>
          <a:ext cx="8497564" cy="518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61"/>
                <a:gridCol w="3510585"/>
                <a:gridCol w="3356940"/>
                <a:gridCol w="1157478"/>
              </a:tblGrid>
              <a:tr h="5896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82252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4.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realizacji projektu, Wnioskodawca zobowiązuje się do dokonywania zamówień </a:t>
                      </a:r>
                      <a:b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wykorzystaniem klauzul społecznych zgodnie z ustawą </a:t>
                      </a:r>
                      <a:b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29 stycznia 2004 r. - Prawo zamówień publicznych (Dz. U. z 2013 poz. 907, z </a:t>
                      </a:r>
                      <a:r>
                        <a:rPr lang="pl-PL" sz="19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i/lub do dokonywania zamówień u podmiotów ekonomii społecznej w przypadku zakupów nieobjętych ustawą z 29 stycznia 2004 r. - Prawo zamówień publicznych.</a:t>
                      </a:r>
                      <a:endParaRPr lang="pl-PL" sz="195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95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</a:t>
                      </a:r>
                      <a:br>
                        <a:rPr lang="pl-PL" sz="195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95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wykorzystaniem klauzul społecznych w postępowaniach </a:t>
                      </a:r>
                      <a:b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udzielenie zamówień publicznych lub z wykorzystaniem </a:t>
                      </a:r>
                      <a:r>
                        <a:rPr lang="pl-PL" sz="195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zamówień </a:t>
                      </a:r>
                      <a:br>
                        <a:rPr lang="pl-PL" sz="195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95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podmiotów ekonomii społecznej w przypadku zakupów nieobjętych ustawą Prawo zamówień publicznych - </a:t>
                      </a:r>
                      <a:r>
                        <a:rPr lang="pl-PL" sz="19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pkt.</a:t>
                      </a:r>
                    </a:p>
                    <a:p>
                      <a:pPr algn="l"/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</a:t>
                      </a:r>
                      <a:r>
                        <a:rPr lang="pl-PL" sz="19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pkt.</a:t>
                      </a:r>
                    </a:p>
                    <a:p>
                      <a:pPr algn="l"/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21908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ogólne </a:t>
            </a:r>
            <a:r>
              <a:rPr lang="pl-PL" sz="3600" dirty="0" smtClean="0">
                <a:latin typeface="+mn-lt"/>
              </a:rPr>
              <a:t>wyboru </a:t>
            </a:r>
            <a:r>
              <a:rPr lang="pl-PL" sz="3600" dirty="0">
                <a:latin typeface="+mn-lt"/>
              </a:rPr>
              <a:t>projektów </a:t>
            </a:r>
            <a:r>
              <a:rPr lang="pl-PL" sz="3600" dirty="0" smtClean="0">
                <a:latin typeface="+mn-lt"/>
              </a:rPr>
              <a:t>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EFS </a:t>
            </a:r>
          </a:p>
          <a:p>
            <a:pPr algn="ctr" eaLnBrk="0" hangingPunct="0">
              <a:defRPr/>
            </a:pP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Poddziałanie  9.2.1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5128" y="1664081"/>
            <a:ext cx="8545513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200" dirty="0" smtClean="0">
                <a:solidFill>
                  <a:srgbClr val="FF0000"/>
                </a:solidFill>
                <a:latin typeface="+mn-lt"/>
              </a:rPr>
              <a:t>Poddziałanie 9.2.1 (9iv)</a:t>
            </a:r>
          </a:p>
          <a:p>
            <a:endParaRPr lang="pl-PL" sz="2400" b="1" dirty="0" smtClean="0"/>
          </a:p>
          <a:p>
            <a:endParaRPr lang="pl-PL" sz="2400" b="1" dirty="0" smtClean="0"/>
          </a:p>
          <a:p>
            <a:r>
              <a:rPr lang="pl-PL" sz="2400" b="1" dirty="0"/>
              <a:t> </a:t>
            </a:r>
            <a:endParaRPr lang="pl-PL" sz="2400" dirty="0"/>
          </a:p>
          <a:p>
            <a:pPr algn="just"/>
            <a:r>
              <a:rPr lang="pl-PL" sz="2300" b="1" dirty="0"/>
              <a:t>Typ projektu – </a:t>
            </a:r>
            <a:r>
              <a:rPr lang="pl-PL" sz="2300" dirty="0"/>
              <a:t>rozwój usług społecznych w celu integracji dzieci i młodzieży z grup szczególnie narażonych na wykluczenie </a:t>
            </a:r>
            <a:r>
              <a:rPr lang="pl-PL" sz="2300" dirty="0" smtClean="0"/>
              <a:t>społeczne.</a:t>
            </a:r>
            <a:endParaRPr lang="pl-PL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8063"/>
              </p:ext>
            </p:extLst>
          </p:nvPr>
        </p:nvGraphicFramePr>
        <p:xfrm>
          <a:off x="305435" y="1582367"/>
          <a:ext cx="8518053" cy="429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43"/>
                <a:gridCol w="6967281"/>
                <a:gridCol w="1014129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86690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wsparcie dla dzieci z rodzin przeżywających trudności w wypełnianiu funkcji opiekuńczo-wychowawczych (m.in. grupa docelowe wsparcia, formy wsparcia, zasady tworzenia i funkcjonowania), odbywa się zgodnie z ustawą z dnia 9 czerwca 2011 r. o wspieraniu rodziny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systemie pieczy zastępczej i przepisów wykonawczych do ustawy oraz z „Ogólnoeuropejskimi wytycznymi dotyczącymi przejścia od opieki instytucjonalnej do opieki świadczonej na poziomie lokalnych społeczności” </a:t>
                      </a:r>
                      <a:r>
                        <a:rPr lang="pl-PL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dokumentem „Wykorzystanie funduszy Unii Europejskiej w celu przejścia od opieki instytucjonalnej do opieki świadczonej na poziomie lokalnych społeczności zestaw narzędzi”.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08130"/>
              </p:ext>
            </p:extLst>
          </p:nvPr>
        </p:nvGraphicFramePr>
        <p:xfrm>
          <a:off x="320511" y="1583705"/>
          <a:ext cx="8484124" cy="306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21"/>
                <a:gridCol w="6795431"/>
                <a:gridCol w="1189072"/>
              </a:tblGrid>
              <a:tr h="5561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50622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wsparcie dla dzieci z rodzin przeżywających trudności w wypełnianiu funkcji opiekuńczo-wychowawczych odbywa się na podstawie ścieżki reintegracji dla każdego dziecka, z uwzględnieniem diagnozy sytuacji problemowej, zasobów, potencjału, predyspozycji, potrzeb. 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47991"/>
              </p:ext>
            </p:extLst>
          </p:nvPr>
        </p:nvGraphicFramePr>
        <p:xfrm>
          <a:off x="305435" y="1538411"/>
          <a:ext cx="8518526" cy="497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73"/>
                <a:gridCol w="6967667"/>
                <a:gridCol w="1014186"/>
              </a:tblGrid>
              <a:tr h="58262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64947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3.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projekt obejmuje wsparcie istniejących lub nowo tworzonych placówek </a:t>
                      </a:r>
                      <a:r>
                        <a:rPr lang="pl-PL" sz="200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środowiskowych wsparcia </a:t>
                      </a: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dziennego dla dzieci i młodzieży – prowadzonych w formie opiekuńczej, specjalistycznej i w formie pracy podwórkowej prowadzonej przez wychowawcę.</a:t>
                      </a:r>
                    </a:p>
                    <a:p>
                      <a:pPr algn="just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w wyniku realizacji projektu zwiększy się liczba miejsc w tych placówkach.</a:t>
                      </a:r>
                    </a:p>
                    <a:p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0/1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494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w wyniku realizacji projektu nastąpi rozszerzenie oferty wsparcia o ile była dotychczas świadczona przez istniejącą placówkę.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0/1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55854"/>
              </p:ext>
            </p:extLst>
          </p:nvPr>
        </p:nvGraphicFramePr>
        <p:xfrm>
          <a:off x="329939" y="1345437"/>
          <a:ext cx="8652136" cy="528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86"/>
                <a:gridCol w="7391400"/>
                <a:gridCol w="819150"/>
              </a:tblGrid>
              <a:tr h="40716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</a:tr>
              <a:tr h="3137063">
                <a:tc>
                  <a:txBody>
                    <a:bodyPr/>
                    <a:lstStyle/>
                    <a:p>
                      <a:pPr algn="l"/>
                      <a:r>
                        <a:rPr lang="pl-PL" sz="1750" dirty="0" smtClean="0">
                          <a:latin typeface="+mn-lt"/>
                        </a:rPr>
                        <a:t>5.</a:t>
                      </a:r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obejmuje realizację działań w placówkach wsparcia dziennego prowadzonych </a:t>
                      </a:r>
                      <a:r>
                        <a:rPr lang="pl-PL" sz="175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formie opiekuńczej,</a:t>
                      </a:r>
                      <a:r>
                        <a:rPr lang="pl-PL" sz="175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75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podwórkowej</a:t>
                      </a:r>
                      <a:r>
                        <a:rPr lang="pl-PL" sz="175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lub specjalistycznej. </a:t>
                      </a:r>
                      <a:r>
                        <a:rPr lang="pl-PL" sz="17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</a:t>
                      </a: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ioskodawca zapewnia, że realizowane są zajęcia rozwijające,</a:t>
                      </a:r>
                      <a:r>
                        <a:rPr lang="pl-PL" sz="17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najmniej cztery z ośmiu kompetencji kluczowych, zgodnie ze</a:t>
                      </a:r>
                      <a:r>
                        <a:rPr lang="pl-PL" sz="17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zdiagnozowanymi potrzebami:</a:t>
                      </a:r>
                    </a:p>
                    <a:p>
                      <a:pPr marL="400050" lvl="0" indent="-400050" algn="just">
                        <a:buFont typeface="+mj-lt"/>
                        <a:buAutoNum type="arabicPeriod"/>
                      </a:pP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porozumiewanie się w języku ojczystym,</a:t>
                      </a:r>
                    </a:p>
                    <a:p>
                      <a:pPr marL="400050" lvl="0" indent="-400050" algn="just">
                        <a:buFont typeface="+mj-lt"/>
                        <a:buAutoNum type="arabicPeriod"/>
                      </a:pP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porozumiewanie się w językach obcych,</a:t>
                      </a:r>
                    </a:p>
                    <a:p>
                      <a:pPr marL="400050" lvl="0" indent="-400050" algn="just">
                        <a:buFont typeface="+mj-lt"/>
                        <a:buAutoNum type="arabicPeriod"/>
                      </a:pPr>
                      <a:r>
                        <a:rPr lang="pl-PL" sz="16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matematyczne i podstawowe kompetencje naukowo-techniczne,</a:t>
                      </a:r>
                    </a:p>
                    <a:p>
                      <a:pPr marL="400050" lvl="0" indent="-400050" algn="just">
                        <a:buFont typeface="+mj-lt"/>
                        <a:buAutoNum type="arabicPeriod"/>
                      </a:pP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informatyczne,</a:t>
                      </a:r>
                    </a:p>
                    <a:p>
                      <a:pPr marL="400050" lvl="0" indent="-400050" algn="just">
                        <a:buFont typeface="+mj-lt"/>
                        <a:buAutoNum type="arabicPeriod"/>
                      </a:pP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umiejętność uczenia się,</a:t>
                      </a:r>
                    </a:p>
                    <a:p>
                      <a:pPr marL="400050" lvl="0" indent="-400050" algn="just">
                        <a:buFont typeface="+mj-lt"/>
                        <a:buAutoNum type="arabicPeriod"/>
                      </a:pP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społeczne i obywatelskie,</a:t>
                      </a:r>
                    </a:p>
                    <a:p>
                      <a:pPr marL="400050" lvl="0" indent="-400050" algn="just">
                        <a:buFont typeface="+mj-lt"/>
                        <a:buAutoNum type="arabicPeriod"/>
                      </a:pP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inicjatywność i przedsiębiorczość,</a:t>
                      </a:r>
                    </a:p>
                    <a:p>
                      <a:pPr marL="400050" lvl="0" indent="-400050" algn="just">
                        <a:buFont typeface="+mj-lt"/>
                        <a:buAutoNum type="arabicPeriod"/>
                      </a:pP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świadomość i ekspresja kulturalna.</a:t>
                      </a:r>
                    </a:p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osób w wieku 15+, w ramach obowiązkowych 4 kompetencji obowiązkowo będą rozwijane kompetencje z zakresu inicjatywności</a:t>
                      </a:r>
                      <a:b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przedsiębiorczości (p. 7) oraz dodatkowo będzie udzielane doradztwo </a:t>
                      </a:r>
                      <a:b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zakresie wyboru ścieżki zawodowej.</a:t>
                      </a:r>
                      <a:endParaRPr lang="pl-PL" sz="175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50" dirty="0" smtClean="0">
                          <a:latin typeface="+mn-lt"/>
                        </a:rPr>
                        <a:t>0/1</a:t>
                      </a:r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92691"/>
              </p:ext>
            </p:extLst>
          </p:nvPr>
        </p:nvGraphicFramePr>
        <p:xfrm>
          <a:off x="305435" y="1516381"/>
          <a:ext cx="8472805" cy="4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93"/>
                <a:gridCol w="6909418"/>
                <a:gridCol w="1029594"/>
              </a:tblGrid>
              <a:tr h="56006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35255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6.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Wnioskodawca zapewnia, że w ramach dziennych form wsparcia tworzonych/wspieranych w ramach projektu pod opieką jednego wychowawcy w placówce wsparcia dziennego, w tym samym czasie, może przebywać nie więcej niż 15 dzieci.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2000" kern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Okres realizacji projektu nie przekracza 36 miesięcy.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365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Wnioskodawca zapewnia trwałość miejsc świadczenia usług społecznych w placówkach wsparcia dziennego utworzonych</a:t>
                      </a:r>
                      <a:b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w ramach projektu po zakończeniu realizacji projektu, co najmniej przez okres odpowiadający okresowi realizacji projektu.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776497"/>
              </p:ext>
            </p:extLst>
          </p:nvPr>
        </p:nvGraphicFramePr>
        <p:xfrm>
          <a:off x="302789" y="1555988"/>
          <a:ext cx="8466307" cy="471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83"/>
                <a:gridCol w="6904120"/>
                <a:gridCol w="1028804"/>
              </a:tblGrid>
              <a:tr h="55049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52524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9.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preferowane do objęcia wsparciem EFS w ramach projektów realizowanych w Poddziałaniu 9.2.1 są osoby lub rodziny korzystające z Programu Operacyjnego Pomoc Żywnościowa 2014-2020 (PO PŻ), a zakres wsparcia dla tych osób lub rodzin nie będzie powielał działań, które dana osoba lub rodzina otrzymała lub otrzymuje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PO PŻ w ramach działań towarzyszących, o których mowa w PO PŻ.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4105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osiągnięcie wskaźnika efektywności społeczno-zatrudnieniowej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pl-PL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wymiarze społecznym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wśród uczestników projektu mierzonego na zakończenie udziału w projekcie na poziomie 60%.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3752</TotalTime>
  <Words>793</Words>
  <Application>Microsoft Office PowerPoint</Application>
  <PresentationFormat>Pokaz na ekranie (4:3)</PresentationFormat>
  <Paragraphs>137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Pączkowska Magdalena</cp:lastModifiedBy>
  <cp:revision>606</cp:revision>
  <dcterms:created xsi:type="dcterms:W3CDTF">2015-04-20T12:46:14Z</dcterms:created>
  <dcterms:modified xsi:type="dcterms:W3CDTF">2015-11-20T07:50:44Z</dcterms:modified>
</cp:coreProperties>
</file>