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4">
  <p:sldMasterIdLst>
    <p:sldMasterId id="2147483648" r:id="rId1"/>
    <p:sldMasterId id="2147483660" r:id="rId2"/>
  </p:sldMasterIdLst>
  <p:notesMasterIdLst>
    <p:notesMasterId r:id="rId29"/>
  </p:notesMasterIdLst>
  <p:handoutMasterIdLst>
    <p:handoutMasterId r:id="rId30"/>
  </p:handoutMasterIdLst>
  <p:sldIdLst>
    <p:sldId id="256" r:id="rId3"/>
    <p:sldId id="281" r:id="rId4"/>
    <p:sldId id="282" r:id="rId5"/>
    <p:sldId id="261" r:id="rId6"/>
    <p:sldId id="283" r:id="rId7"/>
    <p:sldId id="284" r:id="rId8"/>
    <p:sldId id="286" r:id="rId9"/>
    <p:sldId id="305" r:id="rId10"/>
    <p:sldId id="306" r:id="rId11"/>
    <p:sldId id="285" r:id="rId12"/>
    <p:sldId id="287" r:id="rId13"/>
    <p:sldId id="299" r:id="rId14"/>
    <p:sldId id="300" r:id="rId15"/>
    <p:sldId id="301" r:id="rId16"/>
    <p:sldId id="302" r:id="rId17"/>
    <p:sldId id="303" r:id="rId18"/>
    <p:sldId id="278" r:id="rId19"/>
    <p:sldId id="291" r:id="rId20"/>
    <p:sldId id="292" r:id="rId21"/>
    <p:sldId id="296" r:id="rId22"/>
    <p:sldId id="308" r:id="rId23"/>
    <p:sldId id="293" r:id="rId24"/>
    <p:sldId id="307" r:id="rId25"/>
    <p:sldId id="298" r:id="rId26"/>
    <p:sldId id="304" r:id="rId27"/>
    <p:sldId id="294" r:id="rId28"/>
  </p:sldIdLst>
  <p:sldSz cx="9144000" cy="6858000" type="screen4x3"/>
  <p:notesSz cx="6805613" cy="9939338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53BD"/>
    <a:srgbClr val="014CBD"/>
    <a:srgbClr val="0C75BB"/>
    <a:srgbClr val="0836BD"/>
    <a:srgbClr val="0570BD"/>
    <a:srgbClr val="0744BD"/>
    <a:srgbClr val="0260BD"/>
    <a:srgbClr val="2075BD"/>
    <a:srgbClr val="1D63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01" autoAdjust="0"/>
    <p:restoredTop sz="94580" autoAdjust="0"/>
  </p:normalViewPr>
  <p:slideViewPr>
    <p:cSldViewPr snapToGrid="0" snapToObjects="1">
      <p:cViewPr varScale="1">
        <p:scale>
          <a:sx n="67" d="100"/>
          <a:sy n="67" d="100"/>
        </p:scale>
        <p:origin x="122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Ewaluacja%20RPO%20WM\kolej\kolej-przejazdy-predkosc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rynek_kolejowy!$A$4</c:f>
              <c:strCache>
                <c:ptCount val="1"/>
                <c:pt idx="0">
                  <c:v>KM</c:v>
                </c:pt>
              </c:strCache>
            </c:strRef>
          </c:tx>
          <c:spPr>
            <a:ln w="3175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rynek_kolejowy!$L$3:$L$6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(rynek_kolejowy!$C$4,rynek_kolejowy!$E$4,rynek_kolejowy!$G$4,rynek_kolejowy!$I$4)</c:f>
              <c:numCache>
                <c:formatCode>0.00</c:formatCode>
                <c:ptCount val="4"/>
                <c:pt idx="0" formatCode="_(* #,##0.00_);_(* \(#,##0.00\);_(* &quot;-&quot;??_);_(@_)">
                  <c:v>54.407650000000004</c:v>
                </c:pt>
                <c:pt idx="1">
                  <c:v>63.358959999999996</c:v>
                </c:pt>
                <c:pt idx="2">
                  <c:v>58.351859999999995</c:v>
                </c:pt>
                <c:pt idx="3">
                  <c:v>62.592660000000002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rynek_kolejowy!$A$5</c:f>
              <c:strCache>
                <c:ptCount val="1"/>
                <c:pt idx="0">
                  <c:v>SKM</c:v>
                </c:pt>
              </c:strCache>
            </c:strRef>
          </c:tx>
          <c:spPr>
            <a:ln w="317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rynek_kolejowy!$L$3:$L$6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(rynek_kolejowy!$C$5,rynek_kolejowy!$E$5,rynek_kolejowy!$G$5,rynek_kolejowy!$I$5)</c:f>
              <c:numCache>
                <c:formatCode>0.00</c:formatCode>
                <c:ptCount val="4"/>
                <c:pt idx="0" formatCode="_(* #,##0.00_);_(* \(#,##0.00\);_(* &quot;-&quot;??_);_(@_)">
                  <c:v>11.452850000000012</c:v>
                </c:pt>
                <c:pt idx="1">
                  <c:v>22.91239999999997</c:v>
                </c:pt>
                <c:pt idx="2">
                  <c:v>17.039609999999989</c:v>
                </c:pt>
                <c:pt idx="3">
                  <c:v>25.59141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rynek_kolejowy!$A$6</c:f>
              <c:strCache>
                <c:ptCount val="1"/>
                <c:pt idx="0">
                  <c:v>WKD</c:v>
                </c:pt>
              </c:strCache>
            </c:strRef>
          </c:tx>
          <c:spPr>
            <a:ln w="317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rynek_kolejowy!$L$3:$L$6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(rynek_kolejowy!$C$6,rynek_kolejowy!$E$6,rynek_kolejowy!$G$6,rynek_kolejowy!$I$6)</c:f>
              <c:numCache>
                <c:formatCode>0.00</c:formatCode>
                <c:ptCount val="4"/>
                <c:pt idx="0" formatCode="_(* #,##0.00_);_(* \(#,##0.00\);_(* &quot;-&quot;??_);_(@_)">
                  <c:v>7.3266499999999999</c:v>
                </c:pt>
                <c:pt idx="1">
                  <c:v>7.5185599999999955</c:v>
                </c:pt>
                <c:pt idx="2">
                  <c:v>7.0163099999999989</c:v>
                </c:pt>
                <c:pt idx="3">
                  <c:v>7.9384500000000013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4578840"/>
        <c:axId val="414581584"/>
      </c:lineChart>
      <c:catAx>
        <c:axId val="414578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l-PL"/>
          </a:p>
        </c:txPr>
        <c:crossAx val="414581584"/>
        <c:crosses val="autoZero"/>
        <c:auto val="1"/>
        <c:lblAlgn val="ctr"/>
        <c:lblOffset val="100"/>
        <c:noMultiLvlLbl val="0"/>
      </c:catAx>
      <c:valAx>
        <c:axId val="41458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US" sz="1200"/>
                  <a:t>liczba pasażerów [mln]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_(* #,##0.00_);_(* \(#,##0.00\);_(* &quot;-&quot;??_);_(@_)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l-PL"/>
          </a:p>
        </c:txPr>
        <c:crossAx val="414578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121675415573064"/>
          <c:y val="0.85421647050019345"/>
          <c:w val="0.38756649168853896"/>
          <c:h val="0.106182985693913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pl-PL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CAE8C0-1857-4A88-A783-EE3F136513ED}" type="doc">
      <dgm:prSet loTypeId="urn:microsoft.com/office/officeart/2005/8/layout/hierarchy3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AF31B3E-AD6E-4961-89E5-285089F4C719}">
      <dgm:prSet phldrT="[Tekst]"/>
      <dgm:spPr/>
      <dgm:t>
        <a:bodyPr/>
        <a:lstStyle/>
        <a:p>
          <a:r>
            <a:rPr lang="pl-PL" dirty="0"/>
            <a:t>Infrastruktura drogowa </a:t>
          </a:r>
        </a:p>
      </dgm:t>
    </dgm:pt>
    <dgm:pt modelId="{0C0993F4-6EFC-4B02-A9C2-B20F10E27C66}" type="sibTrans" cxnId="{19A240C9-5CF8-4723-A7A4-8D4042ED1D2C}">
      <dgm:prSet/>
      <dgm:spPr/>
      <dgm:t>
        <a:bodyPr/>
        <a:lstStyle/>
        <a:p>
          <a:endParaRPr lang="pl-PL"/>
        </a:p>
      </dgm:t>
    </dgm:pt>
    <dgm:pt modelId="{1186C0F0-B131-4CFA-8626-EEC434A821B3}" type="parTrans" cxnId="{19A240C9-5CF8-4723-A7A4-8D4042ED1D2C}">
      <dgm:prSet/>
      <dgm:spPr/>
      <dgm:t>
        <a:bodyPr/>
        <a:lstStyle/>
        <a:p>
          <a:endParaRPr lang="pl-PL"/>
        </a:p>
      </dgm:t>
    </dgm:pt>
    <dgm:pt modelId="{5AD37761-3F8E-4F70-895F-407534925120}">
      <dgm:prSet phldrT="[Tekst]" custT="1"/>
      <dgm:spPr/>
      <dgm:t>
        <a:bodyPr/>
        <a:lstStyle/>
        <a:p>
          <a:pPr algn="l"/>
          <a:r>
            <a:rPr lang="pl-PL" sz="1400" dirty="0"/>
            <a:t>Poprawa dostępu do terenów </a:t>
          </a:r>
          <a:r>
            <a:rPr lang="pl-PL" sz="1400" b="1" dirty="0">
              <a:solidFill>
                <a:srgbClr val="FF0000"/>
              </a:solidFill>
            </a:rPr>
            <a:t>inwestycyjnych</a:t>
          </a:r>
          <a:r>
            <a:rPr lang="pl-PL" sz="1400" dirty="0"/>
            <a:t> - usprawnienie połączenia między ośrodkami życia społeczno- </a:t>
          </a:r>
          <a:r>
            <a:rPr lang="pl-PL" sz="1400" dirty="0" smtClean="0"/>
            <a:t>gospodarczego.</a:t>
          </a:r>
          <a:endParaRPr lang="pl-PL" sz="1400" dirty="0"/>
        </a:p>
      </dgm:t>
    </dgm:pt>
    <dgm:pt modelId="{649DFBA1-9352-40BA-9BE8-8ECB29F150B5}" type="sibTrans" cxnId="{63AA9CCA-6695-4CA5-9DEF-6DB599D46488}">
      <dgm:prSet/>
      <dgm:spPr/>
      <dgm:t>
        <a:bodyPr/>
        <a:lstStyle/>
        <a:p>
          <a:endParaRPr lang="pl-PL"/>
        </a:p>
      </dgm:t>
    </dgm:pt>
    <dgm:pt modelId="{36E17F41-DD16-4C56-BB9D-E99883831F68}" type="parTrans" cxnId="{63AA9CCA-6695-4CA5-9DEF-6DB599D46488}">
      <dgm:prSet/>
      <dgm:spPr/>
      <dgm:t>
        <a:bodyPr/>
        <a:lstStyle/>
        <a:p>
          <a:endParaRPr lang="pl-PL"/>
        </a:p>
      </dgm:t>
    </dgm:pt>
    <dgm:pt modelId="{E16B1482-FE05-4B64-92E2-85553539C9A0}">
      <dgm:prSet phldrT="[Tekst]" custT="1"/>
      <dgm:spPr/>
      <dgm:t>
        <a:bodyPr/>
        <a:lstStyle/>
        <a:p>
          <a:pPr algn="l"/>
          <a:r>
            <a:rPr lang="pl-PL" sz="1400" dirty="0"/>
            <a:t>Budowanie </a:t>
          </a:r>
          <a:r>
            <a:rPr lang="pl-PL" sz="1400" b="1" dirty="0">
              <a:solidFill>
                <a:srgbClr val="FF0000"/>
              </a:solidFill>
            </a:rPr>
            <a:t>obwodnic</a:t>
          </a:r>
          <a:r>
            <a:rPr lang="pl-PL" sz="1400" dirty="0"/>
            <a:t> - wyprowadzanie ruchu tranzytowego z centralnych części </a:t>
          </a:r>
          <a:r>
            <a:rPr lang="pl-PL" sz="1400" dirty="0" smtClean="0"/>
            <a:t>miasta.</a:t>
          </a:r>
          <a:endParaRPr lang="pl-PL" sz="1400" dirty="0"/>
        </a:p>
      </dgm:t>
    </dgm:pt>
    <dgm:pt modelId="{2E375CBE-96A5-4E2D-8778-5E5B7F344D20}" type="parTrans" cxnId="{7F88117D-E04A-4263-83E9-353A1701239D}">
      <dgm:prSet/>
      <dgm:spPr/>
      <dgm:t>
        <a:bodyPr/>
        <a:lstStyle/>
        <a:p>
          <a:endParaRPr lang="pl-PL"/>
        </a:p>
      </dgm:t>
    </dgm:pt>
    <dgm:pt modelId="{CBDCAE9B-4F45-430F-A16A-6BB525E2E236}" type="sibTrans" cxnId="{7F88117D-E04A-4263-83E9-353A1701239D}">
      <dgm:prSet/>
      <dgm:spPr/>
      <dgm:t>
        <a:bodyPr/>
        <a:lstStyle/>
        <a:p>
          <a:endParaRPr lang="pl-PL"/>
        </a:p>
      </dgm:t>
    </dgm:pt>
    <dgm:pt modelId="{E5898C8B-F36B-47AA-B2AB-9FF4D7CDAEC8}">
      <dgm:prSet phldrT="[Tekst]" custT="1"/>
      <dgm:spPr/>
      <dgm:t>
        <a:bodyPr/>
        <a:lstStyle/>
        <a:p>
          <a:pPr algn="l"/>
          <a:r>
            <a:rPr lang="pl-PL" sz="1400" b="1" dirty="0">
              <a:solidFill>
                <a:srgbClr val="FF0000"/>
              </a:solidFill>
            </a:rPr>
            <a:t>Kompleksowe projekty drogowe</a:t>
          </a:r>
          <a:r>
            <a:rPr lang="pl-PL" sz="1400" dirty="0"/>
            <a:t>, pozytywnie </a:t>
          </a:r>
          <a:r>
            <a:rPr lang="pl-PL" sz="1400" dirty="0" smtClean="0"/>
            <a:t>wpływają </a:t>
          </a:r>
          <a:r>
            <a:rPr lang="pl-PL" sz="1400" dirty="0"/>
            <a:t>na poprawę spójności społecznej, </a:t>
          </a:r>
          <a:r>
            <a:rPr lang="pl-PL" sz="1400" dirty="0" smtClean="0"/>
            <a:t>przyczyniając się  </a:t>
          </a:r>
          <a:r>
            <a:rPr lang="pl-PL" sz="1400" dirty="0"/>
            <a:t>do dalszych przemian społecznych nadając właściwy kierunek dla procesu </a:t>
          </a:r>
          <a:r>
            <a:rPr lang="pl-PL" sz="1400" dirty="0" smtClean="0"/>
            <a:t>rewitalizacji. </a:t>
          </a:r>
          <a:endParaRPr lang="pl-PL" sz="1400" dirty="0"/>
        </a:p>
      </dgm:t>
    </dgm:pt>
    <dgm:pt modelId="{8C88AACD-5499-486D-A8E9-68BC11B5FBAB}" type="sibTrans" cxnId="{B05341D4-5F55-42F8-874E-DF9E85102BEC}">
      <dgm:prSet/>
      <dgm:spPr/>
      <dgm:t>
        <a:bodyPr/>
        <a:lstStyle/>
        <a:p>
          <a:endParaRPr lang="pl-PL"/>
        </a:p>
      </dgm:t>
    </dgm:pt>
    <dgm:pt modelId="{D7F11F00-A5DE-4298-8770-0ECE5EDD55CE}" type="parTrans" cxnId="{B05341D4-5F55-42F8-874E-DF9E85102BEC}">
      <dgm:prSet/>
      <dgm:spPr/>
      <dgm:t>
        <a:bodyPr/>
        <a:lstStyle/>
        <a:p>
          <a:endParaRPr lang="pl-PL"/>
        </a:p>
      </dgm:t>
    </dgm:pt>
    <dgm:pt modelId="{4DA3F359-F564-4C2F-B520-51BF4D1F078B}" type="pres">
      <dgm:prSet presAssocID="{7ACAE8C0-1857-4A88-A783-EE3F136513E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1BE6443B-6763-4CCA-A8FA-9492813A4C47}" type="pres">
      <dgm:prSet presAssocID="{4AF31B3E-AD6E-4961-89E5-285089F4C719}" presName="root" presStyleCnt="0"/>
      <dgm:spPr/>
    </dgm:pt>
    <dgm:pt modelId="{CCF9341F-DA51-4A5A-B5A6-C224678ED447}" type="pres">
      <dgm:prSet presAssocID="{4AF31B3E-AD6E-4961-89E5-285089F4C719}" presName="rootComposite" presStyleCnt="0"/>
      <dgm:spPr/>
    </dgm:pt>
    <dgm:pt modelId="{DA156EBD-58E1-4BB1-A50D-1FA87EDA193C}" type="pres">
      <dgm:prSet presAssocID="{4AF31B3E-AD6E-4961-89E5-285089F4C719}" presName="rootText" presStyleLbl="node1" presStyleIdx="0" presStyleCnt="1" custScaleX="253403" custScaleY="77069"/>
      <dgm:spPr/>
      <dgm:t>
        <a:bodyPr/>
        <a:lstStyle/>
        <a:p>
          <a:endParaRPr lang="pl-PL"/>
        </a:p>
      </dgm:t>
    </dgm:pt>
    <dgm:pt modelId="{78F5897B-0386-446F-BBB7-10CCFF3474E0}" type="pres">
      <dgm:prSet presAssocID="{4AF31B3E-AD6E-4961-89E5-285089F4C719}" presName="rootConnector" presStyleLbl="node1" presStyleIdx="0" presStyleCnt="1"/>
      <dgm:spPr/>
      <dgm:t>
        <a:bodyPr/>
        <a:lstStyle/>
        <a:p>
          <a:endParaRPr lang="pl-PL"/>
        </a:p>
      </dgm:t>
    </dgm:pt>
    <dgm:pt modelId="{16A7B364-E2B9-4D71-8CD8-E7F3D2245B59}" type="pres">
      <dgm:prSet presAssocID="{4AF31B3E-AD6E-4961-89E5-285089F4C719}" presName="childShape" presStyleCnt="0"/>
      <dgm:spPr/>
    </dgm:pt>
    <dgm:pt modelId="{66112DD7-7461-4D56-94E7-73D387D99051}" type="pres">
      <dgm:prSet presAssocID="{36E17F41-DD16-4C56-BB9D-E99883831F68}" presName="Name13" presStyleLbl="parChTrans1D2" presStyleIdx="0" presStyleCnt="3"/>
      <dgm:spPr/>
      <dgm:t>
        <a:bodyPr/>
        <a:lstStyle/>
        <a:p>
          <a:endParaRPr lang="pl-PL"/>
        </a:p>
      </dgm:t>
    </dgm:pt>
    <dgm:pt modelId="{70D8834A-B4CA-4C70-A6C4-69AEDD3E7B86}" type="pres">
      <dgm:prSet presAssocID="{5AD37761-3F8E-4F70-895F-407534925120}" presName="childText" presStyleLbl="bgAcc1" presStyleIdx="0" presStyleCnt="3" custScaleX="301793" custScaleY="124322" custLinFactNeighborX="-1003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BAEBB47-1C89-4308-8B5B-7B715B4F3AAC}" type="pres">
      <dgm:prSet presAssocID="{2E375CBE-96A5-4E2D-8778-5E5B7F344D20}" presName="Name13" presStyleLbl="parChTrans1D2" presStyleIdx="1" presStyleCnt="3"/>
      <dgm:spPr/>
      <dgm:t>
        <a:bodyPr/>
        <a:lstStyle/>
        <a:p>
          <a:endParaRPr lang="pl-PL"/>
        </a:p>
      </dgm:t>
    </dgm:pt>
    <dgm:pt modelId="{605565A5-87E7-41FE-8363-A1DC9387BB6E}" type="pres">
      <dgm:prSet presAssocID="{E16B1482-FE05-4B64-92E2-85553539C9A0}" presName="childText" presStyleLbl="bgAcc1" presStyleIdx="1" presStyleCnt="3" custScaleX="302948" custScaleY="93418" custLinFactNeighborX="-752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78BA7FD-C0A8-4E50-B7D6-3FC07A1962C1}" type="pres">
      <dgm:prSet presAssocID="{D7F11F00-A5DE-4298-8770-0ECE5EDD55CE}" presName="Name13" presStyleLbl="parChTrans1D2" presStyleIdx="2" presStyleCnt="3"/>
      <dgm:spPr/>
      <dgm:t>
        <a:bodyPr/>
        <a:lstStyle/>
        <a:p>
          <a:endParaRPr lang="pl-PL"/>
        </a:p>
      </dgm:t>
    </dgm:pt>
    <dgm:pt modelId="{10DC5E0E-3FDE-4AC3-90D8-1FE3F97A989B}" type="pres">
      <dgm:prSet presAssocID="{E5898C8B-F36B-47AA-B2AB-9FF4D7CDAEC8}" presName="childText" presStyleLbl="bgAcc1" presStyleIdx="2" presStyleCnt="3" custScaleX="302801" custScaleY="141710" custLinFactNeighborX="-501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61D1206-04FC-43BF-96CB-77B45FCC6DDA}" type="presOf" srcId="{4AF31B3E-AD6E-4961-89E5-285089F4C719}" destId="{78F5897B-0386-446F-BBB7-10CCFF3474E0}" srcOrd="1" destOrd="0" presId="urn:microsoft.com/office/officeart/2005/8/layout/hierarchy3"/>
    <dgm:cxn modelId="{19A240C9-5CF8-4723-A7A4-8D4042ED1D2C}" srcId="{7ACAE8C0-1857-4A88-A783-EE3F136513ED}" destId="{4AF31B3E-AD6E-4961-89E5-285089F4C719}" srcOrd="0" destOrd="0" parTransId="{1186C0F0-B131-4CFA-8626-EEC434A821B3}" sibTransId="{0C0993F4-6EFC-4B02-A9C2-B20F10E27C66}"/>
    <dgm:cxn modelId="{7F88117D-E04A-4263-83E9-353A1701239D}" srcId="{4AF31B3E-AD6E-4961-89E5-285089F4C719}" destId="{E16B1482-FE05-4B64-92E2-85553539C9A0}" srcOrd="1" destOrd="0" parTransId="{2E375CBE-96A5-4E2D-8778-5E5B7F344D20}" sibTransId="{CBDCAE9B-4F45-430F-A16A-6BB525E2E236}"/>
    <dgm:cxn modelId="{54B0AC3D-2DD8-40EF-AC7C-4023E82EBE4C}" type="presOf" srcId="{7ACAE8C0-1857-4A88-A783-EE3F136513ED}" destId="{4DA3F359-F564-4C2F-B520-51BF4D1F078B}" srcOrd="0" destOrd="0" presId="urn:microsoft.com/office/officeart/2005/8/layout/hierarchy3"/>
    <dgm:cxn modelId="{AE55B281-E1A7-42B3-9FF3-8605E427E479}" type="presOf" srcId="{2E375CBE-96A5-4E2D-8778-5E5B7F344D20}" destId="{0BAEBB47-1C89-4308-8B5B-7B715B4F3AAC}" srcOrd="0" destOrd="0" presId="urn:microsoft.com/office/officeart/2005/8/layout/hierarchy3"/>
    <dgm:cxn modelId="{640A6A28-E203-497C-BE1C-4E6012BBFE61}" type="presOf" srcId="{E5898C8B-F36B-47AA-B2AB-9FF4D7CDAEC8}" destId="{10DC5E0E-3FDE-4AC3-90D8-1FE3F97A989B}" srcOrd="0" destOrd="0" presId="urn:microsoft.com/office/officeart/2005/8/layout/hierarchy3"/>
    <dgm:cxn modelId="{74FF9259-F17C-4BF5-AFB5-FADFBAF4339A}" type="presOf" srcId="{5AD37761-3F8E-4F70-895F-407534925120}" destId="{70D8834A-B4CA-4C70-A6C4-69AEDD3E7B86}" srcOrd="0" destOrd="0" presId="urn:microsoft.com/office/officeart/2005/8/layout/hierarchy3"/>
    <dgm:cxn modelId="{886A2571-C406-4223-A6BF-D10C78864CB7}" type="presOf" srcId="{36E17F41-DD16-4C56-BB9D-E99883831F68}" destId="{66112DD7-7461-4D56-94E7-73D387D99051}" srcOrd="0" destOrd="0" presId="urn:microsoft.com/office/officeart/2005/8/layout/hierarchy3"/>
    <dgm:cxn modelId="{5F3CE568-75C3-4296-B480-A7F8CDFA2FD3}" type="presOf" srcId="{E16B1482-FE05-4B64-92E2-85553539C9A0}" destId="{605565A5-87E7-41FE-8363-A1DC9387BB6E}" srcOrd="0" destOrd="0" presId="urn:microsoft.com/office/officeart/2005/8/layout/hierarchy3"/>
    <dgm:cxn modelId="{319BFF0F-41D8-46DF-B571-D2A72106073B}" type="presOf" srcId="{D7F11F00-A5DE-4298-8770-0ECE5EDD55CE}" destId="{478BA7FD-C0A8-4E50-B7D6-3FC07A1962C1}" srcOrd="0" destOrd="0" presId="urn:microsoft.com/office/officeart/2005/8/layout/hierarchy3"/>
    <dgm:cxn modelId="{63AA9CCA-6695-4CA5-9DEF-6DB599D46488}" srcId="{4AF31B3E-AD6E-4961-89E5-285089F4C719}" destId="{5AD37761-3F8E-4F70-895F-407534925120}" srcOrd="0" destOrd="0" parTransId="{36E17F41-DD16-4C56-BB9D-E99883831F68}" sibTransId="{649DFBA1-9352-40BA-9BE8-8ECB29F150B5}"/>
    <dgm:cxn modelId="{B05341D4-5F55-42F8-874E-DF9E85102BEC}" srcId="{4AF31B3E-AD6E-4961-89E5-285089F4C719}" destId="{E5898C8B-F36B-47AA-B2AB-9FF4D7CDAEC8}" srcOrd="2" destOrd="0" parTransId="{D7F11F00-A5DE-4298-8770-0ECE5EDD55CE}" sibTransId="{8C88AACD-5499-486D-A8E9-68BC11B5FBAB}"/>
    <dgm:cxn modelId="{E9EFDC8E-DF9D-4F37-BF8C-D62B34C48B0C}" type="presOf" srcId="{4AF31B3E-AD6E-4961-89E5-285089F4C719}" destId="{DA156EBD-58E1-4BB1-A50D-1FA87EDA193C}" srcOrd="0" destOrd="0" presId="urn:microsoft.com/office/officeart/2005/8/layout/hierarchy3"/>
    <dgm:cxn modelId="{35CDA42B-B252-4D90-990D-46619C2F0EF2}" type="presParOf" srcId="{4DA3F359-F564-4C2F-B520-51BF4D1F078B}" destId="{1BE6443B-6763-4CCA-A8FA-9492813A4C47}" srcOrd="0" destOrd="0" presId="urn:microsoft.com/office/officeart/2005/8/layout/hierarchy3"/>
    <dgm:cxn modelId="{4DE0F89E-005C-4DEE-84F8-BEF36BF73996}" type="presParOf" srcId="{1BE6443B-6763-4CCA-A8FA-9492813A4C47}" destId="{CCF9341F-DA51-4A5A-B5A6-C224678ED447}" srcOrd="0" destOrd="0" presId="urn:microsoft.com/office/officeart/2005/8/layout/hierarchy3"/>
    <dgm:cxn modelId="{0311942E-9B97-4EEE-B17E-1359279E441D}" type="presParOf" srcId="{CCF9341F-DA51-4A5A-B5A6-C224678ED447}" destId="{DA156EBD-58E1-4BB1-A50D-1FA87EDA193C}" srcOrd="0" destOrd="0" presId="urn:microsoft.com/office/officeart/2005/8/layout/hierarchy3"/>
    <dgm:cxn modelId="{4DAB8C83-47E1-4736-8A08-0E43246F4BC2}" type="presParOf" srcId="{CCF9341F-DA51-4A5A-B5A6-C224678ED447}" destId="{78F5897B-0386-446F-BBB7-10CCFF3474E0}" srcOrd="1" destOrd="0" presId="urn:microsoft.com/office/officeart/2005/8/layout/hierarchy3"/>
    <dgm:cxn modelId="{9A26EAAB-ED6A-4B1B-9B9A-FF0186D1A39D}" type="presParOf" srcId="{1BE6443B-6763-4CCA-A8FA-9492813A4C47}" destId="{16A7B364-E2B9-4D71-8CD8-E7F3D2245B59}" srcOrd="1" destOrd="0" presId="urn:microsoft.com/office/officeart/2005/8/layout/hierarchy3"/>
    <dgm:cxn modelId="{BF285D58-AA66-4EA2-93C3-EF52B9AB14A7}" type="presParOf" srcId="{16A7B364-E2B9-4D71-8CD8-E7F3D2245B59}" destId="{66112DD7-7461-4D56-94E7-73D387D99051}" srcOrd="0" destOrd="0" presId="urn:microsoft.com/office/officeart/2005/8/layout/hierarchy3"/>
    <dgm:cxn modelId="{44E78D06-C9FC-4C87-9AF1-6E4507079F36}" type="presParOf" srcId="{16A7B364-E2B9-4D71-8CD8-E7F3D2245B59}" destId="{70D8834A-B4CA-4C70-A6C4-69AEDD3E7B86}" srcOrd="1" destOrd="0" presId="urn:microsoft.com/office/officeart/2005/8/layout/hierarchy3"/>
    <dgm:cxn modelId="{7647D079-2C33-495D-8692-DD0EA4DD1436}" type="presParOf" srcId="{16A7B364-E2B9-4D71-8CD8-E7F3D2245B59}" destId="{0BAEBB47-1C89-4308-8B5B-7B715B4F3AAC}" srcOrd="2" destOrd="0" presId="urn:microsoft.com/office/officeart/2005/8/layout/hierarchy3"/>
    <dgm:cxn modelId="{342A362B-83E5-43CC-8A6D-F3DBDD990E07}" type="presParOf" srcId="{16A7B364-E2B9-4D71-8CD8-E7F3D2245B59}" destId="{605565A5-87E7-41FE-8363-A1DC9387BB6E}" srcOrd="3" destOrd="0" presId="urn:microsoft.com/office/officeart/2005/8/layout/hierarchy3"/>
    <dgm:cxn modelId="{43E9CF28-D0BD-4675-8FCE-7314E5D48658}" type="presParOf" srcId="{16A7B364-E2B9-4D71-8CD8-E7F3D2245B59}" destId="{478BA7FD-C0A8-4E50-B7D6-3FC07A1962C1}" srcOrd="4" destOrd="0" presId="urn:microsoft.com/office/officeart/2005/8/layout/hierarchy3"/>
    <dgm:cxn modelId="{E3ABE366-20CB-4FFD-A7F4-E22F8D87FEA6}" type="presParOf" srcId="{16A7B364-E2B9-4D71-8CD8-E7F3D2245B59}" destId="{10DC5E0E-3FDE-4AC3-90D8-1FE3F97A989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CAE8C0-1857-4A88-A783-EE3F136513ED}" type="doc">
      <dgm:prSet loTypeId="urn:microsoft.com/office/officeart/2005/8/layout/hierarchy3" loCatId="hierarchy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pl-PL"/>
        </a:p>
      </dgm:t>
    </dgm:pt>
    <dgm:pt modelId="{4AF31B3E-AD6E-4961-89E5-285089F4C719}">
      <dgm:prSet phldrT="[Tekst]" custT="1"/>
      <dgm:spPr/>
      <dgm:t>
        <a:bodyPr/>
        <a:lstStyle/>
        <a:p>
          <a:r>
            <a:rPr lang="pl-PL" sz="2400" dirty="0"/>
            <a:t>Lotniska i infrastruktura lotnicza</a:t>
          </a:r>
        </a:p>
      </dgm:t>
    </dgm:pt>
    <dgm:pt modelId="{0C0993F4-6EFC-4B02-A9C2-B20F10E27C66}" type="sibTrans" cxnId="{19A240C9-5CF8-4723-A7A4-8D4042ED1D2C}">
      <dgm:prSet/>
      <dgm:spPr/>
      <dgm:t>
        <a:bodyPr/>
        <a:lstStyle/>
        <a:p>
          <a:endParaRPr lang="pl-PL"/>
        </a:p>
      </dgm:t>
    </dgm:pt>
    <dgm:pt modelId="{1186C0F0-B131-4CFA-8626-EEC434A821B3}" type="parTrans" cxnId="{19A240C9-5CF8-4723-A7A4-8D4042ED1D2C}">
      <dgm:prSet/>
      <dgm:spPr/>
      <dgm:t>
        <a:bodyPr/>
        <a:lstStyle/>
        <a:p>
          <a:endParaRPr lang="pl-PL"/>
        </a:p>
      </dgm:t>
    </dgm:pt>
    <dgm:pt modelId="{5AD37761-3F8E-4F70-895F-407534925120}">
      <dgm:prSet phldrT="[Tekst]" custT="1"/>
      <dgm:spPr/>
      <dgm:t>
        <a:bodyPr/>
        <a:lstStyle/>
        <a:p>
          <a:pPr algn="l"/>
          <a:r>
            <a:rPr lang="pl-PL" sz="1400" dirty="0"/>
            <a:t>Uruchomienie lotniska należy traktować jako znaczący impuls rozwojowy subregionu, generujący nowe miejsca pracy w wielu branżach oraz otwierający możliwości tworzenia </a:t>
          </a:r>
          <a:r>
            <a:rPr lang="pl-PL" sz="1400" b="1" dirty="0">
              <a:solidFill>
                <a:srgbClr val="FF0000"/>
              </a:solidFill>
            </a:rPr>
            <a:t>nowych terenów okołoinwestycyjnych (w tym strefy cargo) </a:t>
          </a:r>
        </a:p>
      </dgm:t>
    </dgm:pt>
    <dgm:pt modelId="{649DFBA1-9352-40BA-9BE8-8ECB29F150B5}" type="sibTrans" cxnId="{63AA9CCA-6695-4CA5-9DEF-6DB599D46488}">
      <dgm:prSet/>
      <dgm:spPr/>
      <dgm:t>
        <a:bodyPr/>
        <a:lstStyle/>
        <a:p>
          <a:endParaRPr lang="pl-PL"/>
        </a:p>
      </dgm:t>
    </dgm:pt>
    <dgm:pt modelId="{36E17F41-DD16-4C56-BB9D-E99883831F68}" type="parTrans" cxnId="{63AA9CCA-6695-4CA5-9DEF-6DB599D46488}">
      <dgm:prSet/>
      <dgm:spPr/>
      <dgm:t>
        <a:bodyPr/>
        <a:lstStyle/>
        <a:p>
          <a:endParaRPr lang="pl-PL"/>
        </a:p>
      </dgm:t>
    </dgm:pt>
    <dgm:pt modelId="{4DA3F359-F564-4C2F-B520-51BF4D1F078B}" type="pres">
      <dgm:prSet presAssocID="{7ACAE8C0-1857-4A88-A783-EE3F136513E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1BE6443B-6763-4CCA-A8FA-9492813A4C47}" type="pres">
      <dgm:prSet presAssocID="{4AF31B3E-AD6E-4961-89E5-285089F4C719}" presName="root" presStyleCnt="0"/>
      <dgm:spPr/>
    </dgm:pt>
    <dgm:pt modelId="{CCF9341F-DA51-4A5A-B5A6-C224678ED447}" type="pres">
      <dgm:prSet presAssocID="{4AF31B3E-AD6E-4961-89E5-285089F4C719}" presName="rootComposite" presStyleCnt="0"/>
      <dgm:spPr/>
    </dgm:pt>
    <dgm:pt modelId="{DA156EBD-58E1-4BB1-A50D-1FA87EDA193C}" type="pres">
      <dgm:prSet presAssocID="{4AF31B3E-AD6E-4961-89E5-285089F4C719}" presName="rootText" presStyleLbl="node1" presStyleIdx="0" presStyleCnt="1" custScaleX="307805" custScaleY="80845" custLinFactNeighborX="-5964"/>
      <dgm:spPr/>
      <dgm:t>
        <a:bodyPr/>
        <a:lstStyle/>
        <a:p>
          <a:endParaRPr lang="pl-PL"/>
        </a:p>
      </dgm:t>
    </dgm:pt>
    <dgm:pt modelId="{78F5897B-0386-446F-BBB7-10CCFF3474E0}" type="pres">
      <dgm:prSet presAssocID="{4AF31B3E-AD6E-4961-89E5-285089F4C719}" presName="rootConnector" presStyleLbl="node1" presStyleIdx="0" presStyleCnt="1"/>
      <dgm:spPr/>
      <dgm:t>
        <a:bodyPr/>
        <a:lstStyle/>
        <a:p>
          <a:endParaRPr lang="pl-PL"/>
        </a:p>
      </dgm:t>
    </dgm:pt>
    <dgm:pt modelId="{16A7B364-E2B9-4D71-8CD8-E7F3D2245B59}" type="pres">
      <dgm:prSet presAssocID="{4AF31B3E-AD6E-4961-89E5-285089F4C719}" presName="childShape" presStyleCnt="0"/>
      <dgm:spPr/>
    </dgm:pt>
    <dgm:pt modelId="{66112DD7-7461-4D56-94E7-73D387D99051}" type="pres">
      <dgm:prSet presAssocID="{36E17F41-DD16-4C56-BB9D-E99883831F68}" presName="Name13" presStyleLbl="parChTrans1D2" presStyleIdx="0" presStyleCnt="1"/>
      <dgm:spPr/>
      <dgm:t>
        <a:bodyPr/>
        <a:lstStyle/>
        <a:p>
          <a:endParaRPr lang="pl-PL"/>
        </a:p>
      </dgm:t>
    </dgm:pt>
    <dgm:pt modelId="{70D8834A-B4CA-4C70-A6C4-69AEDD3E7B86}" type="pres">
      <dgm:prSet presAssocID="{5AD37761-3F8E-4F70-895F-407534925120}" presName="childText" presStyleLbl="bgAcc1" presStyleIdx="0" presStyleCnt="1" custScaleX="319592" custScaleY="183169" custLinFactNeighborX="-1987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C950BAA-AA73-479C-BD9E-8037DFEB7F1C}" type="presOf" srcId="{7ACAE8C0-1857-4A88-A783-EE3F136513ED}" destId="{4DA3F359-F564-4C2F-B520-51BF4D1F078B}" srcOrd="0" destOrd="0" presId="urn:microsoft.com/office/officeart/2005/8/layout/hierarchy3"/>
    <dgm:cxn modelId="{1A191136-647F-4D41-8D24-BBB79EFB15ED}" type="presOf" srcId="{4AF31B3E-AD6E-4961-89E5-285089F4C719}" destId="{78F5897B-0386-446F-BBB7-10CCFF3474E0}" srcOrd="1" destOrd="0" presId="urn:microsoft.com/office/officeart/2005/8/layout/hierarchy3"/>
    <dgm:cxn modelId="{19A240C9-5CF8-4723-A7A4-8D4042ED1D2C}" srcId="{7ACAE8C0-1857-4A88-A783-EE3F136513ED}" destId="{4AF31B3E-AD6E-4961-89E5-285089F4C719}" srcOrd="0" destOrd="0" parTransId="{1186C0F0-B131-4CFA-8626-EEC434A821B3}" sibTransId="{0C0993F4-6EFC-4B02-A9C2-B20F10E27C66}"/>
    <dgm:cxn modelId="{E3195871-A449-41C4-8028-23EE94FDCF4A}" type="presOf" srcId="{5AD37761-3F8E-4F70-895F-407534925120}" destId="{70D8834A-B4CA-4C70-A6C4-69AEDD3E7B86}" srcOrd="0" destOrd="0" presId="urn:microsoft.com/office/officeart/2005/8/layout/hierarchy3"/>
    <dgm:cxn modelId="{FA027BCA-1C2D-4E6D-A5DD-0E3E97D9C1C9}" type="presOf" srcId="{36E17F41-DD16-4C56-BB9D-E99883831F68}" destId="{66112DD7-7461-4D56-94E7-73D387D99051}" srcOrd="0" destOrd="0" presId="urn:microsoft.com/office/officeart/2005/8/layout/hierarchy3"/>
    <dgm:cxn modelId="{63AA9CCA-6695-4CA5-9DEF-6DB599D46488}" srcId="{4AF31B3E-AD6E-4961-89E5-285089F4C719}" destId="{5AD37761-3F8E-4F70-895F-407534925120}" srcOrd="0" destOrd="0" parTransId="{36E17F41-DD16-4C56-BB9D-E99883831F68}" sibTransId="{649DFBA1-9352-40BA-9BE8-8ECB29F150B5}"/>
    <dgm:cxn modelId="{E2CE9EC4-224B-4C19-AA39-DCA59FE334E4}" type="presOf" srcId="{4AF31B3E-AD6E-4961-89E5-285089F4C719}" destId="{DA156EBD-58E1-4BB1-A50D-1FA87EDA193C}" srcOrd="0" destOrd="0" presId="urn:microsoft.com/office/officeart/2005/8/layout/hierarchy3"/>
    <dgm:cxn modelId="{EEBA710D-7B88-4635-9F55-695E24846E32}" type="presParOf" srcId="{4DA3F359-F564-4C2F-B520-51BF4D1F078B}" destId="{1BE6443B-6763-4CCA-A8FA-9492813A4C47}" srcOrd="0" destOrd="0" presId="urn:microsoft.com/office/officeart/2005/8/layout/hierarchy3"/>
    <dgm:cxn modelId="{580390F5-B2B8-4921-A9DD-A90828983AB2}" type="presParOf" srcId="{1BE6443B-6763-4CCA-A8FA-9492813A4C47}" destId="{CCF9341F-DA51-4A5A-B5A6-C224678ED447}" srcOrd="0" destOrd="0" presId="urn:microsoft.com/office/officeart/2005/8/layout/hierarchy3"/>
    <dgm:cxn modelId="{E91A1113-90F2-4965-93E3-44818D6193D5}" type="presParOf" srcId="{CCF9341F-DA51-4A5A-B5A6-C224678ED447}" destId="{DA156EBD-58E1-4BB1-A50D-1FA87EDA193C}" srcOrd="0" destOrd="0" presId="urn:microsoft.com/office/officeart/2005/8/layout/hierarchy3"/>
    <dgm:cxn modelId="{54F99DBB-BD55-41F3-A302-7095BC5DA575}" type="presParOf" srcId="{CCF9341F-DA51-4A5A-B5A6-C224678ED447}" destId="{78F5897B-0386-446F-BBB7-10CCFF3474E0}" srcOrd="1" destOrd="0" presId="urn:microsoft.com/office/officeart/2005/8/layout/hierarchy3"/>
    <dgm:cxn modelId="{3FF5E13F-CF42-43BD-81BA-BFA65DC0C9E4}" type="presParOf" srcId="{1BE6443B-6763-4CCA-A8FA-9492813A4C47}" destId="{16A7B364-E2B9-4D71-8CD8-E7F3D2245B59}" srcOrd="1" destOrd="0" presId="urn:microsoft.com/office/officeart/2005/8/layout/hierarchy3"/>
    <dgm:cxn modelId="{80DEDC3F-522C-4FB1-8AFF-2BE707A0C7CC}" type="presParOf" srcId="{16A7B364-E2B9-4D71-8CD8-E7F3D2245B59}" destId="{66112DD7-7461-4D56-94E7-73D387D99051}" srcOrd="0" destOrd="0" presId="urn:microsoft.com/office/officeart/2005/8/layout/hierarchy3"/>
    <dgm:cxn modelId="{7B7E2945-F85F-4A13-8407-F3F0C80358D2}" type="presParOf" srcId="{16A7B364-E2B9-4D71-8CD8-E7F3D2245B59}" destId="{70D8834A-B4CA-4C70-A6C4-69AEDD3E7B8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CAE8C0-1857-4A88-A783-EE3F136513ED}" type="doc">
      <dgm:prSet loTypeId="urn:microsoft.com/office/officeart/2005/8/layout/hierarchy3" loCatId="hierarchy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4AF31B3E-AD6E-4961-89E5-285089F4C719}">
      <dgm:prSet phldrT="[Tekst]" custT="1"/>
      <dgm:spPr/>
      <dgm:t>
        <a:bodyPr/>
        <a:lstStyle/>
        <a:p>
          <a:pPr algn="ctr"/>
          <a:r>
            <a:rPr lang="pl-PL" sz="2400" dirty="0"/>
            <a:t>Transport miejski</a:t>
          </a:r>
        </a:p>
      </dgm:t>
    </dgm:pt>
    <dgm:pt modelId="{0C0993F4-6EFC-4B02-A9C2-B20F10E27C66}" type="sibTrans" cxnId="{19A240C9-5CF8-4723-A7A4-8D4042ED1D2C}">
      <dgm:prSet/>
      <dgm:spPr/>
      <dgm:t>
        <a:bodyPr/>
        <a:lstStyle/>
        <a:p>
          <a:endParaRPr lang="pl-PL"/>
        </a:p>
      </dgm:t>
    </dgm:pt>
    <dgm:pt modelId="{1186C0F0-B131-4CFA-8626-EEC434A821B3}" type="parTrans" cxnId="{19A240C9-5CF8-4723-A7A4-8D4042ED1D2C}">
      <dgm:prSet/>
      <dgm:spPr/>
      <dgm:t>
        <a:bodyPr/>
        <a:lstStyle/>
        <a:p>
          <a:endParaRPr lang="pl-PL"/>
        </a:p>
      </dgm:t>
    </dgm:pt>
    <dgm:pt modelId="{5AD37761-3F8E-4F70-895F-407534925120}">
      <dgm:prSet phldrT="[Tekst]" custT="1"/>
      <dgm:spPr/>
      <dgm:t>
        <a:bodyPr/>
        <a:lstStyle/>
        <a:p>
          <a:pPr algn="l"/>
          <a:r>
            <a:rPr lang="pl-PL" sz="1400" dirty="0" smtClean="0"/>
            <a:t>Usprawnienia w funkcjonowaniu transportu zbiorowego zachęcają do rezygnacji z samochodów - zakup taboru wyposażonego w najnowsze rozwiązania techniczne wpływają na poprawę </a:t>
          </a:r>
          <a:r>
            <a:rPr lang="pl-PL" sz="1400" b="1" dirty="0" smtClean="0">
              <a:solidFill>
                <a:srgbClr val="FF0000"/>
              </a:solidFill>
            </a:rPr>
            <a:t>komfortu</a:t>
          </a:r>
          <a:r>
            <a:rPr lang="pl-PL" sz="1400" dirty="0" smtClean="0"/>
            <a:t> i bezpieczeństwa podróży a także zwiększenie </a:t>
          </a:r>
          <a:r>
            <a:rPr lang="pl-PL" sz="1400" b="1" dirty="0" smtClean="0">
              <a:solidFill>
                <a:srgbClr val="FF0000"/>
              </a:solidFill>
            </a:rPr>
            <a:t>częstotliwości</a:t>
          </a:r>
          <a:r>
            <a:rPr lang="pl-PL" sz="1400" dirty="0" smtClean="0"/>
            <a:t> kursów i liczby dogodnej lokalizacji przystanków</a:t>
          </a:r>
          <a:r>
            <a:rPr lang="pl-PL" sz="1200" dirty="0" smtClean="0"/>
            <a:t>.</a:t>
          </a:r>
          <a:endParaRPr lang="pl-PL" sz="1200" dirty="0"/>
        </a:p>
      </dgm:t>
    </dgm:pt>
    <dgm:pt modelId="{649DFBA1-9352-40BA-9BE8-8ECB29F150B5}" type="sibTrans" cxnId="{63AA9CCA-6695-4CA5-9DEF-6DB599D46488}">
      <dgm:prSet/>
      <dgm:spPr/>
      <dgm:t>
        <a:bodyPr/>
        <a:lstStyle/>
        <a:p>
          <a:endParaRPr lang="pl-PL"/>
        </a:p>
      </dgm:t>
    </dgm:pt>
    <dgm:pt modelId="{36E17F41-DD16-4C56-BB9D-E99883831F68}" type="parTrans" cxnId="{63AA9CCA-6695-4CA5-9DEF-6DB599D46488}">
      <dgm:prSet/>
      <dgm:spPr/>
      <dgm:t>
        <a:bodyPr/>
        <a:lstStyle/>
        <a:p>
          <a:pPr algn="l"/>
          <a:endParaRPr lang="pl-PL" sz="1200"/>
        </a:p>
      </dgm:t>
    </dgm:pt>
    <dgm:pt modelId="{E16B1482-FE05-4B64-92E2-85553539C9A0}">
      <dgm:prSet phldrT="[Tekst]" custT="1"/>
      <dgm:spPr/>
      <dgm:t>
        <a:bodyPr/>
        <a:lstStyle/>
        <a:p>
          <a:pPr algn="l"/>
          <a:r>
            <a:rPr lang="pl-PL" sz="1400" dirty="0"/>
            <a:t>W zakresie transportu multimodalnego ważną rolę mogą odgrywać projekty dotyczące tworzenia </a:t>
          </a:r>
          <a:r>
            <a:rPr lang="pl-PL" sz="1400" b="1" dirty="0">
              <a:solidFill>
                <a:srgbClr val="FF0000"/>
              </a:solidFill>
            </a:rPr>
            <a:t>zintegrowanych </a:t>
          </a:r>
          <a:r>
            <a:rPr lang="pl-PL" sz="1400" b="1" dirty="0" smtClean="0">
              <a:solidFill>
                <a:srgbClr val="FF0000"/>
              </a:solidFill>
            </a:rPr>
            <a:t>węzłów przesiadkowych </a:t>
          </a:r>
          <a:r>
            <a:rPr lang="pl-PL" sz="1400" dirty="0" smtClean="0"/>
            <a:t>przy </a:t>
          </a:r>
          <a:r>
            <a:rPr lang="pl-PL" sz="1400" dirty="0"/>
            <a:t>współpracy ponadgminnej.</a:t>
          </a:r>
        </a:p>
      </dgm:t>
    </dgm:pt>
    <dgm:pt modelId="{2E375CBE-96A5-4E2D-8778-5E5B7F344D20}" type="parTrans" cxnId="{7F88117D-E04A-4263-83E9-353A1701239D}">
      <dgm:prSet/>
      <dgm:spPr/>
      <dgm:t>
        <a:bodyPr/>
        <a:lstStyle/>
        <a:p>
          <a:pPr algn="l"/>
          <a:endParaRPr lang="pl-PL" sz="1200"/>
        </a:p>
      </dgm:t>
    </dgm:pt>
    <dgm:pt modelId="{CBDCAE9B-4F45-430F-A16A-6BB525E2E236}" type="sibTrans" cxnId="{7F88117D-E04A-4263-83E9-353A1701239D}">
      <dgm:prSet/>
      <dgm:spPr/>
      <dgm:t>
        <a:bodyPr/>
        <a:lstStyle/>
        <a:p>
          <a:endParaRPr lang="pl-PL"/>
        </a:p>
      </dgm:t>
    </dgm:pt>
    <dgm:pt modelId="{E5898C8B-F36B-47AA-B2AB-9FF4D7CDAEC8}">
      <dgm:prSet phldrT="[Tekst]" custT="1"/>
      <dgm:spPr/>
      <dgm:t>
        <a:bodyPr/>
        <a:lstStyle/>
        <a:p>
          <a:pPr algn="l"/>
          <a:r>
            <a:rPr lang="pl-PL" sz="1400" dirty="0"/>
            <a:t>Wdrażanie projektów z zakresu </a:t>
          </a:r>
          <a:r>
            <a:rPr lang="pl-PL" sz="1400" b="1" dirty="0">
              <a:solidFill>
                <a:srgbClr val="FF0000"/>
              </a:solidFill>
            </a:rPr>
            <a:t>Inteligentnych Systemów Transportowych</a:t>
          </a:r>
          <a:r>
            <a:rPr lang="pl-PL" sz="1400" b="1" dirty="0"/>
            <a:t> </a:t>
          </a:r>
          <a:r>
            <a:rPr lang="pl-PL" sz="1400" dirty="0"/>
            <a:t>umożliwia dalsze</a:t>
          </a:r>
          <a:r>
            <a:rPr lang="pl-PL" sz="1400" b="1" dirty="0"/>
            <a:t> </a:t>
          </a:r>
          <a:r>
            <a:rPr lang="pl-PL" sz="1400" dirty="0"/>
            <a:t>kształtowanie rozwoju transportu miejskiego z uwzględnieniem </a:t>
          </a:r>
          <a:r>
            <a:rPr lang="pl-PL" sz="1400" dirty="0" smtClean="0"/>
            <a:t>najnowszych trendów </a:t>
          </a:r>
          <a:r>
            <a:rPr lang="pl-PL" sz="1400" dirty="0"/>
            <a:t>technologicznych.</a:t>
          </a:r>
        </a:p>
      </dgm:t>
    </dgm:pt>
    <dgm:pt modelId="{8C88AACD-5499-486D-A8E9-68BC11B5FBAB}" type="sibTrans" cxnId="{B05341D4-5F55-42F8-874E-DF9E85102BEC}">
      <dgm:prSet/>
      <dgm:spPr/>
      <dgm:t>
        <a:bodyPr/>
        <a:lstStyle/>
        <a:p>
          <a:endParaRPr lang="pl-PL"/>
        </a:p>
      </dgm:t>
    </dgm:pt>
    <dgm:pt modelId="{D7F11F00-A5DE-4298-8770-0ECE5EDD55CE}" type="parTrans" cxnId="{B05341D4-5F55-42F8-874E-DF9E85102BEC}">
      <dgm:prSet/>
      <dgm:spPr/>
      <dgm:t>
        <a:bodyPr/>
        <a:lstStyle/>
        <a:p>
          <a:pPr algn="l"/>
          <a:endParaRPr lang="pl-PL" sz="1200"/>
        </a:p>
      </dgm:t>
    </dgm:pt>
    <dgm:pt modelId="{4DA3F359-F564-4C2F-B520-51BF4D1F078B}" type="pres">
      <dgm:prSet presAssocID="{7ACAE8C0-1857-4A88-A783-EE3F136513E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1BE6443B-6763-4CCA-A8FA-9492813A4C47}" type="pres">
      <dgm:prSet presAssocID="{4AF31B3E-AD6E-4961-89E5-285089F4C719}" presName="root" presStyleCnt="0"/>
      <dgm:spPr/>
    </dgm:pt>
    <dgm:pt modelId="{CCF9341F-DA51-4A5A-B5A6-C224678ED447}" type="pres">
      <dgm:prSet presAssocID="{4AF31B3E-AD6E-4961-89E5-285089F4C719}" presName="rootComposite" presStyleCnt="0"/>
      <dgm:spPr/>
    </dgm:pt>
    <dgm:pt modelId="{DA156EBD-58E1-4BB1-A50D-1FA87EDA193C}" type="pres">
      <dgm:prSet presAssocID="{4AF31B3E-AD6E-4961-89E5-285089F4C719}" presName="rootText" presStyleLbl="node1" presStyleIdx="0" presStyleCnt="1" custScaleX="280933" custScaleY="79339" custLinFactNeighborX="924" custLinFactNeighborY="16966"/>
      <dgm:spPr/>
      <dgm:t>
        <a:bodyPr/>
        <a:lstStyle/>
        <a:p>
          <a:endParaRPr lang="pl-PL"/>
        </a:p>
      </dgm:t>
    </dgm:pt>
    <dgm:pt modelId="{78F5897B-0386-446F-BBB7-10CCFF3474E0}" type="pres">
      <dgm:prSet presAssocID="{4AF31B3E-AD6E-4961-89E5-285089F4C719}" presName="rootConnector" presStyleLbl="node1" presStyleIdx="0" presStyleCnt="1"/>
      <dgm:spPr/>
      <dgm:t>
        <a:bodyPr/>
        <a:lstStyle/>
        <a:p>
          <a:endParaRPr lang="pl-PL"/>
        </a:p>
      </dgm:t>
    </dgm:pt>
    <dgm:pt modelId="{16A7B364-E2B9-4D71-8CD8-E7F3D2245B59}" type="pres">
      <dgm:prSet presAssocID="{4AF31B3E-AD6E-4961-89E5-285089F4C719}" presName="childShape" presStyleCnt="0"/>
      <dgm:spPr/>
    </dgm:pt>
    <dgm:pt modelId="{66112DD7-7461-4D56-94E7-73D387D99051}" type="pres">
      <dgm:prSet presAssocID="{36E17F41-DD16-4C56-BB9D-E99883831F68}" presName="Name13" presStyleLbl="parChTrans1D2" presStyleIdx="0" presStyleCnt="3"/>
      <dgm:spPr/>
      <dgm:t>
        <a:bodyPr/>
        <a:lstStyle/>
        <a:p>
          <a:endParaRPr lang="pl-PL"/>
        </a:p>
      </dgm:t>
    </dgm:pt>
    <dgm:pt modelId="{70D8834A-B4CA-4C70-A6C4-69AEDD3E7B86}" type="pres">
      <dgm:prSet presAssocID="{5AD37761-3F8E-4F70-895F-407534925120}" presName="childText" presStyleLbl="bgAcc1" presStyleIdx="0" presStyleCnt="3" custScaleX="483961" custScaleY="223585" custLinFactNeighborX="-10730" custLinFactNeighborY="1484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BAEBB47-1C89-4308-8B5B-7B715B4F3AAC}" type="pres">
      <dgm:prSet presAssocID="{2E375CBE-96A5-4E2D-8778-5E5B7F344D20}" presName="Name13" presStyleLbl="parChTrans1D2" presStyleIdx="1" presStyleCnt="3"/>
      <dgm:spPr/>
      <dgm:t>
        <a:bodyPr/>
        <a:lstStyle/>
        <a:p>
          <a:endParaRPr lang="pl-PL"/>
        </a:p>
      </dgm:t>
    </dgm:pt>
    <dgm:pt modelId="{605565A5-87E7-41FE-8363-A1DC9387BB6E}" type="pres">
      <dgm:prSet presAssocID="{E16B1482-FE05-4B64-92E2-85553539C9A0}" presName="childText" presStyleLbl="bgAcc1" presStyleIdx="1" presStyleCnt="3" custScaleX="486250" custScaleY="160327" custLinFactNeighborX="-9657" custLinFactNeighborY="1119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78BA7FD-C0A8-4E50-B7D6-3FC07A1962C1}" type="pres">
      <dgm:prSet presAssocID="{D7F11F00-A5DE-4298-8770-0ECE5EDD55CE}" presName="Name13" presStyleLbl="parChTrans1D2" presStyleIdx="2" presStyleCnt="3"/>
      <dgm:spPr/>
      <dgm:t>
        <a:bodyPr/>
        <a:lstStyle/>
        <a:p>
          <a:endParaRPr lang="pl-PL"/>
        </a:p>
      </dgm:t>
    </dgm:pt>
    <dgm:pt modelId="{10DC5E0E-3FDE-4AC3-90D8-1FE3F97A989B}" type="pres">
      <dgm:prSet presAssocID="{E5898C8B-F36B-47AA-B2AB-9FF4D7CDAEC8}" presName="childText" presStyleLbl="bgAcc1" presStyleIdx="2" presStyleCnt="3" custScaleX="482399" custScaleY="152344" custLinFactNeighborX="-8584" custLinFactNeighborY="735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9A240C9-5CF8-4723-A7A4-8D4042ED1D2C}" srcId="{7ACAE8C0-1857-4A88-A783-EE3F136513ED}" destId="{4AF31B3E-AD6E-4961-89E5-285089F4C719}" srcOrd="0" destOrd="0" parTransId="{1186C0F0-B131-4CFA-8626-EEC434A821B3}" sibTransId="{0C0993F4-6EFC-4B02-A9C2-B20F10E27C66}"/>
    <dgm:cxn modelId="{7F88117D-E04A-4263-83E9-353A1701239D}" srcId="{4AF31B3E-AD6E-4961-89E5-285089F4C719}" destId="{E16B1482-FE05-4B64-92E2-85553539C9A0}" srcOrd="1" destOrd="0" parTransId="{2E375CBE-96A5-4E2D-8778-5E5B7F344D20}" sibTransId="{CBDCAE9B-4F45-430F-A16A-6BB525E2E236}"/>
    <dgm:cxn modelId="{A59B1797-84C4-4AD3-B957-6B01497D529C}" type="presOf" srcId="{7ACAE8C0-1857-4A88-A783-EE3F136513ED}" destId="{4DA3F359-F564-4C2F-B520-51BF4D1F078B}" srcOrd="0" destOrd="0" presId="urn:microsoft.com/office/officeart/2005/8/layout/hierarchy3"/>
    <dgm:cxn modelId="{D1BD021D-577D-4018-9961-F88BC00D15AB}" type="presOf" srcId="{2E375CBE-96A5-4E2D-8778-5E5B7F344D20}" destId="{0BAEBB47-1C89-4308-8B5B-7B715B4F3AAC}" srcOrd="0" destOrd="0" presId="urn:microsoft.com/office/officeart/2005/8/layout/hierarchy3"/>
    <dgm:cxn modelId="{2B3AD045-03BE-4609-A3D2-3FAECE4EEA60}" type="presOf" srcId="{D7F11F00-A5DE-4298-8770-0ECE5EDD55CE}" destId="{478BA7FD-C0A8-4E50-B7D6-3FC07A1962C1}" srcOrd="0" destOrd="0" presId="urn:microsoft.com/office/officeart/2005/8/layout/hierarchy3"/>
    <dgm:cxn modelId="{583A0648-6135-4852-8564-0E40A38F8219}" type="presOf" srcId="{4AF31B3E-AD6E-4961-89E5-285089F4C719}" destId="{DA156EBD-58E1-4BB1-A50D-1FA87EDA193C}" srcOrd="0" destOrd="0" presId="urn:microsoft.com/office/officeart/2005/8/layout/hierarchy3"/>
    <dgm:cxn modelId="{CCB2B60C-C8DB-4D31-A4B5-C94B1070AAC0}" type="presOf" srcId="{5AD37761-3F8E-4F70-895F-407534925120}" destId="{70D8834A-B4CA-4C70-A6C4-69AEDD3E7B86}" srcOrd="0" destOrd="0" presId="urn:microsoft.com/office/officeart/2005/8/layout/hierarchy3"/>
    <dgm:cxn modelId="{A96134E4-ADC1-469C-A390-5A23ADCD771E}" type="presOf" srcId="{4AF31B3E-AD6E-4961-89E5-285089F4C719}" destId="{78F5897B-0386-446F-BBB7-10CCFF3474E0}" srcOrd="1" destOrd="0" presId="urn:microsoft.com/office/officeart/2005/8/layout/hierarchy3"/>
    <dgm:cxn modelId="{84BE4D28-D3EA-43AA-8692-A22DA5DD0E5D}" type="presOf" srcId="{E5898C8B-F36B-47AA-B2AB-9FF4D7CDAEC8}" destId="{10DC5E0E-3FDE-4AC3-90D8-1FE3F97A989B}" srcOrd="0" destOrd="0" presId="urn:microsoft.com/office/officeart/2005/8/layout/hierarchy3"/>
    <dgm:cxn modelId="{58F82774-79DC-4B7C-8664-2395B5465154}" type="presOf" srcId="{36E17F41-DD16-4C56-BB9D-E99883831F68}" destId="{66112DD7-7461-4D56-94E7-73D387D99051}" srcOrd="0" destOrd="0" presId="urn:microsoft.com/office/officeart/2005/8/layout/hierarchy3"/>
    <dgm:cxn modelId="{695331A6-066B-4516-9D96-6758F950EC06}" type="presOf" srcId="{E16B1482-FE05-4B64-92E2-85553539C9A0}" destId="{605565A5-87E7-41FE-8363-A1DC9387BB6E}" srcOrd="0" destOrd="0" presId="urn:microsoft.com/office/officeart/2005/8/layout/hierarchy3"/>
    <dgm:cxn modelId="{63AA9CCA-6695-4CA5-9DEF-6DB599D46488}" srcId="{4AF31B3E-AD6E-4961-89E5-285089F4C719}" destId="{5AD37761-3F8E-4F70-895F-407534925120}" srcOrd="0" destOrd="0" parTransId="{36E17F41-DD16-4C56-BB9D-E99883831F68}" sibTransId="{649DFBA1-9352-40BA-9BE8-8ECB29F150B5}"/>
    <dgm:cxn modelId="{B05341D4-5F55-42F8-874E-DF9E85102BEC}" srcId="{4AF31B3E-AD6E-4961-89E5-285089F4C719}" destId="{E5898C8B-F36B-47AA-B2AB-9FF4D7CDAEC8}" srcOrd="2" destOrd="0" parTransId="{D7F11F00-A5DE-4298-8770-0ECE5EDD55CE}" sibTransId="{8C88AACD-5499-486D-A8E9-68BC11B5FBAB}"/>
    <dgm:cxn modelId="{3229D161-D896-4627-BFA5-9562640D86B4}" type="presParOf" srcId="{4DA3F359-F564-4C2F-B520-51BF4D1F078B}" destId="{1BE6443B-6763-4CCA-A8FA-9492813A4C47}" srcOrd="0" destOrd="0" presId="urn:microsoft.com/office/officeart/2005/8/layout/hierarchy3"/>
    <dgm:cxn modelId="{8174FB85-2072-4F38-BBAD-71C3FDE65159}" type="presParOf" srcId="{1BE6443B-6763-4CCA-A8FA-9492813A4C47}" destId="{CCF9341F-DA51-4A5A-B5A6-C224678ED447}" srcOrd="0" destOrd="0" presId="urn:microsoft.com/office/officeart/2005/8/layout/hierarchy3"/>
    <dgm:cxn modelId="{D9A5E89F-B9F8-4A07-8525-7E8C72009AE3}" type="presParOf" srcId="{CCF9341F-DA51-4A5A-B5A6-C224678ED447}" destId="{DA156EBD-58E1-4BB1-A50D-1FA87EDA193C}" srcOrd="0" destOrd="0" presId="urn:microsoft.com/office/officeart/2005/8/layout/hierarchy3"/>
    <dgm:cxn modelId="{E9F8876D-9EFD-4D65-80D5-E2FC49EC9248}" type="presParOf" srcId="{CCF9341F-DA51-4A5A-B5A6-C224678ED447}" destId="{78F5897B-0386-446F-BBB7-10CCFF3474E0}" srcOrd="1" destOrd="0" presId="urn:microsoft.com/office/officeart/2005/8/layout/hierarchy3"/>
    <dgm:cxn modelId="{6092F253-696F-4EC1-9B84-A49B50926B21}" type="presParOf" srcId="{1BE6443B-6763-4CCA-A8FA-9492813A4C47}" destId="{16A7B364-E2B9-4D71-8CD8-E7F3D2245B59}" srcOrd="1" destOrd="0" presId="urn:microsoft.com/office/officeart/2005/8/layout/hierarchy3"/>
    <dgm:cxn modelId="{F5F6CC41-DF40-4687-AA2C-8E31F4A6A5DA}" type="presParOf" srcId="{16A7B364-E2B9-4D71-8CD8-E7F3D2245B59}" destId="{66112DD7-7461-4D56-94E7-73D387D99051}" srcOrd="0" destOrd="0" presId="urn:microsoft.com/office/officeart/2005/8/layout/hierarchy3"/>
    <dgm:cxn modelId="{C9583713-3B4D-4EEB-9C93-47A7D062F9BB}" type="presParOf" srcId="{16A7B364-E2B9-4D71-8CD8-E7F3D2245B59}" destId="{70D8834A-B4CA-4C70-A6C4-69AEDD3E7B86}" srcOrd="1" destOrd="0" presId="urn:microsoft.com/office/officeart/2005/8/layout/hierarchy3"/>
    <dgm:cxn modelId="{8D75C7BE-07F2-45CD-AA1E-692022FADBDB}" type="presParOf" srcId="{16A7B364-E2B9-4D71-8CD8-E7F3D2245B59}" destId="{0BAEBB47-1C89-4308-8B5B-7B715B4F3AAC}" srcOrd="2" destOrd="0" presId="urn:microsoft.com/office/officeart/2005/8/layout/hierarchy3"/>
    <dgm:cxn modelId="{BD54B8C3-2442-465F-8420-1F6E55326814}" type="presParOf" srcId="{16A7B364-E2B9-4D71-8CD8-E7F3D2245B59}" destId="{605565A5-87E7-41FE-8363-A1DC9387BB6E}" srcOrd="3" destOrd="0" presId="urn:microsoft.com/office/officeart/2005/8/layout/hierarchy3"/>
    <dgm:cxn modelId="{805CA71C-37F6-404A-9BF5-22E542A43BC8}" type="presParOf" srcId="{16A7B364-E2B9-4D71-8CD8-E7F3D2245B59}" destId="{478BA7FD-C0A8-4E50-B7D6-3FC07A1962C1}" srcOrd="4" destOrd="0" presId="urn:microsoft.com/office/officeart/2005/8/layout/hierarchy3"/>
    <dgm:cxn modelId="{DC80B1BA-3A98-453B-AADB-327D988CB195}" type="presParOf" srcId="{16A7B364-E2B9-4D71-8CD8-E7F3D2245B59}" destId="{10DC5E0E-3FDE-4AC3-90D8-1FE3F97A989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CAE8C0-1857-4A88-A783-EE3F136513ED}" type="doc">
      <dgm:prSet loTypeId="urn:microsoft.com/office/officeart/2005/8/layout/hierarchy3" loCatId="hierarchy" qsTypeId="urn:microsoft.com/office/officeart/2005/8/quickstyle/3d2" qsCatId="3D" csTypeId="urn:microsoft.com/office/officeart/2005/8/colors/accent4_2" csCatId="accent4" phldr="1"/>
      <dgm:spPr/>
      <dgm:t>
        <a:bodyPr/>
        <a:lstStyle/>
        <a:p>
          <a:endParaRPr lang="pl-PL"/>
        </a:p>
      </dgm:t>
    </dgm:pt>
    <dgm:pt modelId="{4AF31B3E-AD6E-4961-89E5-285089F4C719}">
      <dgm:prSet phldrT="[Tekst]" custT="1"/>
      <dgm:spPr/>
      <dgm:t>
        <a:bodyPr/>
        <a:lstStyle/>
        <a:p>
          <a:r>
            <a:rPr lang="pl-PL" sz="2400" dirty="0"/>
            <a:t>Regionalny transport publiczny</a:t>
          </a:r>
        </a:p>
      </dgm:t>
    </dgm:pt>
    <dgm:pt modelId="{0C0993F4-6EFC-4B02-A9C2-B20F10E27C66}" type="sibTrans" cxnId="{19A240C9-5CF8-4723-A7A4-8D4042ED1D2C}">
      <dgm:prSet/>
      <dgm:spPr/>
      <dgm:t>
        <a:bodyPr/>
        <a:lstStyle/>
        <a:p>
          <a:endParaRPr lang="pl-PL"/>
        </a:p>
      </dgm:t>
    </dgm:pt>
    <dgm:pt modelId="{1186C0F0-B131-4CFA-8626-EEC434A821B3}" type="parTrans" cxnId="{19A240C9-5CF8-4723-A7A4-8D4042ED1D2C}">
      <dgm:prSet/>
      <dgm:spPr/>
      <dgm:t>
        <a:bodyPr/>
        <a:lstStyle/>
        <a:p>
          <a:endParaRPr lang="pl-PL"/>
        </a:p>
      </dgm:t>
    </dgm:pt>
    <dgm:pt modelId="{5AD37761-3F8E-4F70-895F-407534925120}">
      <dgm:prSet phldrT="[Tekst]" custT="1"/>
      <dgm:spPr/>
      <dgm:t>
        <a:bodyPr/>
        <a:lstStyle/>
        <a:p>
          <a:pPr algn="l"/>
          <a:r>
            <a:rPr lang="pl-PL" sz="1400" dirty="0"/>
            <a:t>Zakup nowego taboru kolejowego umożliwia </a:t>
          </a:r>
          <a:r>
            <a:rPr lang="pl-PL" sz="1400" b="1" dirty="0">
              <a:solidFill>
                <a:srgbClr val="FF0000"/>
              </a:solidFill>
            </a:rPr>
            <a:t>poszerzenie oferty przewozowej</a:t>
          </a:r>
          <a:r>
            <a:rPr lang="pl-PL" sz="1400" dirty="0"/>
            <a:t>, </a:t>
          </a:r>
          <a:r>
            <a:rPr lang="pl-PL" sz="1400" dirty="0" smtClean="0"/>
            <a:t>a tym </a:t>
          </a:r>
          <a:r>
            <a:rPr lang="pl-PL" sz="1400" dirty="0"/>
            <a:t>samym wpływa na pełniejsze zaspokajanie potrzeb </a:t>
          </a:r>
          <a:r>
            <a:rPr lang="pl-PL" sz="1400" dirty="0" smtClean="0"/>
            <a:t>społeczeństwa.</a:t>
          </a:r>
          <a:endParaRPr lang="pl-PL" sz="1400" dirty="0"/>
        </a:p>
      </dgm:t>
    </dgm:pt>
    <dgm:pt modelId="{649DFBA1-9352-40BA-9BE8-8ECB29F150B5}" type="sibTrans" cxnId="{63AA9CCA-6695-4CA5-9DEF-6DB599D46488}">
      <dgm:prSet/>
      <dgm:spPr/>
      <dgm:t>
        <a:bodyPr/>
        <a:lstStyle/>
        <a:p>
          <a:endParaRPr lang="pl-PL"/>
        </a:p>
      </dgm:t>
    </dgm:pt>
    <dgm:pt modelId="{36E17F41-DD16-4C56-BB9D-E99883831F68}" type="parTrans" cxnId="{63AA9CCA-6695-4CA5-9DEF-6DB599D46488}">
      <dgm:prSet/>
      <dgm:spPr/>
      <dgm:t>
        <a:bodyPr/>
        <a:lstStyle/>
        <a:p>
          <a:endParaRPr lang="pl-PL"/>
        </a:p>
      </dgm:t>
    </dgm:pt>
    <dgm:pt modelId="{E16B1482-FE05-4B64-92E2-85553539C9A0}">
      <dgm:prSet phldrT="[Tekst]" custT="1"/>
      <dgm:spPr/>
      <dgm:t>
        <a:bodyPr/>
        <a:lstStyle/>
        <a:p>
          <a:pPr algn="l"/>
          <a:r>
            <a:rPr lang="pl-PL" sz="1400" dirty="0"/>
            <a:t>W kontekście dalszego rozwoju multimodalnego transportu pasażerskiego istotne jest budowa </a:t>
          </a:r>
          <a:r>
            <a:rPr lang="pl-PL" sz="1400" b="1" dirty="0">
              <a:solidFill>
                <a:srgbClr val="FF0000"/>
              </a:solidFill>
            </a:rPr>
            <a:t>parkingów</a:t>
          </a:r>
          <a:r>
            <a:rPr lang="pl-PL" sz="1400" dirty="0">
              <a:solidFill>
                <a:srgbClr val="FF0000"/>
              </a:solidFill>
            </a:rPr>
            <a:t> </a:t>
          </a:r>
          <a:r>
            <a:rPr lang="pl-PL" sz="1400" dirty="0"/>
            <a:t>w pobliżu stacji kolejowych, a w przypadku Warszawy także </a:t>
          </a:r>
          <a:r>
            <a:rPr lang="pl-PL" sz="1400" dirty="0" smtClean="0"/>
            <a:t>przystanków </a:t>
          </a:r>
          <a:r>
            <a:rPr lang="pl-PL" sz="1400" b="1" dirty="0" smtClean="0">
              <a:solidFill>
                <a:srgbClr val="FF0000"/>
              </a:solidFill>
            </a:rPr>
            <a:t>tramwajowych </a:t>
          </a:r>
          <a:r>
            <a:rPr lang="pl-PL" sz="1400" b="1" dirty="0">
              <a:solidFill>
                <a:srgbClr val="FF0000"/>
              </a:solidFill>
            </a:rPr>
            <a:t>i metra</a:t>
          </a:r>
          <a:r>
            <a:rPr lang="pl-PL" sz="1400" dirty="0"/>
            <a:t>.</a:t>
          </a:r>
        </a:p>
      </dgm:t>
    </dgm:pt>
    <dgm:pt modelId="{2E375CBE-96A5-4E2D-8778-5E5B7F344D20}" type="parTrans" cxnId="{7F88117D-E04A-4263-83E9-353A1701239D}">
      <dgm:prSet/>
      <dgm:spPr/>
      <dgm:t>
        <a:bodyPr/>
        <a:lstStyle/>
        <a:p>
          <a:endParaRPr lang="pl-PL"/>
        </a:p>
      </dgm:t>
    </dgm:pt>
    <dgm:pt modelId="{CBDCAE9B-4F45-430F-A16A-6BB525E2E236}" type="sibTrans" cxnId="{7F88117D-E04A-4263-83E9-353A1701239D}">
      <dgm:prSet/>
      <dgm:spPr/>
      <dgm:t>
        <a:bodyPr/>
        <a:lstStyle/>
        <a:p>
          <a:endParaRPr lang="pl-PL"/>
        </a:p>
      </dgm:t>
    </dgm:pt>
    <dgm:pt modelId="{4DA3F359-F564-4C2F-B520-51BF4D1F078B}" type="pres">
      <dgm:prSet presAssocID="{7ACAE8C0-1857-4A88-A783-EE3F136513E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1BE6443B-6763-4CCA-A8FA-9492813A4C47}" type="pres">
      <dgm:prSet presAssocID="{4AF31B3E-AD6E-4961-89E5-285089F4C719}" presName="root" presStyleCnt="0"/>
      <dgm:spPr/>
    </dgm:pt>
    <dgm:pt modelId="{CCF9341F-DA51-4A5A-B5A6-C224678ED447}" type="pres">
      <dgm:prSet presAssocID="{4AF31B3E-AD6E-4961-89E5-285089F4C719}" presName="rootComposite" presStyleCnt="0"/>
      <dgm:spPr/>
    </dgm:pt>
    <dgm:pt modelId="{DA156EBD-58E1-4BB1-A50D-1FA87EDA193C}" type="pres">
      <dgm:prSet presAssocID="{4AF31B3E-AD6E-4961-89E5-285089F4C719}" presName="rootText" presStyleLbl="node1" presStyleIdx="0" presStyleCnt="1" custScaleX="420672" custScaleY="87434" custLinFactNeighborX="-20" custLinFactNeighborY="-24389"/>
      <dgm:spPr/>
      <dgm:t>
        <a:bodyPr/>
        <a:lstStyle/>
        <a:p>
          <a:endParaRPr lang="pl-PL"/>
        </a:p>
      </dgm:t>
    </dgm:pt>
    <dgm:pt modelId="{78F5897B-0386-446F-BBB7-10CCFF3474E0}" type="pres">
      <dgm:prSet presAssocID="{4AF31B3E-AD6E-4961-89E5-285089F4C719}" presName="rootConnector" presStyleLbl="node1" presStyleIdx="0" presStyleCnt="1"/>
      <dgm:spPr/>
      <dgm:t>
        <a:bodyPr/>
        <a:lstStyle/>
        <a:p>
          <a:endParaRPr lang="pl-PL"/>
        </a:p>
      </dgm:t>
    </dgm:pt>
    <dgm:pt modelId="{16A7B364-E2B9-4D71-8CD8-E7F3D2245B59}" type="pres">
      <dgm:prSet presAssocID="{4AF31B3E-AD6E-4961-89E5-285089F4C719}" presName="childShape" presStyleCnt="0"/>
      <dgm:spPr/>
    </dgm:pt>
    <dgm:pt modelId="{66112DD7-7461-4D56-94E7-73D387D99051}" type="pres">
      <dgm:prSet presAssocID="{36E17F41-DD16-4C56-BB9D-E99883831F68}" presName="Name13" presStyleLbl="parChTrans1D2" presStyleIdx="0" presStyleCnt="2"/>
      <dgm:spPr/>
      <dgm:t>
        <a:bodyPr/>
        <a:lstStyle/>
        <a:p>
          <a:endParaRPr lang="pl-PL"/>
        </a:p>
      </dgm:t>
    </dgm:pt>
    <dgm:pt modelId="{70D8834A-B4CA-4C70-A6C4-69AEDD3E7B86}" type="pres">
      <dgm:prSet presAssocID="{5AD37761-3F8E-4F70-895F-407534925120}" presName="childText" presStyleLbl="bgAcc1" presStyleIdx="0" presStyleCnt="2" custScaleX="521711" custScaleY="107348" custLinFactNeighborY="-1854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BAEBB47-1C89-4308-8B5B-7B715B4F3AAC}" type="pres">
      <dgm:prSet presAssocID="{2E375CBE-96A5-4E2D-8778-5E5B7F344D20}" presName="Name13" presStyleLbl="parChTrans1D2" presStyleIdx="1" presStyleCnt="2"/>
      <dgm:spPr/>
      <dgm:t>
        <a:bodyPr/>
        <a:lstStyle/>
        <a:p>
          <a:endParaRPr lang="pl-PL"/>
        </a:p>
      </dgm:t>
    </dgm:pt>
    <dgm:pt modelId="{605565A5-87E7-41FE-8363-A1DC9387BB6E}" type="pres">
      <dgm:prSet presAssocID="{E16B1482-FE05-4B64-92E2-85553539C9A0}" presName="childText" presStyleLbl="bgAcc1" presStyleIdx="1" presStyleCnt="2" custScaleX="514097" custScaleY="171433" custLinFactNeighborY="-1811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C02A525-7BC7-483E-8E5D-A9CA711FDAD6}" type="presOf" srcId="{4AF31B3E-AD6E-4961-89E5-285089F4C719}" destId="{DA156EBD-58E1-4BB1-A50D-1FA87EDA193C}" srcOrd="0" destOrd="0" presId="urn:microsoft.com/office/officeart/2005/8/layout/hierarchy3"/>
    <dgm:cxn modelId="{7F88117D-E04A-4263-83E9-353A1701239D}" srcId="{4AF31B3E-AD6E-4961-89E5-285089F4C719}" destId="{E16B1482-FE05-4B64-92E2-85553539C9A0}" srcOrd="1" destOrd="0" parTransId="{2E375CBE-96A5-4E2D-8778-5E5B7F344D20}" sibTransId="{CBDCAE9B-4F45-430F-A16A-6BB525E2E236}"/>
    <dgm:cxn modelId="{E3438348-A364-4397-B292-330B97B52B79}" type="presOf" srcId="{7ACAE8C0-1857-4A88-A783-EE3F136513ED}" destId="{4DA3F359-F564-4C2F-B520-51BF4D1F078B}" srcOrd="0" destOrd="0" presId="urn:microsoft.com/office/officeart/2005/8/layout/hierarchy3"/>
    <dgm:cxn modelId="{6B5D0665-AC53-40F5-9EC7-D66943AD7413}" type="presOf" srcId="{36E17F41-DD16-4C56-BB9D-E99883831F68}" destId="{66112DD7-7461-4D56-94E7-73D387D99051}" srcOrd="0" destOrd="0" presId="urn:microsoft.com/office/officeart/2005/8/layout/hierarchy3"/>
    <dgm:cxn modelId="{7D950C35-6447-4671-8A6F-38BEBA78B227}" type="presOf" srcId="{E16B1482-FE05-4B64-92E2-85553539C9A0}" destId="{605565A5-87E7-41FE-8363-A1DC9387BB6E}" srcOrd="0" destOrd="0" presId="urn:microsoft.com/office/officeart/2005/8/layout/hierarchy3"/>
    <dgm:cxn modelId="{19A240C9-5CF8-4723-A7A4-8D4042ED1D2C}" srcId="{7ACAE8C0-1857-4A88-A783-EE3F136513ED}" destId="{4AF31B3E-AD6E-4961-89E5-285089F4C719}" srcOrd="0" destOrd="0" parTransId="{1186C0F0-B131-4CFA-8626-EEC434A821B3}" sibTransId="{0C0993F4-6EFC-4B02-A9C2-B20F10E27C66}"/>
    <dgm:cxn modelId="{63AA9CCA-6695-4CA5-9DEF-6DB599D46488}" srcId="{4AF31B3E-AD6E-4961-89E5-285089F4C719}" destId="{5AD37761-3F8E-4F70-895F-407534925120}" srcOrd="0" destOrd="0" parTransId="{36E17F41-DD16-4C56-BB9D-E99883831F68}" sibTransId="{649DFBA1-9352-40BA-9BE8-8ECB29F150B5}"/>
    <dgm:cxn modelId="{A0BCF550-89C6-46EB-AC41-394E141A58FA}" type="presOf" srcId="{2E375CBE-96A5-4E2D-8778-5E5B7F344D20}" destId="{0BAEBB47-1C89-4308-8B5B-7B715B4F3AAC}" srcOrd="0" destOrd="0" presId="urn:microsoft.com/office/officeart/2005/8/layout/hierarchy3"/>
    <dgm:cxn modelId="{AF2D14E6-4F83-4A09-8F01-0470D98BABDC}" type="presOf" srcId="{4AF31B3E-AD6E-4961-89E5-285089F4C719}" destId="{78F5897B-0386-446F-BBB7-10CCFF3474E0}" srcOrd="1" destOrd="0" presId="urn:microsoft.com/office/officeart/2005/8/layout/hierarchy3"/>
    <dgm:cxn modelId="{C60B1BDC-3949-4C5D-BDFD-E0B821EEAF3B}" type="presOf" srcId="{5AD37761-3F8E-4F70-895F-407534925120}" destId="{70D8834A-B4CA-4C70-A6C4-69AEDD3E7B86}" srcOrd="0" destOrd="0" presId="urn:microsoft.com/office/officeart/2005/8/layout/hierarchy3"/>
    <dgm:cxn modelId="{FFD2D316-E29D-440C-8CA5-3C8A838643A4}" type="presParOf" srcId="{4DA3F359-F564-4C2F-B520-51BF4D1F078B}" destId="{1BE6443B-6763-4CCA-A8FA-9492813A4C47}" srcOrd="0" destOrd="0" presId="urn:microsoft.com/office/officeart/2005/8/layout/hierarchy3"/>
    <dgm:cxn modelId="{B95EA26B-EB67-494D-9E95-9D5E43BD3CDB}" type="presParOf" srcId="{1BE6443B-6763-4CCA-A8FA-9492813A4C47}" destId="{CCF9341F-DA51-4A5A-B5A6-C224678ED447}" srcOrd="0" destOrd="0" presId="urn:microsoft.com/office/officeart/2005/8/layout/hierarchy3"/>
    <dgm:cxn modelId="{82136195-569A-4EF7-A5DA-99D194496856}" type="presParOf" srcId="{CCF9341F-DA51-4A5A-B5A6-C224678ED447}" destId="{DA156EBD-58E1-4BB1-A50D-1FA87EDA193C}" srcOrd="0" destOrd="0" presId="urn:microsoft.com/office/officeart/2005/8/layout/hierarchy3"/>
    <dgm:cxn modelId="{2DF02F04-D4D6-4B1E-AEFB-DF11EE9C3512}" type="presParOf" srcId="{CCF9341F-DA51-4A5A-B5A6-C224678ED447}" destId="{78F5897B-0386-446F-BBB7-10CCFF3474E0}" srcOrd="1" destOrd="0" presId="urn:microsoft.com/office/officeart/2005/8/layout/hierarchy3"/>
    <dgm:cxn modelId="{A20671D7-B331-4342-9FC5-55C9FF1E6C2D}" type="presParOf" srcId="{1BE6443B-6763-4CCA-A8FA-9492813A4C47}" destId="{16A7B364-E2B9-4D71-8CD8-E7F3D2245B59}" srcOrd="1" destOrd="0" presId="urn:microsoft.com/office/officeart/2005/8/layout/hierarchy3"/>
    <dgm:cxn modelId="{4581AF92-B58B-4E2D-BBB2-B5D1B2A79606}" type="presParOf" srcId="{16A7B364-E2B9-4D71-8CD8-E7F3D2245B59}" destId="{66112DD7-7461-4D56-94E7-73D387D99051}" srcOrd="0" destOrd="0" presId="urn:microsoft.com/office/officeart/2005/8/layout/hierarchy3"/>
    <dgm:cxn modelId="{828B93BC-1052-49E8-8D54-7F41FF8809C2}" type="presParOf" srcId="{16A7B364-E2B9-4D71-8CD8-E7F3D2245B59}" destId="{70D8834A-B4CA-4C70-A6C4-69AEDD3E7B86}" srcOrd="1" destOrd="0" presId="urn:microsoft.com/office/officeart/2005/8/layout/hierarchy3"/>
    <dgm:cxn modelId="{34242D33-6B19-4D8A-B316-7EA2051E9E1E}" type="presParOf" srcId="{16A7B364-E2B9-4D71-8CD8-E7F3D2245B59}" destId="{0BAEBB47-1C89-4308-8B5B-7B715B4F3AAC}" srcOrd="2" destOrd="0" presId="urn:microsoft.com/office/officeart/2005/8/layout/hierarchy3"/>
    <dgm:cxn modelId="{50B8350A-B432-413B-B0F8-514D1B969F82}" type="presParOf" srcId="{16A7B364-E2B9-4D71-8CD8-E7F3D2245B59}" destId="{605565A5-87E7-41FE-8363-A1DC9387BB6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6888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4451" y="0"/>
            <a:ext cx="2949575" cy="496888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802525D1-EB66-4CE9-BFD3-C841E5658BAF}" type="datetime1">
              <a:rPr lang="en-GB" smtClean="0"/>
              <a:t>13/04/2016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440863"/>
            <a:ext cx="2949575" cy="496887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4451" y="9440863"/>
            <a:ext cx="2949575" cy="496887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7CF137BB-AEFC-4FD6-8B66-8A4AFB4311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18420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8693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8693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4F39E510-FC52-428B-8D37-B5961EA055BB}" type="datetime1">
              <a:rPr lang="en-GB" smtClean="0"/>
              <a:t>13/04/2016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31" tIns="45716" rIns="91431" bIns="45716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099" cy="498692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4940" y="9440647"/>
            <a:ext cx="2949099" cy="498692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D7323FC3-08FA-4EF0-AEDB-BFB66EFC4B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9948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23FC3-08FA-4EF0-AEDB-BFB66EFC4B9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850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A9A7-DB6F-4394-ACB8-DA20835F83B7}" type="datetime1">
              <a:rPr lang="pl-PL" smtClean="0"/>
              <a:t>13.04.2016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33E-73B9-BE4D-B5CB-DF07A62377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4509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2F57-F5AC-46A5-82AB-DFC272ADDEA3}" type="datetime1">
              <a:rPr lang="pl-PL" smtClean="0"/>
              <a:t>13.04.2016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33E-73B9-BE4D-B5CB-DF07A62377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1414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35CDB-0324-4992-8C54-3B999B296A26}" type="datetime1">
              <a:rPr lang="pl-PL" smtClean="0"/>
              <a:t>13.04.2016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33E-73B9-BE4D-B5CB-DF07A62377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2890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48AC-513E-4A69-BF38-4AE34F403CF2}" type="datetime1">
              <a:rPr lang="pl-PL" smtClean="0"/>
              <a:t>13.04.2016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EC6C-6338-0640-BBD3-84BD3FF8FD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434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6C6C-895C-453E-BB27-E470E30176EA}" type="datetime1">
              <a:rPr lang="pl-PL" smtClean="0"/>
              <a:t>13.04.2016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EC6C-6338-0640-BBD3-84BD3FF8FD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0064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B9225-2FFA-4D3B-B379-E185499DBAD4}" type="datetime1">
              <a:rPr lang="pl-PL" smtClean="0"/>
              <a:t>13.04.2016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EC6C-6338-0640-BBD3-84BD3FF8FD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3830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07D5-3FEA-4910-96D5-45D7BBA955B4}" type="datetime1">
              <a:rPr lang="pl-PL" smtClean="0"/>
              <a:t>13.04.2016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EC6C-6338-0640-BBD3-84BD3FF8FD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9649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DF783-6F4C-48DA-A06E-CDF2C7D29BDE}" type="datetime1">
              <a:rPr lang="pl-PL" smtClean="0"/>
              <a:t>13.04.2016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EC6C-6338-0640-BBD3-84BD3FF8FD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3103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E15AB-A7B7-4908-8AB4-4999D7EF5969}" type="datetime1">
              <a:rPr lang="pl-PL" smtClean="0"/>
              <a:t>13.04.2016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EC6C-6338-0640-BBD3-84BD3FF8FD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2950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C799-3A53-4AF5-8EFA-155247C0381E}" type="datetime1">
              <a:rPr lang="pl-PL" smtClean="0"/>
              <a:t>13.04.2016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EC6C-6338-0640-BBD3-84BD3FF8FD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1315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6B8B-BAD8-4E3A-95F8-F567EAE4C5DB}" type="datetime1">
              <a:rPr lang="pl-PL" smtClean="0"/>
              <a:t>13.04.2016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EC6C-6338-0640-BBD3-84BD3FF8FD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0394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C86C-7D40-4522-BB22-3F9AD1F20841}" type="datetime1">
              <a:rPr lang="pl-PL" smtClean="0"/>
              <a:t>13.04.2016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33E-73B9-BE4D-B5CB-DF07A62377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3817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39AC-D2F6-4F5C-B5B9-CCA4A078128E}" type="datetime1">
              <a:rPr lang="pl-PL" smtClean="0"/>
              <a:t>13.04.2016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EC6C-6338-0640-BBD3-84BD3FF8FD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83227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7C22-8AB0-4E27-8807-188FB5C4201D}" type="datetime1">
              <a:rPr lang="pl-PL" smtClean="0"/>
              <a:t>13.04.2016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EC6C-6338-0640-BBD3-84BD3FF8FD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4053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114B6-3DA0-4126-AA73-0F247E231F62}" type="datetime1">
              <a:rPr lang="pl-PL" smtClean="0"/>
              <a:t>13.04.2016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EC6C-6338-0640-BBD3-84BD3FF8FD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943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D6C4-BEC0-4A40-88C5-8FF6C78F8F21}" type="datetime1">
              <a:rPr lang="pl-PL" smtClean="0"/>
              <a:t>13.04.2016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EC6C-6338-0640-BBD3-84BD3FF8FD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7452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61891-CACD-4951-BD81-FC07F6F3AA50}" type="datetime1">
              <a:rPr lang="pl-PL" smtClean="0"/>
              <a:t>13.04.2016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33E-73B9-BE4D-B5CB-DF07A62377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5004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BAC82-6C94-4CA0-8D24-D646D71C85D7}" type="datetime1">
              <a:rPr lang="pl-PL" smtClean="0"/>
              <a:t>13.04.2016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33E-73B9-BE4D-B5CB-DF07A62377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5647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EA13-5256-455D-AF5E-1C7F063F19C5}" type="datetime1">
              <a:rPr lang="pl-PL" smtClean="0"/>
              <a:t>13.04.2016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33E-73B9-BE4D-B5CB-DF07A62377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1414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99A0-CEFD-460F-BA65-45CF784C65DB}" type="datetime1">
              <a:rPr lang="pl-PL" smtClean="0"/>
              <a:t>13.04.2016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33E-73B9-BE4D-B5CB-DF07A62377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0418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2BA93-A8CF-412F-936B-BF6A45C9814C}" type="datetime1">
              <a:rPr lang="pl-PL" smtClean="0"/>
              <a:t>13.04.2016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33E-73B9-BE4D-B5CB-DF07A62377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1483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B996-9EAE-4351-A5F7-392057914626}" type="datetime1">
              <a:rPr lang="pl-PL" smtClean="0"/>
              <a:t>13.04.2016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33E-73B9-BE4D-B5CB-DF07A62377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514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934D-5CE3-4B01-8E6B-27F7776FEF9D}" type="datetime1">
              <a:rPr lang="pl-PL" smtClean="0"/>
              <a:t>13.04.2016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33E-73B9-BE4D-B5CB-DF07A62377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3014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Wzór tytułu nieco dłuższego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B7D74-36A3-4072-AB21-70DE1A9BD1A2}" type="datetime1">
              <a:rPr lang="pl-PL" smtClean="0"/>
              <a:t>13.04.2016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6E33E-73B9-BE4D-B5CB-DF07A62377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448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ln>
            <a:solidFill>
              <a:srgbClr val="0570BD"/>
            </a:solidFill>
          </a:ln>
          <a:solidFill>
            <a:srgbClr val="0053BD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A9134-329D-4E85-955A-CB74430967C7}" type="datetime1">
              <a:rPr lang="pl-PL" smtClean="0"/>
              <a:t>13.04.2016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EEC6C-6338-0640-BBD3-84BD3FF8FD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735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11" Type="http://schemas.openxmlformats.org/officeDocument/2006/relationships/image" Target="../media/image22.emf"/><Relationship Id="rId5" Type="http://schemas.openxmlformats.org/officeDocument/2006/relationships/image" Target="../media/image16.emf"/><Relationship Id="rId10" Type="http://schemas.openxmlformats.org/officeDocument/2006/relationships/image" Target="../media/image21.emf"/><Relationship Id="rId4" Type="http://schemas.openxmlformats.org/officeDocument/2006/relationships/image" Target="../media/image15.emf"/><Relationship Id="rId9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37880" y="1643864"/>
            <a:ext cx="6641195" cy="1470025"/>
          </a:xfrm>
        </p:spPr>
        <p:txBody>
          <a:bodyPr>
            <a:noAutofit/>
          </a:bodyPr>
          <a:lstStyle/>
          <a:p>
            <a:r>
              <a:rPr lang="pl-PL" sz="2800" dirty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rgbClr val="0C75BB"/>
                </a:solidFill>
              </a:rPr>
              <a:t>Ewaluacja wpływu Regionalnego Programu Operacyjnego Województwa Mazowieckiego 2007-2013 na spójność komunikacyjną i przestrzenną oraz wzrost konkurencyjności województwa mazowieckiego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34860" y="3763199"/>
            <a:ext cx="3818775" cy="1752600"/>
          </a:xfrm>
        </p:spPr>
        <p:txBody>
          <a:bodyPr>
            <a:normAutofit/>
          </a:bodyPr>
          <a:lstStyle/>
          <a:p>
            <a:pPr algn="l">
              <a:lnSpc>
                <a:spcPts val="2680"/>
              </a:lnSpc>
              <a:spcBef>
                <a:spcPts val="0"/>
              </a:spcBef>
            </a:pPr>
            <a:r>
              <a:rPr 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Marta Mackiewicz</a:t>
            </a:r>
          </a:p>
          <a:p>
            <a:pPr algn="l">
              <a:lnSpc>
                <a:spcPts val="2680"/>
              </a:lnSpc>
              <a:spcBef>
                <a:spcPts val="0"/>
              </a:spcBef>
            </a:pPr>
            <a:r>
              <a:rPr 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Paweł Kretowicz</a:t>
            </a:r>
          </a:p>
        </p:txBody>
      </p:sp>
    </p:spTree>
    <p:extLst>
      <p:ext uri="{BB962C8B-B14F-4D97-AF65-F5344CB8AC3E}">
        <p14:creationId xmlns:p14="http://schemas.microsoft.com/office/powerpoint/2010/main" val="259995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-792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solidFill>
                  <a:srgbClr val="0C75BB"/>
                </a:solidFill>
              </a:rPr>
              <a:t>Sieć drogowa</a:t>
            </a:r>
            <a:endParaRPr lang="pl-PL" dirty="0">
              <a:solidFill>
                <a:srgbClr val="0C75BB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176" y="749300"/>
            <a:ext cx="5074824" cy="53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ostokąt 2"/>
          <p:cNvSpPr/>
          <p:nvPr/>
        </p:nvSpPr>
        <p:spPr>
          <a:xfrm>
            <a:off x="0" y="2757249"/>
            <a:ext cx="389137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pl-PL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Drogi wojewódzkie nawiązują do układu </a:t>
            </a:r>
            <a:r>
              <a:rPr lang="pl-PL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promienistego sieci drogowej Mazowsza </a:t>
            </a:r>
            <a:r>
              <a:rPr lang="pl-PL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jako:</a:t>
            </a: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+mj-lt"/>
              <a:buAutoNum type="alphaLcParenR"/>
            </a:pPr>
            <a:r>
              <a:rPr lang="pl-PL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część regionalnych tras </a:t>
            </a:r>
            <a:r>
              <a:rPr lang="pl-PL" sz="1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obwodowych</a:t>
            </a:r>
            <a:r>
              <a:rPr lang="pl-PL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wskazanych w </a:t>
            </a:r>
            <a:r>
              <a:rPr lang="pl-PL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PPZ WM (np. Wielka Pętla Mazowsza)</a:t>
            </a: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+mj-lt"/>
              <a:buAutoNum type="alphaLcParenR"/>
            </a:pPr>
            <a:r>
              <a:rPr lang="pl-PL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trasy </a:t>
            </a:r>
            <a:r>
              <a:rPr lang="pl-PL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1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peryferyjnych</a:t>
            </a:r>
            <a:r>
              <a:rPr lang="pl-PL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częściach województwa łączące siedziby powiatów z drogami krajowymi prowadzącymi </a:t>
            </a:r>
            <a:r>
              <a:rPr lang="pl-PL" sz="1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Warszawy </a:t>
            </a:r>
            <a:r>
              <a:rPr lang="pl-PL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lub prowadzące bezpośrednio do Warszawy będące </a:t>
            </a:r>
            <a:r>
              <a:rPr lang="pl-PL" sz="1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alternatywą</a:t>
            </a:r>
            <a:r>
              <a:rPr lang="pl-PL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dla dróg krajowych </a:t>
            </a:r>
            <a:endParaRPr lang="pl-PL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+mj-lt"/>
              <a:buAutoNum type="alphaLcParenR"/>
            </a:pPr>
            <a:r>
              <a:rPr lang="pl-PL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trasy </a:t>
            </a:r>
            <a:r>
              <a:rPr lang="pl-PL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pełniące rolę uzupełniającą dla dróg krajowych łączące ze sobą </a:t>
            </a:r>
            <a:r>
              <a:rPr lang="pl-PL" sz="1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miasta powiatowe</a:t>
            </a:r>
            <a:r>
              <a:rPr lang="pl-PL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w tym przede wszystkim z miastami na prawach powiatu </a:t>
            </a:r>
            <a:endParaRPr lang="pl-PL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+mj-lt"/>
              <a:buAutoNum type="alphaLcParenR"/>
            </a:pPr>
            <a:r>
              <a:rPr lang="pl-PL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trasy </a:t>
            </a:r>
            <a:r>
              <a:rPr lang="pl-PL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łączące mniejsze miasta </a:t>
            </a:r>
            <a:r>
              <a:rPr lang="pl-PL" sz="1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drogami krajowymi</a:t>
            </a:r>
            <a:r>
              <a:rPr lang="pl-PL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 peryferyjnych częściach </a:t>
            </a:r>
            <a:r>
              <a:rPr lang="pl-PL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województwa</a:t>
            </a:r>
            <a:endParaRPr lang="pl-PL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0" y="16084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217061"/>
              </p:ext>
            </p:extLst>
          </p:nvPr>
        </p:nvGraphicFramePr>
        <p:xfrm>
          <a:off x="124653" y="972138"/>
          <a:ext cx="3596447" cy="1741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947"/>
                <a:gridCol w="825500"/>
                <a:gridCol w="1143000"/>
              </a:tblGrid>
              <a:tr h="3684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RPO WM 2007-2013: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Arial Narrow" panose="020B0606020202030204" pitchFamily="34" charset="0"/>
                        </a:rPr>
                        <a:t>Budowa km</a:t>
                      </a:r>
                      <a:endParaRPr lang="pl-PL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Arial Narrow" panose="020B0606020202030204" pitchFamily="34" charset="0"/>
                        </a:rPr>
                        <a:t>Przebudowa km</a:t>
                      </a:r>
                      <a:endParaRPr lang="pl-PL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07018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Drogi gminne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67,3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,Arial Narrow,Calib"/>
                          <a:cs typeface="Arial Narrow,Arial Narrow,Calib"/>
                        </a:rPr>
                        <a:t>476,51</a:t>
                      </a:r>
                      <a:endParaRPr lang="pl-PL" sz="14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7018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Drogi powiatowe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20,9</a:t>
                      </a:r>
                      <a:endParaRPr lang="pl-PL" sz="14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,Arial Narrow,Calib"/>
                          <a:cs typeface="Arial Narrow,Arial Narrow,Calib"/>
                        </a:rPr>
                        <a:t>391,16</a:t>
                      </a:r>
                      <a:endParaRPr lang="pl-PL" sz="14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972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Drogi wojewódzkie</a:t>
                      </a:r>
                      <a:endParaRPr lang="pl-PL" sz="1400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20,8</a:t>
                      </a:r>
                      <a:endParaRPr lang="pl-PL" sz="14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,Arial Narrow,Calib"/>
                          <a:cs typeface="Arial Narrow,Arial Narrow,Calib"/>
                        </a:rPr>
                        <a:t>99,79</a:t>
                      </a:r>
                      <a:endParaRPr lang="pl-PL" sz="14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972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latin typeface="Arial Narrow" panose="020B0606020202030204" pitchFamily="34" charset="0"/>
                        </a:rPr>
                        <a:t>SUMA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  <a:endParaRPr lang="pl-PL" sz="14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967,5</a:t>
                      </a:r>
                      <a:endParaRPr lang="pl-PL" sz="14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Prostokąt 7"/>
          <p:cNvSpPr/>
          <p:nvPr/>
        </p:nvSpPr>
        <p:spPr>
          <a:xfrm>
            <a:off x="3891376" y="6121400"/>
            <a:ext cx="5252624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l-PL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Odcinki dróg realizowane w ramach RPO WM 2007-2013 na tle </a:t>
            </a:r>
            <a:r>
              <a:rPr lang="pl-PL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sieci </a:t>
            </a:r>
            <a:r>
              <a:rPr lang="pl-PL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drogowej województwa mazowieckiego w 2015 r. 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96990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-1554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solidFill>
                  <a:srgbClr val="0C75BB"/>
                </a:solidFill>
              </a:rPr>
              <a:t>Bezpieczeństwo podróżowania</a:t>
            </a:r>
            <a:endParaRPr lang="pl-PL" dirty="0">
              <a:solidFill>
                <a:srgbClr val="0C75BB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22300" y="1165361"/>
            <a:ext cx="12178558" cy="83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809761"/>
            <a:ext cx="5137150" cy="51201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ostokąt 2"/>
          <p:cNvSpPr/>
          <p:nvPr/>
        </p:nvSpPr>
        <p:spPr>
          <a:xfrm>
            <a:off x="4762500" y="5927904"/>
            <a:ext cx="4381500" cy="9417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pl-PL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Liczba zdarzeń drogowych na 1000 mieszkańców w roku 2014 na tle sieci modernizowanych i nowych dróg w województwie mazowieckim</a:t>
            </a:r>
            <a:endParaRPr lang="pl-PL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8575" y="1035322"/>
            <a:ext cx="39782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Spadek </a:t>
            </a:r>
            <a:r>
              <a:rPr lang="pl-PL" sz="1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liczby zdarzeń </a:t>
            </a:r>
            <a:r>
              <a:rPr lang="pl-PL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drogowych </a:t>
            </a: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(w 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roku 2014 do 80,8% poziomu z roku 2007), w tym najbardziej w przypadku liczby zabitych (53,4%) i rannych (60,2</a:t>
            </a: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%)</a:t>
            </a:r>
            <a:endParaRPr lang="pl-PL" sz="1600" dirty="0"/>
          </a:p>
        </p:txBody>
      </p:sp>
      <p:sp>
        <p:nvSpPr>
          <p:cNvPr id="8" name="Prostokąt 7"/>
          <p:cNvSpPr/>
          <p:nvPr/>
        </p:nvSpPr>
        <p:spPr>
          <a:xfrm>
            <a:off x="28575" y="2125240"/>
            <a:ext cx="4006850" cy="2211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Nie stwierdzono jednoznacznie zależności 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pomiędzy budową i modernizacją </a:t>
            </a: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dróg w ramach RPO WM 2007-2013, 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bezpieczeństwem </a:t>
            </a: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drogowym.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Tylko </a:t>
            </a:r>
            <a:r>
              <a:rPr lang="pl-PL" sz="1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nieznacznie większy 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spadek dotyczył gmin posiadających na swoim terenie analizowane inwestycje </a:t>
            </a: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drogowe 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75610"/>
            <a:ext cx="4762500" cy="1694090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28575" y="4466231"/>
            <a:ext cx="4327525" cy="58785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pl-PL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Poczucie bezpieczeństwa na drogach w opinii ich użytkowników w województwie mazowieckim w 2015 r. </a:t>
            </a:r>
            <a:endParaRPr lang="pl-PL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65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-1935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solidFill>
                  <a:srgbClr val="0C75BB"/>
                </a:solidFill>
              </a:rPr>
              <a:t>Transport kolejowy</a:t>
            </a:r>
            <a:endParaRPr lang="pl-PL" dirty="0">
              <a:solidFill>
                <a:srgbClr val="0C75BB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86" y="1302057"/>
            <a:ext cx="8380114" cy="2901086"/>
          </a:xfrm>
          <a:prstGeom prst="rect">
            <a:avLst/>
          </a:prstGeom>
        </p:spPr>
      </p:pic>
      <p:sp>
        <p:nvSpPr>
          <p:cNvPr id="12" name="Prostokąt 11"/>
          <p:cNvSpPr/>
          <p:nvPr/>
        </p:nvSpPr>
        <p:spPr>
          <a:xfrm>
            <a:off x="204143" y="720574"/>
            <a:ext cx="87357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Wpływ RPO WM 2007-2013 na ilość i wielkość taboru użytkowanego przez kolejowych przewoźników regionalnych, podmiejskich i miejskich w województwie mazowieckim w 2015 r.</a:t>
            </a:r>
            <a:endParaRPr lang="pl-PL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Wykres 15"/>
          <p:cNvGraphicFramePr/>
          <p:nvPr>
            <p:extLst>
              <p:ext uri="{D42A27DB-BD31-4B8C-83A1-F6EECF244321}">
                <p14:modId xmlns:p14="http://schemas.microsoft.com/office/powerpoint/2010/main" val="746544143"/>
              </p:ext>
            </p:extLst>
          </p:nvPr>
        </p:nvGraphicFramePr>
        <p:xfrm>
          <a:off x="114299" y="4074892"/>
          <a:ext cx="4241801" cy="2110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Prostokąt 16"/>
          <p:cNvSpPr/>
          <p:nvPr/>
        </p:nvSpPr>
        <p:spPr>
          <a:xfrm>
            <a:off x="115242" y="6243528"/>
            <a:ext cx="425355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l-PL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Zmiany liczby pasażerów KM, SKM i WKD w latach 2011-2014.</a:t>
            </a:r>
            <a:endParaRPr lang="pl-PL" sz="1600" dirty="0"/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3503" y="3778336"/>
            <a:ext cx="4572396" cy="248128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0" name="Prostokąt 19"/>
          <p:cNvSpPr/>
          <p:nvPr/>
        </p:nvSpPr>
        <p:spPr>
          <a:xfrm>
            <a:off x="4533504" y="6308726"/>
            <a:ext cx="457239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l-PL" sz="1600" b="1" dirty="0"/>
              <a:t>Wpływ </a:t>
            </a:r>
            <a:r>
              <a:rPr lang="pl-PL" sz="1600" b="1" dirty="0" smtClean="0"/>
              <a:t>różnych działań na wzrost </a:t>
            </a:r>
            <a:r>
              <a:rPr lang="pl-PL" sz="1600" b="1" dirty="0"/>
              <a:t>popularności </a:t>
            </a:r>
            <a:r>
              <a:rPr lang="pl-PL" sz="1600" b="1" dirty="0" smtClean="0"/>
              <a:t>transportu </a:t>
            </a:r>
            <a:r>
              <a:rPr lang="pl-PL" sz="1600" b="1" dirty="0"/>
              <a:t>kolejowego KM i WKD w 2015 </a:t>
            </a:r>
            <a:r>
              <a:rPr lang="pl-PL" sz="1600" b="1" dirty="0" smtClean="0"/>
              <a:t>r</a:t>
            </a:r>
            <a:r>
              <a:rPr lang="pl-PL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41373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-1935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solidFill>
                  <a:srgbClr val="0C75BB"/>
                </a:solidFill>
              </a:rPr>
              <a:t>Transport lotniczy</a:t>
            </a:r>
            <a:endParaRPr lang="pl-PL" dirty="0">
              <a:solidFill>
                <a:srgbClr val="0C75BB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5397500" y="867393"/>
            <a:ext cx="372031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/>
              <a:t>Liczba pasażerów odprawionych na lotnisku Chopina i w Porcie Lotniczym Warszawa-Modlin w latach </a:t>
            </a:r>
            <a:r>
              <a:rPr lang="pl-PL" sz="1600" b="1" dirty="0" smtClean="0"/>
              <a:t>2005-2015 </a:t>
            </a:r>
            <a:r>
              <a:rPr lang="pl-PL" sz="1200" b="1" dirty="0" smtClean="0"/>
              <a:t>(</a:t>
            </a:r>
            <a:r>
              <a:rPr lang="pl-PL" sz="1200" dirty="0"/>
              <a:t>*dla 2015 r. dane za okres </a:t>
            </a:r>
            <a:r>
              <a:rPr lang="pl-PL" sz="1200" dirty="0" smtClean="0"/>
              <a:t>I-X)</a:t>
            </a:r>
          </a:p>
          <a:p>
            <a:endParaRPr lang="pl-PL" sz="1200" dirty="0"/>
          </a:p>
          <a:p>
            <a:endParaRPr lang="pl-PL" sz="300" dirty="0" smtClean="0"/>
          </a:p>
          <a:p>
            <a:r>
              <a:rPr lang="pl-PL" sz="1400" b="1" dirty="0" smtClean="0"/>
              <a:t>Pasażerowie są najbardziej zadowoleni z:</a:t>
            </a:r>
          </a:p>
          <a:p>
            <a:r>
              <a:rPr lang="pl-PL" sz="1400" b="1" dirty="0" smtClean="0">
                <a:solidFill>
                  <a:srgbClr val="FF0000"/>
                </a:solidFill>
              </a:rPr>
              <a:t>Ceny biletów lotniczych </a:t>
            </a:r>
            <a:r>
              <a:rPr lang="pl-PL" sz="1400" dirty="0" smtClean="0"/>
              <a:t>– 27,8%</a:t>
            </a:r>
          </a:p>
          <a:p>
            <a:r>
              <a:rPr lang="pl-PL" sz="1400" b="1" dirty="0" smtClean="0">
                <a:solidFill>
                  <a:srgbClr val="FF0000"/>
                </a:solidFill>
              </a:rPr>
              <a:t>Szybki czas odprawy i brak zatłoczenia- </a:t>
            </a:r>
            <a:r>
              <a:rPr lang="pl-PL" sz="1400" dirty="0" smtClean="0"/>
              <a:t>20,6%</a:t>
            </a:r>
          </a:p>
          <a:p>
            <a:r>
              <a:rPr lang="pl-PL" sz="1400" dirty="0" smtClean="0">
                <a:solidFill>
                  <a:srgbClr val="FF0000"/>
                </a:solidFill>
              </a:rPr>
              <a:t>Jakość obsługi </a:t>
            </a:r>
            <a:r>
              <a:rPr lang="pl-PL" sz="1400" dirty="0" smtClean="0"/>
              <a:t>– 12,5%</a:t>
            </a:r>
          </a:p>
          <a:p>
            <a:r>
              <a:rPr lang="pl-PL" sz="1400" dirty="0" smtClean="0"/>
              <a:t>Połączenie komunikacyjne z Warszawą - 8,8% lokalizacja lotniska – 8,1%</a:t>
            </a:r>
          </a:p>
          <a:p>
            <a:r>
              <a:rPr lang="pl-PL" sz="1400" dirty="0" smtClean="0"/>
              <a:t>Wygląd terminala – 7,4%</a:t>
            </a:r>
            <a:endParaRPr lang="pl-PL" sz="1400" dirty="0"/>
          </a:p>
          <a:p>
            <a:r>
              <a:rPr lang="pl-PL" sz="1600" b="1" dirty="0" smtClean="0"/>
              <a:t> </a:t>
            </a:r>
            <a:endParaRPr lang="pl-PL" sz="16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8" y="867393"/>
            <a:ext cx="5257956" cy="2437899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942" y="3606363"/>
            <a:ext cx="7087870" cy="32516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ostokąt 4"/>
          <p:cNvSpPr/>
          <p:nvPr/>
        </p:nvSpPr>
        <p:spPr>
          <a:xfrm>
            <a:off x="178588" y="4217408"/>
            <a:ext cx="1662912" cy="1774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</a:pPr>
            <a:r>
              <a:rPr lang="pl-PL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Liczba </a:t>
            </a:r>
            <a:r>
              <a:rPr lang="pl-PL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lotów tygodniowo z Portu Lotniczego Warszawa-Modlin w 2012 (XII) i 2015 r. (X).</a:t>
            </a:r>
            <a:endParaRPr lang="pl-PL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16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48" y="4308506"/>
            <a:ext cx="5497512" cy="260408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-1935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solidFill>
                  <a:srgbClr val="0C75BB"/>
                </a:solidFill>
              </a:rPr>
              <a:t>Transport miejski</a:t>
            </a:r>
            <a:endParaRPr lang="pl-PL" dirty="0">
              <a:solidFill>
                <a:srgbClr val="0C75BB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295272"/>
              </p:ext>
            </p:extLst>
          </p:nvPr>
        </p:nvGraphicFramePr>
        <p:xfrm>
          <a:off x="90488" y="755366"/>
          <a:ext cx="8951912" cy="84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8192"/>
                <a:gridCol w="1240620"/>
                <a:gridCol w="1240620"/>
                <a:gridCol w="1240620"/>
                <a:gridCol w="1240620"/>
                <a:gridCol w="1240620"/>
                <a:gridCol w="1240620"/>
              </a:tblGrid>
              <a:tr h="161925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Średnia </a:t>
                      </a:r>
                      <a:r>
                        <a:rPr lang="pl-PL" sz="1600" dirty="0">
                          <a:effectLst/>
                        </a:rPr>
                        <a:t>liczba przejazdów w przeliczeniu na 1 mieszkańca powiatu, w którym jest transport miejski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013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Mazowieckie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2009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2010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2011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2012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2013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2014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2798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284,0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296,7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293,4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268,4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240,5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236,5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56534"/>
            <a:ext cx="5480151" cy="2951295"/>
          </a:xfrm>
          <a:prstGeom prst="rect">
            <a:avLst/>
          </a:prstGeom>
        </p:spPr>
      </p:pic>
      <p:sp>
        <p:nvSpPr>
          <p:cNvPr id="13" name="Prostokąt 12"/>
          <p:cNvSpPr/>
          <p:nvPr/>
        </p:nvSpPr>
        <p:spPr>
          <a:xfrm>
            <a:off x="5289651" y="1812987"/>
            <a:ext cx="33971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900"/>
              </a:spcBef>
              <a:spcAft>
                <a:spcPts val="0"/>
              </a:spcAft>
            </a:pPr>
            <a:r>
              <a:rPr lang="pl-PL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Ocena funkcjonowania transportu miejskiego przez pasażerów</a:t>
            </a:r>
            <a:endParaRPr lang="pl-PL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5480151" y="4457298"/>
            <a:ext cx="35622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900"/>
              </a:spcBef>
              <a:spcAft>
                <a:spcPts val="0"/>
              </a:spcAft>
            </a:pPr>
            <a:r>
              <a:rPr lang="pl-PL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Ocena jakości podróżowania transportem miejskim przez pasażerów</a:t>
            </a:r>
            <a:endParaRPr lang="pl-PL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3676" y="5074070"/>
            <a:ext cx="2973136" cy="1783930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2483" y="2539619"/>
            <a:ext cx="2391483" cy="178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00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-1935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solidFill>
                  <a:srgbClr val="0C75BB"/>
                </a:solidFill>
              </a:rPr>
              <a:t>Transport miejski</a:t>
            </a:r>
            <a:endParaRPr lang="pl-PL" dirty="0">
              <a:solidFill>
                <a:srgbClr val="0C75BB"/>
              </a:solidFill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61" y="2115846"/>
            <a:ext cx="8063677" cy="4334759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336518" y="1067867"/>
            <a:ext cx="8479935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pl-PL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Ocena wpływu usprawnień w transporcie miejskim na wzrost popularności przewozów w opinii użytkowników miejskiego transportu zbiorowego w województwie mazowieckim w 2015 r.</a:t>
            </a: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45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-26610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solidFill>
                  <a:srgbClr val="0C75BB"/>
                </a:solidFill>
              </a:rPr>
              <a:t>Transport multimodalny</a:t>
            </a:r>
            <a:endParaRPr lang="pl-PL" dirty="0">
              <a:solidFill>
                <a:srgbClr val="0C75BB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447" y="717236"/>
            <a:ext cx="5310361" cy="58290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ostokąt 2"/>
          <p:cNvSpPr/>
          <p:nvPr/>
        </p:nvSpPr>
        <p:spPr>
          <a:xfrm>
            <a:off x="3718446" y="6482688"/>
            <a:ext cx="531036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l-PL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Lokalizacja parkingów </a:t>
            </a:r>
            <a:r>
              <a:rPr lang="pl-PL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Park&amp;Ride</a:t>
            </a:r>
            <a:r>
              <a:rPr lang="pl-PL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 Warszawie </a:t>
            </a:r>
            <a:endParaRPr lang="pl-PL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089823"/>
              </p:ext>
            </p:extLst>
          </p:nvPr>
        </p:nvGraphicFramePr>
        <p:xfrm>
          <a:off x="29028" y="644666"/>
          <a:ext cx="3423504" cy="4837176"/>
        </p:xfrm>
        <a:graphic>
          <a:graphicData uri="http://schemas.openxmlformats.org/drawingml/2006/table">
            <a:tbl>
              <a:tblPr firstRow="1" firstCol="1" bandRow="1"/>
              <a:tblGrid>
                <a:gridCol w="1263370"/>
                <a:gridCol w="550916"/>
                <a:gridCol w="723846"/>
                <a:gridCol w="885372"/>
              </a:tblGrid>
              <a:tr h="38524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Parking </a:t>
                      </a:r>
                      <a:r>
                        <a:rPr lang="pl-PL" sz="1200" b="1" dirty="0" err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Park&amp;Ride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Liczba miejsc parkingowych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Liczba miejsc dla rowerów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  <a:tr h="49483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Suma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w tym dla </a:t>
                      </a:r>
                      <a:r>
                        <a:rPr lang="pl-PL" sz="1200" dirty="0" smtClean="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niepełnosprawnych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861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Młociny 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1010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24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86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1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Połczyńska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500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12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20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1861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Al. Krakowska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415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11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100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1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Marymont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395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4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28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1861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Metro Stokłosy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393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6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20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2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Ursus Niedźwiadek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345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8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24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1861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Wilanowska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280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5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30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1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Metro Imielin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236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0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0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1861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Metro Ursynów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166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7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80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1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Wawer SKM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133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4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144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1861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Warszawa Stadion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110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0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0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1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Anin SKM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83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3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70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1861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Wawrzyszew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80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2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0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1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Młociny II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72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0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0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1861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SUMA RPO WM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2210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496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1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SUMA pozostałe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2008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106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1861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SUMA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4218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602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Prostokąt 8"/>
          <p:cNvSpPr/>
          <p:nvPr/>
        </p:nvSpPr>
        <p:spPr>
          <a:xfrm>
            <a:off x="-1" y="5489573"/>
            <a:ext cx="3452533" cy="138499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sz="14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obiekt </a:t>
            </a:r>
            <a:r>
              <a:rPr lang="pl-PL" sz="14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P+R spełnia swoje zadanie, jeśli jego zapełnienie wynosi </a:t>
            </a:r>
            <a:r>
              <a:rPr lang="pl-PL" sz="1400" b="1" dirty="0"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minimum 40</a:t>
            </a:r>
            <a:r>
              <a:rPr lang="pl-PL" sz="14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pl-PL" sz="1400" b="1" dirty="0" smtClean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sz="14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pl-PL" sz="14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2015 </a:t>
            </a:r>
            <a:r>
              <a:rPr lang="pl-PL" sz="14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r. </a:t>
            </a:r>
            <a:r>
              <a:rPr lang="pl-PL" sz="1400" b="1" dirty="0"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z 14 </a:t>
            </a:r>
            <a:r>
              <a:rPr lang="pl-PL" sz="14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funkcjonujących </a:t>
            </a:r>
            <a:r>
              <a:rPr lang="pl-PL" sz="14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1400" dirty="0" err="1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pl-PL" sz="14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Warszawie przekroczyło ten próg 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sz="14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14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grupie tej znalazło się aż </a:t>
            </a:r>
            <a:r>
              <a:rPr lang="pl-PL" sz="1400" b="1" dirty="0"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z 8 </a:t>
            </a:r>
            <a:r>
              <a:rPr lang="pl-PL" sz="14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inwestycji </a:t>
            </a:r>
            <a:r>
              <a:rPr lang="pl-PL" sz="14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RPO WM </a:t>
            </a:r>
            <a:r>
              <a:rPr lang="pl-PL" sz="14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2007-2013.</a:t>
            </a:r>
            <a:r>
              <a:rPr lang="pl-PL" sz="1400" dirty="0">
                <a:latin typeface="Arial Narrow" panose="020B0606020202030204" pitchFamily="34" charset="0"/>
              </a:rPr>
              <a:t> </a:t>
            </a:r>
            <a:endParaRPr lang="pl-PL" sz="14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11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ostokąt 17"/>
          <p:cNvSpPr/>
          <p:nvPr/>
        </p:nvSpPr>
        <p:spPr>
          <a:xfrm>
            <a:off x="13447" y="5930153"/>
            <a:ext cx="2138083" cy="37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5983" y="-11400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>
                <a:solidFill>
                  <a:srgbClr val="0C75BB"/>
                </a:solidFill>
              </a:rPr>
              <a:t>Trwałość projektów transportowych</a:t>
            </a:r>
            <a:endParaRPr lang="pl-PL" sz="3600" dirty="0">
              <a:solidFill>
                <a:srgbClr val="0C75BB"/>
              </a:solidFill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80" y="846913"/>
            <a:ext cx="5875624" cy="2381337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5877" y="4189167"/>
            <a:ext cx="6381905" cy="1892470"/>
          </a:xfrm>
          <a:prstGeom prst="rect">
            <a:avLst/>
          </a:prstGeom>
        </p:spPr>
      </p:pic>
      <p:sp>
        <p:nvSpPr>
          <p:cNvPr id="16" name="Prostokąt 15"/>
          <p:cNvSpPr/>
          <p:nvPr/>
        </p:nvSpPr>
        <p:spPr>
          <a:xfrm>
            <a:off x="0" y="3228250"/>
            <a:ext cx="59301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/>
              <a:t>Szacunek okresu czasu, po którym usprawnień wymagać będzie infrastruktura wsparta w ramach RPO WM 2007-2013 przez beneficjentów w 2015 r.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-1" y="6199358"/>
            <a:ext cx="6696637" cy="65864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Ocena kosztów utrzymania infrastruktury wspartej w ramach RPO WM 2007-2013 w stosunku do możliwości budżetowych przez beneficjentów w 2015 r.</a:t>
            </a:r>
            <a:endParaRPr lang="pl-PL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6337776" y="846913"/>
            <a:ext cx="2750136" cy="5262979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  <a:r>
              <a:rPr lang="pl-PL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57 Rozporządzenia Rady (WE) nr </a:t>
            </a:r>
            <a:r>
              <a:rPr lang="pl-PL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1083/2006: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4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Projekt </a:t>
            </a:r>
            <a:r>
              <a:rPr lang="pl-PL" sz="14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 zachować trwałość w ciągu </a:t>
            </a:r>
            <a:r>
              <a:rPr lang="pl-PL" sz="14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lat od zakończenia inwestycji</a:t>
            </a:r>
            <a:r>
              <a:rPr lang="pl-PL" sz="14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(lub 3 w przypadku projektów dotyczących utrzymania infrastruktury) rozumianej jako datę zapisaną w umowie o dofinansowanie</a:t>
            </a:r>
            <a:r>
              <a:rPr lang="pl-PL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Wyniki badania ewaluacyjnego wyraźnie wskazują na </a:t>
            </a: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niemal całkowity brak zagrożenia niezachowaniem trwałości projektów </a:t>
            </a:r>
            <a:r>
              <a:rPr kumimoji="0" lang="pl-PL" sz="140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wspartych z RPO WM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Utrzymanie projektów dofinansowanych w ramach RPO WM 2007-2013 w chwili obecnej </a:t>
            </a: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nie stanowi problemu dla beneficjentów 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i/lub byli oni dobrze przygotowani do tego zadania przed realizacją inwestycji.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0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10112" y="80429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solidFill>
                  <a:srgbClr val="0C75BB"/>
                </a:solidFill>
              </a:rPr>
              <a:t>Wpływ transportu na otoczenie</a:t>
            </a:r>
            <a:endParaRPr lang="pl-PL" sz="3600" dirty="0">
              <a:solidFill>
                <a:srgbClr val="0C75BB"/>
              </a:solidFill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588" y="1250323"/>
            <a:ext cx="4889416" cy="2517866"/>
          </a:xfrm>
          <a:prstGeom prst="rect">
            <a:avLst/>
          </a:prstGeom>
        </p:spPr>
      </p:pic>
      <p:sp>
        <p:nvSpPr>
          <p:cNvPr id="16" name="Prostokąt 15"/>
          <p:cNvSpPr/>
          <p:nvPr/>
        </p:nvSpPr>
        <p:spPr>
          <a:xfrm>
            <a:off x="4168588" y="3710709"/>
            <a:ext cx="4730708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Liczba kilometrów dróg przebiegających przez obszary chronione (łączna liczba kilometrów dróg wybudowanych i zmodernizowanych).</a:t>
            </a:r>
            <a:endParaRPr lang="pl-PL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242047" y="1443462"/>
            <a:ext cx="376783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Niekorzystne 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oddziaływanie na środowisko, występujące w fazie realizacji </a:t>
            </a: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inwestycji z RPO WM 2007-2013 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miało </a:t>
            </a:r>
            <a:r>
              <a:rPr lang="pl-PL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charakter miejscowy oraz było krótkotrwałe i </a:t>
            </a:r>
            <a:r>
              <a:rPr lang="pl-PL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odwracalne</a:t>
            </a: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pl-PL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256881" y="6158185"/>
            <a:ext cx="880112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l-PL" sz="1600" dirty="0"/>
              <a:t>Ocena wpływu projektów realizowanych w ramach RPO WM 2007-2013 na atrakcyjność mieszkaniową gminy/powiatu/województwa w 2015 r. w opinii beneficjentów. </a:t>
            </a:r>
          </a:p>
        </p:txBody>
      </p:sp>
      <p:pic>
        <p:nvPicPr>
          <p:cNvPr id="20" name="Obraz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402" y="4900511"/>
            <a:ext cx="6435602" cy="1176992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268" y="3242752"/>
            <a:ext cx="2135426" cy="2819506"/>
          </a:xfrm>
          <a:prstGeom prst="rect">
            <a:avLst/>
          </a:prstGeom>
        </p:spPr>
      </p:pic>
      <p:sp>
        <p:nvSpPr>
          <p:cNvPr id="22" name="Prostokąt 21"/>
          <p:cNvSpPr/>
          <p:nvPr/>
        </p:nvSpPr>
        <p:spPr>
          <a:xfrm>
            <a:off x="309282" y="5689598"/>
            <a:ext cx="1265518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l-PL" sz="1600" dirty="0" smtClean="0"/>
              <a:t>Błonie Pass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33495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10112" y="10732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solidFill>
                  <a:srgbClr val="0C75BB"/>
                </a:solidFill>
              </a:rPr>
              <a:t>Dostępność komunikacyjna</a:t>
            </a:r>
            <a:endParaRPr lang="pl-PL" sz="3600" dirty="0">
              <a:solidFill>
                <a:srgbClr val="0C75BB"/>
              </a:solidFill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3087"/>
            <a:ext cx="4473953" cy="4673727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354" y="1250323"/>
            <a:ext cx="4410470" cy="4606491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4935024" y="5856814"/>
            <a:ext cx="4114800" cy="72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pl-PL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Izochrony dojazdu do miast co najmniej </a:t>
            </a:r>
            <a:r>
              <a:rPr lang="pl-PL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subregionalnych</a:t>
            </a:r>
            <a:r>
              <a:rPr lang="pl-PL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 2015 r. </a:t>
            </a: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267480" y="6036863"/>
            <a:ext cx="420647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l-PL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Izochrony dojazdu do Warszawy w 2015 r.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0253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/>
          <p:cNvSpPr/>
          <p:nvPr/>
        </p:nvSpPr>
        <p:spPr>
          <a:xfrm>
            <a:off x="1451904" y="1478556"/>
            <a:ext cx="7035053" cy="5400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09700" y="1245372"/>
            <a:ext cx="7277100" cy="53705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78" y="1131462"/>
            <a:ext cx="1010920" cy="1010920"/>
          </a:xfrm>
          <a:prstGeom prst="rect">
            <a:avLst/>
          </a:prstGeom>
        </p:spPr>
      </p:pic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3020096" y="28315"/>
            <a:ext cx="2972741" cy="1143000"/>
          </a:xfrm>
        </p:spPr>
        <p:txBody>
          <a:bodyPr/>
          <a:lstStyle/>
          <a:p>
            <a:r>
              <a:rPr lang="pl-PL" dirty="0" smtClean="0"/>
              <a:t>Cele ewaluacji</a:t>
            </a:r>
            <a:endParaRPr lang="pl-PL" dirty="0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98" y="3575337"/>
            <a:ext cx="952500" cy="952500"/>
          </a:xfrm>
          <a:prstGeom prst="rect">
            <a:avLst/>
          </a:prstGeom>
        </p:spPr>
      </p:pic>
      <p:sp>
        <p:nvSpPr>
          <p:cNvPr id="13" name="Symbol zastępczy zawartości 2"/>
          <p:cNvSpPr txBox="1">
            <a:spLocks/>
          </p:cNvSpPr>
          <p:nvPr/>
        </p:nvSpPr>
        <p:spPr>
          <a:xfrm>
            <a:off x="1409700" y="1124151"/>
            <a:ext cx="7441602" cy="585487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  <a:buFont typeface="Arial"/>
              <a:buNone/>
            </a:pPr>
            <a:r>
              <a:rPr lang="pl-PL" sz="6400" b="1" u="sng" dirty="0" smtClean="0"/>
              <a:t>CEL GŁÓWNY</a:t>
            </a:r>
            <a:endParaRPr lang="pl-PL" sz="6400" u="sng" dirty="0" smtClean="0"/>
          </a:p>
          <a:p>
            <a:pPr marL="0" indent="0">
              <a:buFont typeface="Arial"/>
              <a:buNone/>
            </a:pPr>
            <a:r>
              <a:rPr lang="pl-PL" sz="6400" dirty="0" smtClean="0">
                <a:solidFill>
                  <a:schemeClr val="bg1"/>
                </a:solidFill>
              </a:rPr>
              <a:t>Ocena </a:t>
            </a:r>
            <a:r>
              <a:rPr lang="pl-PL" sz="6400" dirty="0">
                <a:solidFill>
                  <a:schemeClr val="bg1"/>
                </a:solidFill>
              </a:rPr>
              <a:t>wpływu RPO WM 2007-2013 na </a:t>
            </a:r>
            <a:r>
              <a:rPr lang="pl-PL" sz="6400" u="sng" dirty="0">
                <a:solidFill>
                  <a:schemeClr val="bg1"/>
                </a:solidFill>
              </a:rPr>
              <a:t>spójność komunikacyjną </a:t>
            </a:r>
            <a:r>
              <a:rPr lang="pl-PL" sz="6400" dirty="0">
                <a:solidFill>
                  <a:schemeClr val="bg1"/>
                </a:solidFill>
              </a:rPr>
              <a:t>(transportową) i </a:t>
            </a:r>
            <a:r>
              <a:rPr lang="pl-PL" sz="6400" u="sng" dirty="0">
                <a:solidFill>
                  <a:schemeClr val="bg1"/>
                </a:solidFill>
              </a:rPr>
              <a:t>przestrzenną</a:t>
            </a:r>
            <a:r>
              <a:rPr lang="pl-PL" sz="6400" dirty="0">
                <a:solidFill>
                  <a:schemeClr val="bg1"/>
                </a:solidFill>
              </a:rPr>
              <a:t> oraz </a:t>
            </a:r>
            <a:r>
              <a:rPr lang="pl-PL" sz="6400" u="sng" dirty="0">
                <a:solidFill>
                  <a:schemeClr val="bg1"/>
                </a:solidFill>
              </a:rPr>
              <a:t>wzrost konkurencyjności </a:t>
            </a:r>
            <a:r>
              <a:rPr lang="pl-PL" sz="6400" dirty="0">
                <a:solidFill>
                  <a:schemeClr val="bg1"/>
                </a:solidFill>
              </a:rPr>
              <a:t>województwa mazowieckiego</a:t>
            </a:r>
            <a:endParaRPr lang="pl-PL" sz="6400" dirty="0" smtClean="0">
              <a:solidFill>
                <a:schemeClr val="bg1"/>
              </a:solidFill>
            </a:endParaRPr>
          </a:p>
          <a:p>
            <a:pPr marL="0" indent="0">
              <a:buFont typeface="Arial"/>
              <a:buNone/>
            </a:pPr>
            <a:endParaRPr lang="pl-PL" sz="3300" u="sng" dirty="0" smtClean="0"/>
          </a:p>
          <a:p>
            <a:pPr marL="0" indent="0">
              <a:buFont typeface="Arial"/>
              <a:buNone/>
            </a:pPr>
            <a:endParaRPr lang="pl-PL" sz="2600" u="sng" dirty="0" smtClean="0"/>
          </a:p>
          <a:p>
            <a:pPr marL="0" indent="0">
              <a:spcAft>
                <a:spcPts val="1000"/>
              </a:spcAft>
              <a:buFont typeface="Arial"/>
              <a:buNone/>
            </a:pPr>
            <a:r>
              <a:rPr lang="pl-PL" sz="6400" b="1" u="sng" dirty="0" smtClean="0"/>
              <a:t>CELE SZCZEGÓŁOWE</a:t>
            </a:r>
          </a:p>
          <a:p>
            <a:pPr marL="0" indent="0">
              <a:buNone/>
            </a:pPr>
            <a:r>
              <a:rPr lang="pl-PL" sz="5600" dirty="0"/>
              <a:t>1. Ocena realizacji celów i wskaźników Priorytetu III oraz Działania 5.1. RPO WM 2007- 2013 </a:t>
            </a:r>
          </a:p>
          <a:p>
            <a:pPr marL="631825" lvl="0" indent="-268288"/>
            <a:r>
              <a:rPr lang="pl-PL" sz="5600" dirty="0" smtClean="0"/>
              <a:t>ocena </a:t>
            </a:r>
            <a:r>
              <a:rPr lang="pl-PL" sz="5600" dirty="0"/>
              <a:t>realizacji </a:t>
            </a:r>
            <a:r>
              <a:rPr lang="pl-PL" sz="5600" b="1" dirty="0">
                <a:solidFill>
                  <a:srgbClr val="FF0000"/>
                </a:solidFill>
              </a:rPr>
              <a:t>celów strategicznych </a:t>
            </a:r>
            <a:r>
              <a:rPr lang="pl-PL" sz="5600" dirty="0"/>
              <a:t>przez wdrażane </a:t>
            </a:r>
            <a:r>
              <a:rPr lang="pl-PL" sz="5600" dirty="0" smtClean="0"/>
              <a:t>projekty </a:t>
            </a:r>
            <a:endParaRPr lang="pl-PL" sz="5600" dirty="0"/>
          </a:p>
          <a:p>
            <a:pPr marL="631825" lvl="0" indent="-268288"/>
            <a:r>
              <a:rPr lang="pl-PL" sz="5600" dirty="0" smtClean="0"/>
              <a:t>ocena </a:t>
            </a:r>
            <a:r>
              <a:rPr lang="pl-PL" sz="5600" dirty="0"/>
              <a:t>realizacji </a:t>
            </a:r>
            <a:r>
              <a:rPr lang="pl-PL" sz="5600" b="1" dirty="0">
                <a:solidFill>
                  <a:srgbClr val="FF0000"/>
                </a:solidFill>
              </a:rPr>
              <a:t>celów szczegółowych </a:t>
            </a:r>
            <a:r>
              <a:rPr lang="pl-PL" sz="5600" dirty="0"/>
              <a:t>przez wybrane </a:t>
            </a:r>
            <a:r>
              <a:rPr lang="pl-PL" sz="5600" dirty="0" smtClean="0"/>
              <a:t>projekty</a:t>
            </a:r>
            <a:endParaRPr lang="pl-PL" sz="5600" dirty="0"/>
          </a:p>
          <a:p>
            <a:pPr marL="631825" lvl="0" indent="-268288"/>
            <a:r>
              <a:rPr lang="pl-PL" sz="5600" dirty="0" smtClean="0"/>
              <a:t>ocena </a:t>
            </a:r>
            <a:r>
              <a:rPr lang="pl-PL" sz="5600" dirty="0"/>
              <a:t>poziomu </a:t>
            </a:r>
            <a:r>
              <a:rPr lang="pl-PL" sz="5600" b="1" dirty="0">
                <a:solidFill>
                  <a:srgbClr val="FF0000"/>
                </a:solidFill>
              </a:rPr>
              <a:t>osiągnięcia wskaźników </a:t>
            </a:r>
            <a:r>
              <a:rPr lang="pl-PL" sz="5600" dirty="0"/>
              <a:t>oraz ich zróżnicowania </a:t>
            </a:r>
            <a:r>
              <a:rPr lang="pl-PL" sz="5600" dirty="0" smtClean="0"/>
              <a:t>przestrzennego </a:t>
            </a:r>
          </a:p>
          <a:p>
            <a:pPr marL="363537" lvl="0" indent="0">
              <a:buNone/>
            </a:pPr>
            <a:endParaRPr lang="pl-PL" sz="3600" dirty="0"/>
          </a:p>
          <a:p>
            <a:pPr marL="0" indent="0">
              <a:buNone/>
            </a:pPr>
            <a:r>
              <a:rPr lang="pl-PL" sz="5600" dirty="0"/>
              <a:t>2. Ocena wpływu RPO WM 2007-2013 na: </a:t>
            </a:r>
          </a:p>
          <a:p>
            <a:pPr marL="631825" lvl="0" indent="-268288"/>
            <a:r>
              <a:rPr lang="pl-PL" sz="5600" dirty="0"/>
              <a:t>poprawę standardu i jakości regionalnej </a:t>
            </a:r>
            <a:r>
              <a:rPr lang="pl-PL" sz="5600" b="1" dirty="0">
                <a:solidFill>
                  <a:srgbClr val="FF0000"/>
                </a:solidFill>
              </a:rPr>
              <a:t>sieci drogowej </a:t>
            </a:r>
            <a:r>
              <a:rPr lang="pl-PL" sz="5600" dirty="0"/>
              <a:t>oraz </a:t>
            </a:r>
            <a:r>
              <a:rPr lang="pl-PL" sz="5600" b="1" dirty="0">
                <a:solidFill>
                  <a:srgbClr val="FF0000"/>
                </a:solidFill>
              </a:rPr>
              <a:t>bezpieczeństwa</a:t>
            </a:r>
            <a:r>
              <a:rPr lang="pl-PL" sz="5600" dirty="0"/>
              <a:t> ruchu drogowego, </a:t>
            </a:r>
          </a:p>
          <a:p>
            <a:pPr marL="631825" lvl="0" indent="-268288"/>
            <a:r>
              <a:rPr lang="pl-PL" sz="5600" dirty="0"/>
              <a:t>poprawę dostępności i jakości usług w zakresie </a:t>
            </a:r>
            <a:r>
              <a:rPr lang="pl-PL" sz="5600" b="1" dirty="0">
                <a:solidFill>
                  <a:srgbClr val="FF0000"/>
                </a:solidFill>
              </a:rPr>
              <a:t>regionalnego transportu publicznego</a:t>
            </a:r>
            <a:r>
              <a:rPr lang="pl-PL" sz="5600" dirty="0"/>
              <a:t>, </a:t>
            </a:r>
          </a:p>
          <a:p>
            <a:pPr marL="631825" lvl="0" indent="-268288"/>
            <a:r>
              <a:rPr lang="pl-PL" sz="5600" dirty="0"/>
              <a:t>rozwój regionalnego transportu </a:t>
            </a:r>
            <a:r>
              <a:rPr lang="pl-PL" sz="5600" b="1" dirty="0">
                <a:solidFill>
                  <a:srgbClr val="FF0000"/>
                </a:solidFill>
              </a:rPr>
              <a:t>lotniczego</a:t>
            </a:r>
            <a:r>
              <a:rPr lang="pl-PL" sz="5600" dirty="0"/>
              <a:t>, </a:t>
            </a:r>
          </a:p>
          <a:p>
            <a:pPr marL="631825" lvl="0" indent="-268288"/>
            <a:r>
              <a:rPr lang="pl-PL" sz="5600" dirty="0"/>
              <a:t>poprawę stanu systemów </a:t>
            </a:r>
            <a:r>
              <a:rPr lang="pl-PL" sz="5600" b="1" dirty="0">
                <a:solidFill>
                  <a:srgbClr val="FF0000"/>
                </a:solidFill>
              </a:rPr>
              <a:t>komunikacji publicznej </a:t>
            </a:r>
            <a:r>
              <a:rPr lang="pl-PL" sz="5600" dirty="0"/>
              <a:t>w </a:t>
            </a:r>
            <a:r>
              <a:rPr lang="pl-PL" sz="5600" dirty="0" smtClean="0"/>
              <a:t>miastach</a:t>
            </a:r>
          </a:p>
          <a:p>
            <a:pPr marL="363537" lvl="0" indent="0">
              <a:buNone/>
            </a:pPr>
            <a:endParaRPr lang="pl-PL" sz="3600" dirty="0"/>
          </a:p>
          <a:p>
            <a:pPr marL="0" indent="0">
              <a:buNone/>
            </a:pPr>
            <a:r>
              <a:rPr lang="pl-PL" sz="5600" dirty="0"/>
              <a:t>3. Ocena spójności i </a:t>
            </a:r>
            <a:r>
              <a:rPr lang="pl-PL" sz="5600" b="1" dirty="0">
                <a:solidFill>
                  <a:srgbClr val="FF0000"/>
                </a:solidFill>
              </a:rPr>
              <a:t>komplementarności</a:t>
            </a:r>
            <a:r>
              <a:rPr lang="pl-PL" sz="5600" dirty="0">
                <a:solidFill>
                  <a:srgbClr val="FF0000"/>
                </a:solidFill>
              </a:rPr>
              <a:t> </a:t>
            </a:r>
            <a:r>
              <a:rPr lang="pl-PL" sz="5600" dirty="0"/>
              <a:t>inwestycji transportowych zrealizowanych w ramach RPO WM 2007-2013 z innymi inwestycjami transportowymi realizowanymi na terenie województwa mazowieckiego</a:t>
            </a:r>
            <a:r>
              <a:rPr lang="pl-PL" sz="5600" dirty="0" smtClean="0"/>
              <a:t>.</a:t>
            </a:r>
          </a:p>
          <a:p>
            <a:pPr marL="0" indent="0">
              <a:buNone/>
            </a:pPr>
            <a:endParaRPr lang="pl-PL" sz="3600" dirty="0"/>
          </a:p>
          <a:p>
            <a:pPr marL="0" indent="0">
              <a:buNone/>
            </a:pPr>
            <a:r>
              <a:rPr lang="pl-PL" sz="5600" dirty="0"/>
              <a:t>4. Ocena realizacji projektów transportowych finansowanych w ramach RPO WM 2007-2013 pod kątem </a:t>
            </a:r>
            <a:r>
              <a:rPr lang="pl-PL" sz="5600" b="1" dirty="0">
                <a:solidFill>
                  <a:srgbClr val="FF0000"/>
                </a:solidFill>
              </a:rPr>
              <a:t>trwałości</a:t>
            </a:r>
            <a:r>
              <a:rPr lang="pl-PL" sz="5600" dirty="0"/>
              <a:t> projektów, </a:t>
            </a:r>
            <a:r>
              <a:rPr lang="pl-PL" sz="5600" b="1" dirty="0">
                <a:solidFill>
                  <a:srgbClr val="FF0000"/>
                </a:solidFill>
              </a:rPr>
              <a:t>efektu netto </a:t>
            </a:r>
            <a:r>
              <a:rPr lang="pl-PL" sz="5600" dirty="0"/>
              <a:t>oraz wpływu realizowanych projektów na </a:t>
            </a:r>
            <a:r>
              <a:rPr lang="pl-PL" sz="5600" b="1" dirty="0">
                <a:solidFill>
                  <a:srgbClr val="FF0000"/>
                </a:solidFill>
              </a:rPr>
              <a:t>otoczenie</a:t>
            </a:r>
            <a:r>
              <a:rPr lang="pl-PL" sz="5600" dirty="0"/>
              <a:t>. </a:t>
            </a:r>
            <a:endParaRPr lang="pl-PL" sz="5600" dirty="0" smtClean="0"/>
          </a:p>
          <a:p>
            <a:pPr marL="0" indent="0">
              <a:buNone/>
            </a:pPr>
            <a:endParaRPr lang="pl-PL" sz="3600" dirty="0"/>
          </a:p>
          <a:p>
            <a:pPr marL="0" indent="0">
              <a:buNone/>
            </a:pPr>
            <a:r>
              <a:rPr lang="pl-PL" sz="5600" dirty="0"/>
              <a:t>5. </a:t>
            </a:r>
            <a:r>
              <a:rPr lang="pl-PL" sz="5600" b="1" dirty="0">
                <a:solidFill>
                  <a:srgbClr val="FF0000"/>
                </a:solidFill>
              </a:rPr>
              <a:t>Rekomendacje</a:t>
            </a:r>
            <a:r>
              <a:rPr lang="pl-PL" sz="5600" dirty="0"/>
              <a:t> dla działań objętych zakresem badania na perspektywę 2014-2020 oraz wskazanie </a:t>
            </a:r>
            <a:r>
              <a:rPr lang="pl-PL" sz="5600" b="1" dirty="0">
                <a:solidFill>
                  <a:srgbClr val="FF0000"/>
                </a:solidFill>
              </a:rPr>
              <a:t>„dobrych praktyk” </a:t>
            </a:r>
            <a:r>
              <a:rPr lang="pl-PL" sz="5600" dirty="0"/>
              <a:t>dla beneficjentów Programu.</a:t>
            </a:r>
          </a:p>
          <a:p>
            <a:pPr marL="0" indent="0">
              <a:buFont typeface="Arial"/>
              <a:buNone/>
            </a:pPr>
            <a:endParaRPr lang="pl-PL" sz="2600" u="sng" dirty="0" smtClean="0"/>
          </a:p>
          <a:p>
            <a:pPr marL="0" indent="0">
              <a:buNone/>
            </a:pPr>
            <a:endParaRPr lang="pl-PL" sz="800" dirty="0" smtClean="0"/>
          </a:p>
          <a:p>
            <a:pPr marL="0" indent="0">
              <a:buNone/>
            </a:pPr>
            <a:endParaRPr lang="pl-PL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24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10112" y="10732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solidFill>
                  <a:srgbClr val="0C75BB"/>
                </a:solidFill>
              </a:rPr>
              <a:t>Dostępność komunikacyjna</a:t>
            </a:r>
            <a:endParaRPr lang="pl-PL" sz="3600" dirty="0">
              <a:solidFill>
                <a:srgbClr val="0C75BB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48333" y="1106171"/>
            <a:ext cx="8684651" cy="4936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skali całego województwa mazowieckiego zmiany w dostępności przestrzennej w latach </a:t>
            </a:r>
            <a:r>
              <a:rPr lang="pl-PL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2007-2014 wynikające z inwestycji RPO WM 2007-2013 </a:t>
            </a: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są </a:t>
            </a:r>
            <a:r>
              <a:rPr lang="pl-PL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niewielkie 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wyraźna poprawa dostępności jest widoczna </a:t>
            </a:r>
            <a:r>
              <a:rPr lang="pl-PL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skali lokalnej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najistotniejszą inwestycją </a:t>
            </a: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jest budowa południowej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obwodnicy Radomia </a:t>
            </a: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(10,3 km) oraz budowa nowego przebiegu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drogi wojewódzkiej nr 627 </a:t>
            </a: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(Ostrołęka-Małkinia-Kosów Lacki -Sokołów Podlaski – 15 km, na odcinku Treblinka-Kosów Lacki). </a:t>
            </a:r>
            <a:endParaRPr lang="pl-PL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małej części relacji jest możliwe uzyskiwanie niezakłóconej prędkości ruchu zbliżającej się do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poziomu 80-90 </a:t>
            </a:r>
            <a:r>
              <a:rPr lang="pl-PL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km/h </a:t>
            </a:r>
            <a:r>
              <a:rPr lang="pl-PL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(wynika to z kongestii ruchu i dużego rozdrobnienia osadniczego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zdecydowanie </a:t>
            </a: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większe znaczenie dla dostępności przestrzennej województwa w analizowanym okresie (2007-2014) miały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inwestycje centralne</a:t>
            </a: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związane z budową autostrady A2, a także dróg ekspresowych (głównie S7</a:t>
            </a:r>
            <a:r>
              <a:rPr lang="pl-PL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większy nacisk w modernizacji i budowie nowych odcinków dróg należy kłaść na obszary zurbanizowane, w tym zwłaszcza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strefy podmiejskie i obwodnice </a:t>
            </a: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większych miast</a:t>
            </a:r>
            <a:endParaRPr lang="pl-PL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17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10112" y="-5645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solidFill>
                  <a:srgbClr val="0C75BB"/>
                </a:solidFill>
              </a:rPr>
              <a:t>Studia przypadku</a:t>
            </a:r>
            <a:endParaRPr lang="pl-PL" sz="3600" dirty="0">
              <a:solidFill>
                <a:srgbClr val="0C75BB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13491387"/>
              </p:ext>
            </p:extLst>
          </p:nvPr>
        </p:nvGraphicFramePr>
        <p:xfrm>
          <a:off x="154377" y="961901"/>
          <a:ext cx="3990111" cy="3503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96592285"/>
              </p:ext>
            </p:extLst>
          </p:nvPr>
        </p:nvGraphicFramePr>
        <p:xfrm>
          <a:off x="87178" y="4619500"/>
          <a:ext cx="4321049" cy="2026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45389864"/>
              </p:ext>
            </p:extLst>
          </p:nvPr>
        </p:nvGraphicFramePr>
        <p:xfrm>
          <a:off x="4179396" y="2961448"/>
          <a:ext cx="4935220" cy="3855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481927039"/>
              </p:ext>
            </p:extLst>
          </p:nvPr>
        </p:nvGraphicFramePr>
        <p:xfrm>
          <a:off x="4026814" y="846161"/>
          <a:ext cx="4966335" cy="2350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357753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10112" y="-6748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solidFill>
                  <a:srgbClr val="0C75BB"/>
                </a:solidFill>
              </a:rPr>
              <a:t>Wnioski </a:t>
            </a:r>
            <a:endParaRPr lang="pl-PL" sz="3600" dirty="0">
              <a:solidFill>
                <a:srgbClr val="0C75BB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82387" y="855067"/>
            <a:ext cx="8673353" cy="59339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nwestycje RPO WM 2007-2013 koncentrowały się w </a:t>
            </a:r>
            <a:r>
              <a:rPr lang="pl-PL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miastach regionalnych i wokół nich</a:t>
            </a: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niewielkim stopniu wpływając na dostępność komunikacyjną w skali województwa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astąpiła duża poprawa 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dostępności w bliższej odległości </a:t>
            </a: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miast regionalnych co można uznać za </a:t>
            </a:r>
            <a:r>
              <a:rPr lang="pl-PL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wspieranie </a:t>
            </a:r>
            <a:r>
              <a:rPr lang="pl-PL" sz="1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rozwoju lokalnego 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prawidłowe wydatkowanie środków unijnych </a:t>
            </a: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 rzecz poprawy dostępności w 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takiej </a:t>
            </a: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skali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projekty budowy lub modernizacji dróg powiatowych rzadziej nawiązują do układu transportowego całego województwa i wpływają na spójność komunikacyjną, jeżeli stanowią </a:t>
            </a:r>
            <a:r>
              <a:rPr lang="pl-PL" sz="1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łączniki lub uzupełnienie sieci dróg krajowych i </a:t>
            </a:r>
            <a:r>
              <a:rPr lang="pl-PL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wojewódzkich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 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większy i bardziej kompleksowy </a:t>
            </a: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projekt, 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tym większy efekt dla </a:t>
            </a: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ludności lokalnej - pod 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tym względem </a:t>
            </a: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doszło 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l-PL" sz="1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wyrównania różnic 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jakości infrastruktury między </a:t>
            </a:r>
            <a:r>
              <a:rPr lang="pl-PL" sz="1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OMW a pozostałą częścią </a:t>
            </a:r>
            <a:r>
              <a:rPr lang="pl-PL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województwa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nie 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można mówić o wyrównaniu różnic w </a:t>
            </a: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rozwoju 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transportu w </a:t>
            </a:r>
            <a:r>
              <a:rPr lang="pl-PL" sz="1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układzie </a:t>
            </a:r>
            <a:r>
              <a:rPr lang="pl-PL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miasto-wieś </a:t>
            </a: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zdecydowana 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większość projektów </a:t>
            </a: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realizowana 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była na terenie OMW lub w obszarach funkcjonalnych Płocka, Radomia, Siedlec, Ostrołęki i </a:t>
            </a: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Ciechanowa, zauważa się także utrzymanie nierównomierności rozwoju transportu </a:t>
            </a:r>
            <a:r>
              <a:rPr lang="pl-PL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układzie wschód-zachód województwa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poprawy spójności sieci drogowej </a:t>
            </a: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przyczyniły 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się </a:t>
            </a: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większe 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inwestycje </a:t>
            </a: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drogach wojewódzkich i </a:t>
            </a: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powiatowych - poprawa dróg 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lokalnych </a:t>
            </a: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wpływała na 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zmianę </a:t>
            </a:r>
            <a:r>
              <a:rPr lang="pl-PL" sz="1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jakościową i </a:t>
            </a:r>
            <a:r>
              <a:rPr lang="pl-PL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wizerunkową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podstawie dostępnych danych </a:t>
            </a: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KGP nie </a:t>
            </a:r>
            <a:r>
              <a:rPr lang="pl-PL" sz="1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 się jednoznacznie stwierdzić 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zależności pomiędzy budową i modernizacją dróg, a bezpieczeństwem </a:t>
            </a: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drogowym</a:t>
            </a:r>
          </a:p>
        </p:txBody>
      </p:sp>
    </p:spTree>
    <p:extLst>
      <p:ext uri="{BB962C8B-B14F-4D97-AF65-F5344CB8AC3E}">
        <p14:creationId xmlns:p14="http://schemas.microsoft.com/office/powerpoint/2010/main" val="184596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10112" y="-12127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solidFill>
                  <a:srgbClr val="0C75BB"/>
                </a:solidFill>
              </a:rPr>
              <a:t>Wnioski </a:t>
            </a:r>
            <a:endParaRPr lang="pl-PL" sz="3600" dirty="0">
              <a:solidFill>
                <a:srgbClr val="0C75BB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82387" y="787832"/>
            <a:ext cx="8767483" cy="60108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duże 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znaczenie posiadają przede wszystkim projekty zapewniające </a:t>
            </a:r>
            <a:r>
              <a:rPr lang="pl-PL" sz="1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połączenia sieci </a:t>
            </a:r>
            <a:r>
              <a:rPr lang="pl-PL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drogowej dróg </a:t>
            </a:r>
            <a:r>
              <a:rPr lang="pl-PL" sz="1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infrastrukturą transportu kolejowego i /zbiorowego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 miastach i obszarach podmiejskich lub </a:t>
            </a: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rower</a:t>
            </a:r>
            <a:endParaRPr lang="pl-PL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wykorzystanie 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infrastruktury kolejowej wspartej w ramach Programu widoczne jest w postaci wzrostu liczby pasażerów i udziału w przewozach spółek </a:t>
            </a:r>
            <a:r>
              <a:rPr lang="pl-PL" sz="1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Koleje Mazowieckie i </a:t>
            </a:r>
            <a:r>
              <a:rPr lang="pl-PL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WKD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zapełnienie parkingów </a:t>
            </a:r>
            <a:r>
              <a:rPr lang="pl-PL" sz="16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Park&amp;Ride</a:t>
            </a:r>
            <a:r>
              <a:rPr lang="pl-PL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świadczy o trafności tych inwestycji, ale także uzasadnia dalszą rozbudowę </a:t>
            </a: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systemu w Warszawie</a:t>
            </a:r>
            <a:endParaRPr lang="pl-PL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okresie styczeń-październik 2015 r. w porcie </a:t>
            </a: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lotniczym Warszawa-Modlin 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odprawiono </a:t>
            </a:r>
            <a:r>
              <a:rPr lang="pl-PL" sz="1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2,2 mln </a:t>
            </a:r>
            <a:r>
              <a:rPr lang="pl-PL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pasażerów</a:t>
            </a: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(aż 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1,9 mln więcej niż na koniec 2013 r</a:t>
            </a: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 W 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listopadzie 2014 r. </a:t>
            </a: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lotnisko prześcignęło 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 względem ruchu lotniczego lotniska w Katowicach i </a:t>
            </a: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Gdańsku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iemal całkowity </a:t>
            </a:r>
            <a:r>
              <a:rPr lang="pl-PL" sz="1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brak zagrożenia niezachowaniem trwałości 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projektów zgodnego z założeniami </a:t>
            </a: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rozporządzenia - poniżej 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5% </a:t>
            </a: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beneficjentów stwierdziło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że poważnych remontów lub całkowitej odnowy </a:t>
            </a: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infrastruktura wymagać będzie w 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okresie do 5 lat</a:t>
            </a: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użytkownicy inwestycji w bardzo dużym stopniu doceniają i zauważają </a:t>
            </a:r>
            <a:r>
              <a:rPr lang="pl-PL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zmiany jakościowe</a:t>
            </a: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natomiast istnieją wciąż spore </a:t>
            </a:r>
            <a:r>
              <a:rPr lang="pl-PL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braki dotyczące funkcjonalności </a:t>
            </a: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przewozów kolejowych i transportu miejskiego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duża 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grupa </a:t>
            </a: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mieszkańców województwa </a:t>
            </a:r>
            <a:r>
              <a:rPr lang="pl-PL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docenia </a:t>
            </a:r>
            <a:r>
              <a:rPr lang="pl-PL" sz="1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substytucyjność 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(zastępowalność) transportu indywidualnego – kolejowym </a:t>
            </a: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publicznym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dla rozwoju 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gospodarczego większe znaczenie mają </a:t>
            </a:r>
            <a:r>
              <a:rPr lang="pl-PL" sz="1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inwestycje autostradowe i w drogi </a:t>
            </a:r>
            <a:r>
              <a:rPr lang="pl-PL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ekspresowe </a:t>
            </a: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dostępność 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dróg regionalnych i lokalnych </a:t>
            </a: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może 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jedynie </a:t>
            </a: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uzupełniać bodźce rozwojowe 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generowanych przez lokalizację i przebieg dróg wyższego rzędu</a:t>
            </a:r>
            <a:endParaRPr lang="pl-PL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0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10112" y="10732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solidFill>
                  <a:srgbClr val="0C75BB"/>
                </a:solidFill>
              </a:rPr>
              <a:t>Wnioski </a:t>
            </a:r>
            <a:endParaRPr lang="pl-PL" sz="3600" dirty="0">
              <a:solidFill>
                <a:srgbClr val="0C75BB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12" y="2478326"/>
            <a:ext cx="7867300" cy="3116918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537112" y="5708351"/>
            <a:ext cx="8403688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400" i="1" dirty="0" smtClean="0">
                <a:latin typeface="Calibri" panose="020F050202020403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Źródło</a:t>
            </a:r>
            <a:r>
              <a:rPr lang="pl-PL" sz="1400" i="1" dirty="0">
                <a:latin typeface="Calibri" panose="020F050202020403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: opracowanie własne na podstawie badań ankietowych z użytkownikami infrastruktury drogowej</a:t>
            </a:r>
            <a:endParaRPr lang="pl-PL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82388" y="1250323"/>
            <a:ext cx="8357324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pl-PL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Zmiana </a:t>
            </a:r>
            <a:r>
              <a:rPr lang="pl-PL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zachowań</a:t>
            </a:r>
            <a:r>
              <a:rPr lang="pl-PL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komunikacyjnych na skutek inwestycji zrealizowanych w ostatnich latach w województwie mazowieckim z punktu widzenia kierowców samochodów/motocykli w 2015 r.</a:t>
            </a:r>
            <a:endParaRPr lang="pl-PL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97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10112" y="-19289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solidFill>
                  <a:srgbClr val="0C75BB"/>
                </a:solidFill>
              </a:rPr>
              <a:t>Wnioski </a:t>
            </a:r>
            <a:endParaRPr lang="pl-PL" sz="3600" dirty="0">
              <a:solidFill>
                <a:srgbClr val="0C75BB"/>
              </a:solidFill>
            </a:endParaRPr>
          </a:p>
        </p:txBody>
      </p:sp>
      <p:pic>
        <p:nvPicPr>
          <p:cNvPr id="12290" name="Obraz 45820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927" y="1004699"/>
            <a:ext cx="6063176" cy="268327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289" name="Obraz 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945" y="3904167"/>
            <a:ext cx="6088977" cy="268327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17854" y="1318097"/>
            <a:ext cx="2451203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Potencjalne efekty dodatkowe wskazane przez beneficjentów projektów transportowych dofinansowanych w ramach RPO WM 2007-2013 w badaniu ankietowym w 2015 r. 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243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10112" y="3872102"/>
            <a:ext cx="206414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Źródło: opracowanie własne na podstawie badań ankietowych z użytkownikami infrastruktury drogowej (n=215)</a:t>
            </a: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20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1212" y="243142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solidFill>
                  <a:srgbClr val="0C75BB"/>
                </a:solidFill>
              </a:rPr>
              <a:t>Dziękuję za uwagę</a:t>
            </a:r>
            <a:endParaRPr lang="pl-PL" sz="3600" dirty="0">
              <a:solidFill>
                <a:srgbClr val="0C75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60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3020096" y="-147503"/>
            <a:ext cx="2972741" cy="1143000"/>
          </a:xfrm>
        </p:spPr>
        <p:txBody>
          <a:bodyPr/>
          <a:lstStyle/>
          <a:p>
            <a:r>
              <a:rPr lang="pl-PL" dirty="0" smtClean="0"/>
              <a:t>Metody badań</a:t>
            </a:r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09" y="1193518"/>
            <a:ext cx="760208" cy="760208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09" y="4509772"/>
            <a:ext cx="760208" cy="760208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09" y="2298936"/>
            <a:ext cx="760208" cy="760208"/>
          </a:xfrm>
          <a:prstGeom prst="rect">
            <a:avLst/>
          </a:prstGeom>
        </p:spPr>
      </p:pic>
      <p:sp>
        <p:nvSpPr>
          <p:cNvPr id="16" name="Symbol zastępczy zawartości 2"/>
          <p:cNvSpPr txBox="1">
            <a:spLocks/>
          </p:cNvSpPr>
          <p:nvPr/>
        </p:nvSpPr>
        <p:spPr>
          <a:xfrm>
            <a:off x="1409700" y="797686"/>
            <a:ext cx="7441602" cy="597141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/>
              <a:buNone/>
            </a:pPr>
            <a:r>
              <a:rPr lang="pl-PL" sz="6400" b="1" u="sng" dirty="0" smtClean="0"/>
              <a:t>Analiza danych zastanych</a:t>
            </a:r>
            <a:endParaRPr lang="pl-PL" sz="6400" u="sng" dirty="0" smtClean="0"/>
          </a:p>
          <a:p>
            <a:pPr lvl="0">
              <a:lnSpc>
                <a:spcPct val="120000"/>
              </a:lnSpc>
            </a:pPr>
            <a:r>
              <a:rPr lang="pl-PL" sz="5600" dirty="0"/>
              <a:t>p</a:t>
            </a:r>
            <a:r>
              <a:rPr lang="pl-PL" sz="5600" dirty="0" smtClean="0"/>
              <a:t>olskie i europejskie </a:t>
            </a:r>
            <a:r>
              <a:rPr lang="pl-PL" sz="5600" b="1" dirty="0" smtClean="0">
                <a:solidFill>
                  <a:srgbClr val="FF0000"/>
                </a:solidFill>
              </a:rPr>
              <a:t>dokumenty</a:t>
            </a:r>
            <a:r>
              <a:rPr lang="pl-PL" sz="5600" dirty="0" smtClean="0"/>
              <a:t> </a:t>
            </a:r>
            <a:r>
              <a:rPr lang="pl-PL" sz="5600" dirty="0"/>
              <a:t>programowe, strategiczne, </a:t>
            </a:r>
            <a:r>
              <a:rPr lang="pl-PL" sz="5600" dirty="0" smtClean="0"/>
              <a:t>planistyczne, raporty </a:t>
            </a:r>
            <a:r>
              <a:rPr lang="pl-PL" sz="5600" dirty="0"/>
              <a:t>z badań i analiz, publikacje naukowe i </a:t>
            </a:r>
            <a:r>
              <a:rPr lang="pl-PL" sz="5600" dirty="0" smtClean="0"/>
              <a:t>branżowe</a:t>
            </a:r>
            <a:endParaRPr lang="pl-PL" sz="5600" dirty="0"/>
          </a:p>
          <a:p>
            <a:pPr lvl="0">
              <a:lnSpc>
                <a:spcPct val="120000"/>
              </a:lnSpc>
            </a:pPr>
            <a:r>
              <a:rPr lang="pl-PL" sz="5600" b="1" dirty="0">
                <a:solidFill>
                  <a:srgbClr val="FF0000"/>
                </a:solidFill>
              </a:rPr>
              <a:t>dane statystyczne </a:t>
            </a:r>
            <a:r>
              <a:rPr lang="pl-PL" sz="5600" dirty="0"/>
              <a:t>pochodzące z oficjalnych baz danych (KSI SIMIK, BDL GUS, STRATEG</a:t>
            </a:r>
            <a:r>
              <a:rPr lang="pl-PL" sz="5600" dirty="0" smtClean="0"/>
              <a:t>, SAS </a:t>
            </a:r>
            <a:r>
              <a:rPr lang="pl-PL" sz="5600" dirty="0"/>
              <a:t>itp.) </a:t>
            </a:r>
            <a:endParaRPr lang="pl-PL" sz="5600" dirty="0" smtClean="0"/>
          </a:p>
          <a:p>
            <a:pPr lvl="0">
              <a:lnSpc>
                <a:spcPct val="120000"/>
              </a:lnSpc>
            </a:pPr>
            <a:r>
              <a:rPr lang="pl-PL" sz="5600" dirty="0" smtClean="0"/>
              <a:t>informacje </a:t>
            </a:r>
            <a:r>
              <a:rPr lang="pl-PL" sz="5600" b="1" dirty="0">
                <a:solidFill>
                  <a:srgbClr val="FF0000"/>
                </a:solidFill>
              </a:rPr>
              <a:t>pozyskane </a:t>
            </a:r>
            <a:r>
              <a:rPr lang="pl-PL" sz="5600" b="1" dirty="0" smtClean="0">
                <a:solidFill>
                  <a:srgbClr val="FF0000"/>
                </a:solidFill>
              </a:rPr>
              <a:t>z instytucji </a:t>
            </a:r>
            <a:r>
              <a:rPr lang="pl-PL" sz="5600" dirty="0" smtClean="0"/>
              <a:t>- dokumentacja projektowa z MJWPU, KGP, KM, WKD, Port Lotniczy Modlin, UM Warszawy, MZDW, rozkłady jazdy PKP, MPK Radom, MPK Płock, MPK Siedlce, MPK Ostrołęka, UTK, strony </a:t>
            </a:r>
            <a:r>
              <a:rPr lang="pl-PL" sz="5600" dirty="0"/>
              <a:t>www </a:t>
            </a:r>
            <a:r>
              <a:rPr lang="pl-PL" sz="5600" dirty="0" smtClean="0"/>
              <a:t>instytucji</a:t>
            </a:r>
          </a:p>
          <a:p>
            <a:pPr marL="0" lvl="0" indent="0">
              <a:buNone/>
            </a:pPr>
            <a:endParaRPr lang="pl-PL" sz="2400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pl-PL" sz="6400" b="1" u="sng" dirty="0"/>
              <a:t>Metody analizy przestrzennej</a:t>
            </a:r>
          </a:p>
          <a:p>
            <a:pPr lvl="0">
              <a:lnSpc>
                <a:spcPct val="120000"/>
              </a:lnSpc>
            </a:pPr>
            <a:r>
              <a:rPr lang="pl-PL" sz="5600" dirty="0"/>
              <a:t>w zakresie empirycznych porównań </a:t>
            </a:r>
            <a:r>
              <a:rPr lang="pl-PL" sz="5600" b="1" dirty="0">
                <a:solidFill>
                  <a:srgbClr val="FF0000"/>
                </a:solidFill>
              </a:rPr>
              <a:t>dostępności</a:t>
            </a:r>
            <a:r>
              <a:rPr lang="pl-PL" sz="5600" dirty="0"/>
              <a:t> czasowej środkami transportu w przestrzeni,</a:t>
            </a:r>
          </a:p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pl-PL" sz="5600" dirty="0"/>
              <a:t>w zakresie </a:t>
            </a:r>
            <a:r>
              <a:rPr lang="pl-PL" sz="5600" b="1" dirty="0">
                <a:solidFill>
                  <a:srgbClr val="FF0000"/>
                </a:solidFill>
              </a:rPr>
              <a:t>oceny użytkowników </a:t>
            </a:r>
            <a:r>
              <a:rPr lang="pl-PL" sz="5600" dirty="0"/>
              <a:t>infrastruktury </a:t>
            </a:r>
            <a:endParaRPr lang="pl-PL" sz="5600" dirty="0" smtClean="0"/>
          </a:p>
          <a:p>
            <a:pPr marL="0" lv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pl-PL" sz="6400" b="1" u="sng" dirty="0" smtClean="0"/>
              <a:t>Analiza </a:t>
            </a:r>
            <a:r>
              <a:rPr lang="pl-PL" sz="6400" b="1" u="sng" dirty="0"/>
              <a:t>bezpieczeństwa ruchu drogowego </a:t>
            </a:r>
          </a:p>
          <a:p>
            <a:r>
              <a:rPr lang="pl-PL" sz="5600" dirty="0"/>
              <a:t>a</a:t>
            </a:r>
            <a:r>
              <a:rPr lang="pl-PL" sz="5600" dirty="0" smtClean="0"/>
              <a:t>naliza statystyczna danych </a:t>
            </a:r>
            <a:r>
              <a:rPr lang="pl-PL" sz="5600" dirty="0"/>
              <a:t>o </a:t>
            </a:r>
            <a:r>
              <a:rPr lang="pl-PL" sz="5600" b="1" dirty="0">
                <a:solidFill>
                  <a:srgbClr val="FF0000"/>
                </a:solidFill>
              </a:rPr>
              <a:t>zdarzeniach </a:t>
            </a:r>
            <a:r>
              <a:rPr lang="pl-PL" sz="5600" b="1" dirty="0" smtClean="0">
                <a:solidFill>
                  <a:srgbClr val="FF0000"/>
                </a:solidFill>
              </a:rPr>
              <a:t>drogowych </a:t>
            </a:r>
            <a:r>
              <a:rPr lang="pl-PL" sz="5600" dirty="0" smtClean="0"/>
              <a:t>Komendy Głównej Policji</a:t>
            </a:r>
            <a:endParaRPr lang="pl-PL" sz="5600" dirty="0"/>
          </a:p>
          <a:p>
            <a:pPr marL="0" indent="0">
              <a:buFont typeface="Arial"/>
              <a:buNone/>
            </a:pPr>
            <a:endParaRPr lang="pl-PL" sz="2400" u="sng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pl-PL" sz="6400" b="1" u="sng" dirty="0"/>
              <a:t>Badania własne</a:t>
            </a:r>
          </a:p>
          <a:p>
            <a:pPr marL="0" indent="0">
              <a:buNone/>
            </a:pPr>
            <a:r>
              <a:rPr lang="pl-PL" sz="5600" i="1" dirty="0"/>
              <a:t>Badania ankietowe (n=926)</a:t>
            </a:r>
          </a:p>
          <a:p>
            <a:pPr lvl="0">
              <a:lnSpc>
                <a:spcPct val="120000"/>
              </a:lnSpc>
            </a:pPr>
            <a:r>
              <a:rPr lang="pl-PL" sz="5600" b="1" dirty="0">
                <a:solidFill>
                  <a:srgbClr val="FF0000"/>
                </a:solidFill>
              </a:rPr>
              <a:t>beneficjentów</a:t>
            </a:r>
            <a:r>
              <a:rPr lang="pl-PL" sz="5600" dirty="0"/>
              <a:t> Priorytetu III i działania 5.1 RPO WM 2007-2013 (n=215)</a:t>
            </a:r>
          </a:p>
          <a:p>
            <a:pPr lvl="0">
              <a:lnSpc>
                <a:spcPct val="120000"/>
              </a:lnSpc>
            </a:pPr>
            <a:r>
              <a:rPr lang="pl-PL" sz="5600" dirty="0" smtClean="0"/>
              <a:t>bezpośredni odbiorcy interwencji tj. użytkownicy infrastruktury: </a:t>
            </a:r>
            <a:r>
              <a:rPr lang="pl-PL" sz="5600" b="1" dirty="0" smtClean="0">
                <a:solidFill>
                  <a:srgbClr val="FF0000"/>
                </a:solidFill>
              </a:rPr>
              <a:t>drogowej</a:t>
            </a:r>
            <a:r>
              <a:rPr lang="pl-PL" sz="5600" dirty="0" smtClean="0"/>
              <a:t> (n=261), </a:t>
            </a:r>
            <a:r>
              <a:rPr lang="pl-PL" sz="5600" b="1" dirty="0" smtClean="0">
                <a:solidFill>
                  <a:srgbClr val="FF0000"/>
                </a:solidFill>
              </a:rPr>
              <a:t>kolejowej</a:t>
            </a:r>
            <a:r>
              <a:rPr lang="pl-PL" sz="5600" dirty="0" smtClean="0"/>
              <a:t> </a:t>
            </a:r>
            <a:r>
              <a:rPr lang="pl-PL" sz="5600" dirty="0"/>
              <a:t>(</a:t>
            </a:r>
            <a:r>
              <a:rPr lang="pl-PL" sz="5600" dirty="0" smtClean="0"/>
              <a:t>n=130), </a:t>
            </a:r>
            <a:r>
              <a:rPr lang="pl-PL" sz="5600" b="1" dirty="0" smtClean="0">
                <a:solidFill>
                  <a:srgbClr val="FF0000"/>
                </a:solidFill>
              </a:rPr>
              <a:t>lotniczej</a:t>
            </a:r>
            <a:r>
              <a:rPr lang="pl-PL" sz="5600" dirty="0" smtClean="0"/>
              <a:t> </a:t>
            </a:r>
            <a:r>
              <a:rPr lang="pl-PL" sz="5600" dirty="0"/>
              <a:t>(n=101</a:t>
            </a:r>
            <a:r>
              <a:rPr lang="pl-PL" sz="5600" dirty="0" smtClean="0"/>
              <a:t>), miejskiego </a:t>
            </a:r>
            <a:r>
              <a:rPr lang="pl-PL" sz="5600" b="1" dirty="0">
                <a:solidFill>
                  <a:srgbClr val="FF0000"/>
                </a:solidFill>
              </a:rPr>
              <a:t>transportu publicznego </a:t>
            </a:r>
            <a:r>
              <a:rPr lang="pl-PL" sz="5600" dirty="0"/>
              <a:t>(n=219</a:t>
            </a:r>
            <a:r>
              <a:rPr lang="pl-PL" sz="5600" dirty="0" smtClean="0"/>
              <a:t>)</a:t>
            </a:r>
          </a:p>
          <a:p>
            <a:pPr marL="538163" lvl="0" indent="0">
              <a:buNone/>
            </a:pPr>
            <a:endParaRPr lang="pl-PL" sz="3600" dirty="0" smtClean="0"/>
          </a:p>
          <a:p>
            <a:pPr marL="0" indent="0">
              <a:buNone/>
            </a:pPr>
            <a:r>
              <a:rPr lang="pl-PL" sz="5600" i="1" dirty="0"/>
              <a:t>Wywiady pogłębione (n=35)</a:t>
            </a:r>
          </a:p>
          <a:p>
            <a:pPr lvl="0">
              <a:lnSpc>
                <a:spcPct val="120000"/>
              </a:lnSpc>
            </a:pPr>
            <a:r>
              <a:rPr lang="pl-PL" sz="5600" dirty="0" smtClean="0"/>
              <a:t>eksperci dziedzinowi, </a:t>
            </a:r>
            <a:r>
              <a:rPr lang="pl-PL" sz="5600" b="1" dirty="0" smtClean="0">
                <a:solidFill>
                  <a:srgbClr val="FF0000"/>
                </a:solidFill>
              </a:rPr>
              <a:t>naukowcy</a:t>
            </a:r>
            <a:r>
              <a:rPr lang="pl-PL" sz="5600" dirty="0" smtClean="0"/>
              <a:t> (n=5), </a:t>
            </a:r>
            <a:r>
              <a:rPr lang="pl-PL" sz="5600" b="1" dirty="0" smtClean="0">
                <a:solidFill>
                  <a:srgbClr val="FF0000"/>
                </a:solidFill>
              </a:rPr>
              <a:t>IZ i IP II </a:t>
            </a:r>
            <a:r>
              <a:rPr lang="pl-PL" sz="5600" dirty="0" smtClean="0"/>
              <a:t>RPO WM 2007-2013 (n=4), eksperci </a:t>
            </a:r>
            <a:r>
              <a:rPr lang="pl-PL" sz="5600" b="1" dirty="0" smtClean="0">
                <a:solidFill>
                  <a:srgbClr val="FF0000"/>
                </a:solidFill>
              </a:rPr>
              <a:t>lokalni</a:t>
            </a:r>
            <a:r>
              <a:rPr lang="pl-PL" sz="5600" dirty="0" smtClean="0"/>
              <a:t> (10), </a:t>
            </a:r>
            <a:r>
              <a:rPr lang="pl-PL" sz="5600" dirty="0" err="1" smtClean="0"/>
              <a:t>zarządy</a:t>
            </a:r>
            <a:r>
              <a:rPr lang="pl-PL" sz="5600" b="1" dirty="0" err="1" smtClean="0">
                <a:solidFill>
                  <a:srgbClr val="FF0000"/>
                </a:solidFill>
              </a:rPr>
              <a:t>terenów</a:t>
            </a:r>
            <a:r>
              <a:rPr lang="pl-PL" sz="5600" b="1" dirty="0" smtClean="0">
                <a:solidFill>
                  <a:srgbClr val="FF0000"/>
                </a:solidFill>
              </a:rPr>
              <a:t> inwestycyjnych </a:t>
            </a:r>
            <a:r>
              <a:rPr lang="pl-PL" sz="5600" dirty="0" smtClean="0"/>
              <a:t>(10), zarządy </a:t>
            </a:r>
            <a:r>
              <a:rPr lang="pl-PL" sz="5600" b="1" dirty="0" smtClean="0">
                <a:solidFill>
                  <a:srgbClr val="FF0000"/>
                </a:solidFill>
              </a:rPr>
              <a:t>obszarów funkcjonalnych </a:t>
            </a:r>
            <a:r>
              <a:rPr lang="pl-PL" sz="5600" dirty="0" smtClean="0"/>
              <a:t>(6) </a:t>
            </a:r>
          </a:p>
          <a:p>
            <a:pPr marL="0" lvl="0" indent="0">
              <a:buNone/>
            </a:pPr>
            <a:endParaRPr lang="pl-PL" sz="2900" dirty="0"/>
          </a:p>
          <a:p>
            <a:pPr marL="0" lvl="0" indent="0">
              <a:spcAft>
                <a:spcPts val="600"/>
              </a:spcAft>
              <a:buNone/>
            </a:pPr>
            <a:r>
              <a:rPr lang="pl-PL" sz="6400" b="1" u="sng" dirty="0"/>
              <a:t>Studia </a:t>
            </a:r>
            <a:r>
              <a:rPr lang="pl-PL" sz="6400" b="1" u="sng" dirty="0" smtClean="0"/>
              <a:t>przypadków projektów transportowych </a:t>
            </a:r>
            <a:r>
              <a:rPr lang="pl-PL" sz="6400" b="1" u="sng" dirty="0"/>
              <a:t>(n=15)</a:t>
            </a:r>
          </a:p>
          <a:p>
            <a:pPr marL="0" indent="0">
              <a:buNone/>
            </a:pPr>
            <a:endParaRPr lang="pl-PL" sz="3600" b="1" u="sng" dirty="0"/>
          </a:p>
          <a:p>
            <a:pPr lvl="0"/>
            <a:endParaRPr lang="pl-PL" sz="3600" dirty="0" smtClean="0"/>
          </a:p>
          <a:p>
            <a:pPr marL="0" lvl="0" indent="0">
              <a:buNone/>
            </a:pPr>
            <a:endParaRPr lang="pl-PL" sz="3600" dirty="0"/>
          </a:p>
          <a:p>
            <a:pPr marL="0" indent="0">
              <a:buNone/>
            </a:pPr>
            <a:endParaRPr lang="pl-PL" sz="5600" dirty="0" smtClean="0"/>
          </a:p>
          <a:p>
            <a:pPr marL="0" indent="0">
              <a:buNone/>
            </a:pPr>
            <a:endParaRPr lang="pl-PL" sz="5600" dirty="0"/>
          </a:p>
          <a:p>
            <a:pPr marL="0" indent="0">
              <a:buFont typeface="Arial"/>
              <a:buNone/>
            </a:pPr>
            <a:endParaRPr lang="pl-PL" sz="2600" u="sng" dirty="0" smtClean="0"/>
          </a:p>
          <a:p>
            <a:pPr marL="0" indent="0">
              <a:buNone/>
            </a:pPr>
            <a:endParaRPr lang="pl-PL" sz="800" dirty="0" smtClean="0"/>
          </a:p>
          <a:p>
            <a:pPr marL="0" indent="0">
              <a:buNone/>
            </a:pPr>
            <a:endParaRPr lang="pl-PL" sz="2000" dirty="0">
              <a:solidFill>
                <a:srgbClr val="FF0000"/>
              </a:solidFill>
            </a:endParaRPr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09" y="5615192"/>
            <a:ext cx="760208" cy="760208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09" y="3404354"/>
            <a:ext cx="760208" cy="76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4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1451904" y="1312606"/>
            <a:ext cx="7264106" cy="1040131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36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solidFill>
                  <a:srgbClr val="0C75BB"/>
                </a:solidFill>
              </a:rPr>
              <a:t>R</a:t>
            </a:r>
            <a:r>
              <a:rPr lang="pl-PL" dirty="0" smtClean="0">
                <a:solidFill>
                  <a:srgbClr val="0C75BB"/>
                </a:solidFill>
              </a:rPr>
              <a:t>ealizacja </a:t>
            </a:r>
            <a:r>
              <a:rPr lang="pl-PL" dirty="0">
                <a:solidFill>
                  <a:srgbClr val="0C75BB"/>
                </a:solidFill>
              </a:rPr>
              <a:t>celów </a:t>
            </a:r>
            <a:r>
              <a:rPr lang="pl-PL" dirty="0" smtClean="0">
                <a:solidFill>
                  <a:srgbClr val="0C75BB"/>
                </a:solidFill>
              </a:rPr>
              <a:t>strategicznych i szczegółowych</a:t>
            </a:r>
            <a:endParaRPr lang="pl-PL" dirty="0">
              <a:solidFill>
                <a:srgbClr val="0C75BB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34487" y="1341817"/>
            <a:ext cx="7181523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sz="2800" b="1" dirty="0" smtClean="0">
                <a:solidFill>
                  <a:schemeClr val="bg1"/>
                </a:solidFill>
              </a:rPr>
              <a:t>Cel główny Priorytetu III</a:t>
            </a:r>
          </a:p>
          <a:p>
            <a:pPr marL="0" indent="0" algn="just">
              <a:buNone/>
            </a:pPr>
            <a:r>
              <a:rPr lang="pl-PL" sz="2100" b="1" dirty="0" smtClean="0">
                <a:solidFill>
                  <a:schemeClr val="bg1"/>
                </a:solidFill>
              </a:rPr>
              <a:t>„</a:t>
            </a:r>
            <a:r>
              <a:rPr lang="pl-PL" sz="2100" b="1" dirty="0">
                <a:solidFill>
                  <a:schemeClr val="bg1"/>
                </a:solidFill>
              </a:rPr>
              <a:t>Poprawa spójności komunikacyjnej i przestrzennej województwa mazowieckiego oraz wspomaganie dyfuzji procesów rozwojowych z głównego ośrodka regionu – Warszawy oraz z ośrodków </a:t>
            </a:r>
            <a:r>
              <a:rPr lang="pl-PL" sz="2100" b="1" dirty="0" err="1">
                <a:solidFill>
                  <a:schemeClr val="bg1"/>
                </a:solidFill>
              </a:rPr>
              <a:t>subregionalnych</a:t>
            </a:r>
            <a:r>
              <a:rPr lang="pl-PL" sz="2100" b="1" dirty="0">
                <a:solidFill>
                  <a:schemeClr val="bg1"/>
                </a:solidFill>
              </a:rPr>
              <a:t> na pozostałe obszary </a:t>
            </a:r>
            <a:r>
              <a:rPr lang="pl-PL" sz="2100" b="1" dirty="0" smtClean="0">
                <a:solidFill>
                  <a:schemeClr val="bg1"/>
                </a:solidFill>
              </a:rPr>
              <a:t>województwa’’</a:t>
            </a:r>
            <a:endParaRPr lang="pl-PL" sz="21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l-PL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sz="2600" dirty="0" smtClean="0"/>
              <a:t>cele główne projektów </a:t>
            </a:r>
            <a:r>
              <a:rPr lang="pl-PL" sz="2600" dirty="0"/>
              <a:t>formułowano </a:t>
            </a:r>
            <a:r>
              <a:rPr lang="pl-PL" sz="2600" dirty="0" smtClean="0"/>
              <a:t>w </a:t>
            </a:r>
            <a:r>
              <a:rPr lang="pl-PL" sz="2600" dirty="0"/>
              <a:t>sposób </a:t>
            </a:r>
            <a:r>
              <a:rPr lang="pl-PL" sz="2600" b="1" dirty="0">
                <a:solidFill>
                  <a:srgbClr val="FF0000"/>
                </a:solidFill>
              </a:rPr>
              <a:t>ogólny i hasłowy</a:t>
            </a:r>
            <a:r>
              <a:rPr lang="pl-PL" sz="2600" dirty="0"/>
              <a:t>, odnosząc się bezpośrednio do </a:t>
            </a:r>
            <a:r>
              <a:rPr lang="pl-PL" sz="2600" dirty="0" smtClean="0"/>
              <a:t>RPO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2600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sz="2600" dirty="0" smtClean="0"/>
              <a:t>cele główne i szczegółowe projektów były </a:t>
            </a:r>
            <a:r>
              <a:rPr lang="pl-PL" sz="2600" b="1" dirty="0" smtClean="0">
                <a:solidFill>
                  <a:srgbClr val="FF0000"/>
                </a:solidFill>
              </a:rPr>
              <a:t>zgodne</a:t>
            </a:r>
            <a:r>
              <a:rPr lang="pl-PL" sz="2600" dirty="0" smtClean="0">
                <a:solidFill>
                  <a:srgbClr val="FF0000"/>
                </a:solidFill>
              </a:rPr>
              <a:t> </a:t>
            </a:r>
            <a:r>
              <a:rPr lang="pl-PL" sz="2600" dirty="0" smtClean="0"/>
              <a:t>z celami RPO i poszczególnych Priorytetów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2600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sz="2600" dirty="0" smtClean="0"/>
              <a:t>Większość beneficjentów realizowała inwestycje istotne z punktu widzenia społeczności lokalnych stanowiących </a:t>
            </a:r>
            <a:r>
              <a:rPr lang="pl-PL" sz="2600" b="1" dirty="0" smtClean="0">
                <a:solidFill>
                  <a:srgbClr val="FF0000"/>
                </a:solidFill>
              </a:rPr>
              <a:t>podniesienie jakości </a:t>
            </a:r>
            <a:r>
              <a:rPr lang="pl-PL" sz="2600" dirty="0" smtClean="0"/>
              <a:t>lub </a:t>
            </a:r>
            <a:r>
              <a:rPr lang="pl-PL" sz="2600" b="1" dirty="0" smtClean="0">
                <a:solidFill>
                  <a:srgbClr val="FF0000"/>
                </a:solidFill>
              </a:rPr>
              <a:t>uzupełnienie sieci drogowej</a:t>
            </a:r>
            <a:r>
              <a:rPr lang="pl-PL" sz="2600" dirty="0" smtClean="0"/>
              <a:t> na poziomie lokalnym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2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sz="2600" dirty="0" smtClean="0"/>
              <a:t>największe </a:t>
            </a:r>
            <a:r>
              <a:rPr lang="pl-PL" sz="2600" dirty="0"/>
              <a:t>znaczenia dla spójności i dostępności komunikacyjnej województwa miały </a:t>
            </a:r>
            <a:r>
              <a:rPr lang="pl-PL" sz="2600" b="1" dirty="0">
                <a:solidFill>
                  <a:srgbClr val="FF0000"/>
                </a:solidFill>
              </a:rPr>
              <a:t>duże kompleksowe inwestycje</a:t>
            </a:r>
            <a:r>
              <a:rPr lang="pl-PL" sz="2600" dirty="0"/>
              <a:t>, realizowane przez samorząd województwa </a:t>
            </a:r>
            <a:r>
              <a:rPr lang="pl-PL" sz="2600" dirty="0" smtClean="0"/>
              <a:t>mazowieckiego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2600" b="1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67" y="1272377"/>
            <a:ext cx="1010920" cy="101092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77" y="2467650"/>
            <a:ext cx="952500" cy="9525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77" y="3659488"/>
            <a:ext cx="952500" cy="9525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77" y="4926300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49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130110" y="1019374"/>
            <a:ext cx="8899590" cy="4320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36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solidFill>
                  <a:srgbClr val="0C75BB"/>
                </a:solidFill>
              </a:rPr>
              <a:t>R</a:t>
            </a:r>
            <a:r>
              <a:rPr lang="pl-PL" dirty="0" smtClean="0">
                <a:solidFill>
                  <a:srgbClr val="0C75BB"/>
                </a:solidFill>
              </a:rPr>
              <a:t>ealizacja </a:t>
            </a:r>
            <a:r>
              <a:rPr lang="pl-PL" dirty="0">
                <a:solidFill>
                  <a:srgbClr val="0C75BB"/>
                </a:solidFill>
              </a:rPr>
              <a:t>celów </a:t>
            </a:r>
            <a:r>
              <a:rPr lang="pl-PL" dirty="0" smtClean="0">
                <a:solidFill>
                  <a:srgbClr val="0C75BB"/>
                </a:solidFill>
              </a:rPr>
              <a:t>strategicznych i szczegółowych</a:t>
            </a:r>
            <a:endParaRPr lang="pl-PL" dirty="0">
              <a:solidFill>
                <a:srgbClr val="0C75BB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8787" y="1019374"/>
            <a:ext cx="8511213" cy="4866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dirty="0" smtClean="0">
                <a:solidFill>
                  <a:schemeClr val="bg1"/>
                </a:solidFill>
              </a:rPr>
              <a:t>Cele na poziomie projektów					</a:t>
            </a:r>
            <a:r>
              <a:rPr lang="pl-PL" sz="2000" b="1" smtClean="0">
                <a:solidFill>
                  <a:schemeClr val="bg1"/>
                </a:solidFill>
              </a:rPr>
              <a:t>	Realizacja </a:t>
            </a:r>
            <a:endParaRPr lang="pl-PL" sz="2000" dirty="0" smtClean="0"/>
          </a:p>
          <a:p>
            <a:pPr>
              <a:buFont typeface="Wingdings" panose="05000000000000000000" pitchFamily="2" charset="2"/>
              <a:buChar char="Ø"/>
            </a:pPr>
            <a:endParaRPr lang="pl-PL" sz="2600" b="1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0110" y="1704977"/>
            <a:ext cx="5292790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 Narrow" panose="020B0606020202030204" pitchFamily="34" charset="0"/>
                <a:ea typeface="Calibri,Times New Roman"/>
                <a:cs typeface="Calibri,Times New Roman"/>
              </a:rPr>
              <a:t>Poprawa dostępności oraz spójności komunikacyjnej (3.1</a:t>
            </a: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,Times New Roman"/>
                <a:cs typeface="Calibri,Times New Roman"/>
              </a:rPr>
              <a:t>.</a:t>
            </a: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 Narrow" panose="020B0606020202030204" pitchFamily="34" charset="0"/>
                <a:ea typeface="Calibri,Times New Roman"/>
                <a:cs typeface="Calibri,Times New Roman"/>
              </a:rPr>
              <a:t>)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 Narrow" panose="020B0606020202030204" pitchFamily="34" charset="0"/>
                <a:ea typeface="Calibri,Times New Roman"/>
                <a:cs typeface="Calibri,Times New Roman"/>
              </a:rPr>
              <a:t>Poprawa bezpieczeństwa ruchu drogowego (działanie 3.1</a:t>
            </a: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,Times New Roman"/>
                <a:cs typeface="Calibri,Times New Roman"/>
              </a:rPr>
              <a:t>.</a:t>
            </a: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 Narrow" panose="020B0606020202030204" pitchFamily="34" charset="0"/>
                <a:ea typeface="Calibri,Times New Roman"/>
                <a:cs typeface="Calibri,Times New Roman"/>
              </a:rPr>
              <a:t>)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 Narrow" panose="020B0606020202030204" pitchFamily="34" charset="0"/>
                <a:ea typeface="Calibri,Times New Roman"/>
                <a:cs typeface="Calibri,Times New Roman"/>
              </a:rPr>
              <a:t>Zwiększenie atrakcyjności inwestycyjnej i osiedleńczej (3.1</a:t>
            </a: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,Times New Roman"/>
                <a:cs typeface="Calibri,Times New Roman"/>
              </a:rPr>
              <a:t>.</a:t>
            </a: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 Narrow" panose="020B0606020202030204" pitchFamily="34" charset="0"/>
                <a:ea typeface="Calibri,Times New Roman"/>
                <a:cs typeface="Calibri,Times New Roman"/>
              </a:rPr>
              <a:t>)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 Narrow" panose="020B0606020202030204" pitchFamily="34" charset="0"/>
                <a:ea typeface="Calibri,Times New Roman"/>
                <a:cs typeface="Calibri,Times New Roman"/>
              </a:rPr>
              <a:t>Zwiększenie konkurencyjności gospodarczej (3.1</a:t>
            </a: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,Times New Roman"/>
                <a:cs typeface="Calibri,Times New Roman"/>
              </a:rPr>
              <a:t>.</a:t>
            </a: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 Narrow" panose="020B0606020202030204" pitchFamily="34" charset="0"/>
                <a:ea typeface="Calibri,Times New Roman"/>
                <a:cs typeface="Calibri,Times New Roman"/>
              </a:rPr>
              <a:t>)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 Narrow" panose="020B0606020202030204" pitchFamily="34" charset="0"/>
                <a:ea typeface="Calibri,Times New Roman"/>
                <a:cs typeface="Calibri,Times New Roman"/>
              </a:rPr>
              <a:t>Poprawa standardów technicznych i jakości sieci drogowej (3.1</a:t>
            </a: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,Times New Roman"/>
                <a:cs typeface="Calibri,Times New Roman"/>
              </a:rPr>
              <a:t>.</a:t>
            </a: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 Narrow" panose="020B0606020202030204" pitchFamily="34" charset="0"/>
                <a:ea typeface="Calibri,Times New Roman"/>
                <a:cs typeface="Calibri,Times New Roman"/>
              </a:rPr>
              <a:t>)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 Narrow" panose="020B0606020202030204" pitchFamily="34" charset="0"/>
                <a:ea typeface="Calibri,Times New Roman"/>
                <a:cs typeface="Calibri,Times New Roman"/>
              </a:rPr>
              <a:t>Poprawa jakości życia mieszkańców (3.1</a:t>
            </a: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,Times New Roman"/>
                <a:cs typeface="Calibri,Times New Roman"/>
              </a:rPr>
              <a:t>.</a:t>
            </a: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 Narrow" panose="020B0606020202030204" pitchFamily="34" charset="0"/>
                <a:ea typeface="Calibri,Times New Roman"/>
                <a:cs typeface="Calibri,Times New Roman"/>
              </a:rPr>
              <a:t>)</a:t>
            </a:r>
            <a:endParaRPr lang="pl-PL" sz="1400" dirty="0" smtClean="0">
              <a:latin typeface="Arial Narrow" panose="020B0606020202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400" dirty="0">
              <a:latin typeface="Arial Narrow" panose="020B0606020202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 Narrow" panose="020B0606020202030204" pitchFamily="34" charset="0"/>
                <a:ea typeface="Calibri,Times New Roman"/>
                <a:cs typeface="Calibri,Times New Roman"/>
              </a:rPr>
              <a:t>Poprawa jakości i dostępności usług (3.2</a:t>
            </a: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,Times New Roman"/>
                <a:cs typeface="Calibri,Times New Roman"/>
              </a:rPr>
              <a:t>.</a:t>
            </a: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 Narrow" panose="020B0606020202030204" pitchFamily="34" charset="0"/>
                <a:ea typeface="Calibri,Times New Roman"/>
                <a:cs typeface="Calibri,Times New Roman"/>
              </a:rPr>
              <a:t>)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 Narrow" panose="020B0606020202030204" pitchFamily="34" charset="0"/>
                <a:ea typeface="Calibri,Times New Roman"/>
                <a:cs typeface="Calibri,Times New Roman"/>
              </a:rPr>
              <a:t>Usprawnienie układu komunikacyjnego (3.2</a:t>
            </a: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,Times New Roman"/>
                <a:cs typeface="Calibri,Times New Roman"/>
              </a:rPr>
              <a:t>.</a:t>
            </a: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 Narrow" panose="020B0606020202030204" pitchFamily="34" charset="0"/>
                <a:ea typeface="Calibri,Times New Roman"/>
                <a:cs typeface="Calibri,Times New Roman"/>
              </a:rPr>
              <a:t>)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 Narrow" panose="020B0606020202030204" pitchFamily="34" charset="0"/>
                <a:ea typeface="Calibri,Times New Roman"/>
                <a:cs typeface="Calibri,Times New Roman"/>
              </a:rPr>
              <a:t>Wzrost bezpieczeństwa i niezawodności technicznej taboru (3.2</a:t>
            </a: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,Times New Roman"/>
                <a:cs typeface="Calibri,Times New Roman"/>
              </a:rPr>
              <a:t>.</a:t>
            </a: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 Narrow" panose="020B0606020202030204" pitchFamily="34" charset="0"/>
                <a:ea typeface="Calibri,Times New Roman"/>
                <a:cs typeface="Calibri,Times New Roman"/>
              </a:rPr>
              <a:t>)</a:t>
            </a:r>
            <a:endParaRPr lang="pl-PL" sz="1400" dirty="0" smtClean="0">
              <a:latin typeface="Arial Narrow" panose="020B0606020202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 Narrow" panose="020B0606020202030204" pitchFamily="34" charset="0"/>
                <a:ea typeface="Calibri,Times New Roman"/>
                <a:cs typeface="Calibri,Times New Roman"/>
              </a:rPr>
              <a:t>Poprawa spójności komunikacyjnej i przestrzennej Mazowsza (3.3</a:t>
            </a: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,Times New Roman"/>
                <a:cs typeface="Calibri,Times New Roman"/>
              </a:rPr>
              <a:t>.</a:t>
            </a: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 Narrow" panose="020B0606020202030204" pitchFamily="34" charset="0"/>
                <a:ea typeface="Calibri,Times New Roman"/>
                <a:cs typeface="Calibri,Times New Roman"/>
              </a:rPr>
              <a:t>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 Narrow" panose="020B0606020202030204" pitchFamily="34" charset="0"/>
                <a:ea typeface="Calibri,Times New Roman"/>
                <a:cs typeface="Calibri,Times New Roman"/>
              </a:rPr>
              <a:t>Zwiększenie dostępności komunikacji publicznej (5.1</a:t>
            </a: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,Times New Roman"/>
                <a:cs typeface="Calibri,Times New Roman"/>
              </a:rPr>
              <a:t>.</a:t>
            </a: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 Narrow" panose="020B0606020202030204" pitchFamily="34" charset="0"/>
                <a:ea typeface="Calibri,Times New Roman"/>
                <a:cs typeface="Calibri,Times New Roman"/>
              </a:rPr>
              <a:t>)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 Narrow" panose="020B0606020202030204" pitchFamily="34" charset="0"/>
                <a:ea typeface="Calibri,Times New Roman"/>
                <a:cs typeface="Calibri,Times New Roman"/>
              </a:rPr>
              <a:t>Poprawa standardu funkcjonowania (5.1</a:t>
            </a: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,Times New Roman"/>
                <a:cs typeface="Calibri,Times New Roman"/>
              </a:rPr>
              <a:t>.</a:t>
            </a: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 Narrow" panose="020B0606020202030204" pitchFamily="34" charset="0"/>
                <a:ea typeface="Calibri,Times New Roman"/>
                <a:cs typeface="Calibri,Times New Roman"/>
              </a:rPr>
              <a:t>)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 Narrow" panose="020B0606020202030204" pitchFamily="34" charset="0"/>
                <a:ea typeface="Calibri,Times New Roman"/>
                <a:cs typeface="Calibri,Times New Roman"/>
              </a:rPr>
              <a:t>Poprawa efektywności systemu publicznego transportu miejskiego (5.1</a:t>
            </a: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,Times New Roman"/>
                <a:cs typeface="Calibri,Times New Roman"/>
              </a:rPr>
              <a:t>.</a:t>
            </a: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 Narrow" panose="020B0606020202030204" pitchFamily="34" charset="0"/>
                <a:ea typeface="Calibri,Times New Roman"/>
                <a:cs typeface="Calibri,Times New Roman"/>
              </a:rPr>
              <a:t>)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358" y="1650280"/>
            <a:ext cx="2802746" cy="1558966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539" y="1650280"/>
            <a:ext cx="1108210" cy="784666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7029" y="5447403"/>
            <a:ext cx="1180167" cy="874222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8539" y="2539723"/>
            <a:ext cx="1287635" cy="616186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1325" y="5447403"/>
            <a:ext cx="1431695" cy="704623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8539" y="3294988"/>
            <a:ext cx="1244317" cy="596706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9110" y="3492874"/>
            <a:ext cx="1435712" cy="797639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1624" y="4538755"/>
            <a:ext cx="1454766" cy="618710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94822" y="3583033"/>
            <a:ext cx="1433717" cy="701461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32537" y="4341267"/>
            <a:ext cx="1294287" cy="85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8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36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solidFill>
                  <a:srgbClr val="0C75BB"/>
                </a:solidFill>
              </a:rPr>
              <a:t>R</a:t>
            </a:r>
            <a:r>
              <a:rPr lang="pl-PL" dirty="0" smtClean="0">
                <a:solidFill>
                  <a:srgbClr val="0C75BB"/>
                </a:solidFill>
              </a:rPr>
              <a:t>ealizacja </a:t>
            </a:r>
            <a:r>
              <a:rPr lang="pl-PL" dirty="0">
                <a:solidFill>
                  <a:srgbClr val="0C75BB"/>
                </a:solidFill>
              </a:rPr>
              <a:t>celów </a:t>
            </a:r>
            <a:r>
              <a:rPr lang="pl-PL" dirty="0" smtClean="0">
                <a:solidFill>
                  <a:srgbClr val="0C75BB"/>
                </a:solidFill>
              </a:rPr>
              <a:t>strategicznych i szczegółowych</a:t>
            </a:r>
            <a:endParaRPr lang="pl-PL" dirty="0">
              <a:solidFill>
                <a:srgbClr val="0C75BB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22300" y="1165361"/>
            <a:ext cx="12178558" cy="83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48" y="1165360"/>
            <a:ext cx="8408103" cy="3443318"/>
          </a:xfrm>
          <a:prstGeom prst="rect">
            <a:avLst/>
          </a:prstGeom>
        </p:spPr>
      </p:pic>
      <p:sp>
        <p:nvSpPr>
          <p:cNvPr id="12" name="Prostokąt 11"/>
          <p:cNvSpPr/>
          <p:nvPr/>
        </p:nvSpPr>
        <p:spPr>
          <a:xfrm>
            <a:off x="736600" y="4675316"/>
            <a:ext cx="8229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Cechy podróżowania, na które w największy sposób wpłynęły </a:t>
            </a:r>
            <a:r>
              <a:rPr lang="pl-PL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efekty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Programu w </a:t>
            </a:r>
            <a:r>
              <a:rPr lang="pl-PL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opinii beneficjentów w 2015 r</a:t>
            </a:r>
            <a:r>
              <a:rPr lang="pl-PL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800" dirty="0"/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4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Źródło: opracowanie własne na podstawie badań ankietowych z </a:t>
            </a:r>
            <a:r>
              <a:rPr lang="pl-PL" sz="14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beneficjentami (n=202)</a:t>
            </a:r>
            <a:endParaRPr lang="pl-PL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77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36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solidFill>
                  <a:srgbClr val="0C75BB"/>
                </a:solidFill>
              </a:rPr>
              <a:t>Poziom osiągnięcia wskaźników</a:t>
            </a:r>
            <a:endParaRPr lang="pl-PL" dirty="0">
              <a:solidFill>
                <a:srgbClr val="0C75BB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22300" y="1165361"/>
            <a:ext cx="12178558" cy="83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27032"/>
              </p:ext>
            </p:extLst>
          </p:nvPr>
        </p:nvGraphicFramePr>
        <p:xfrm>
          <a:off x="267286" y="1207565"/>
          <a:ext cx="8707903" cy="50124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1095"/>
                <a:gridCol w="960552"/>
                <a:gridCol w="2193197"/>
                <a:gridCol w="1509575"/>
                <a:gridCol w="1573484"/>
              </a:tblGrid>
              <a:tr h="286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Wskaźnik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Jedn. miary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Docelowa wartość wskaźnika zapisana w RPO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Planowana wartość wskaźnika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Osiągnięta wartość wskaźnika*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</a:tr>
              <a:tr h="14349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Priorytet III - wskaźniki produktu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869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Długość nowych dróg regionalnych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km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63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20,83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3,06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</a:tr>
              <a:tr h="1434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Długość nowych dróg lokalnych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km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30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88,2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54,53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</a:tr>
              <a:tr h="2869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Długość zrekonstruowanych dróg regionalnych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km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104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123,23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53,09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</a:tr>
              <a:tr h="2869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Długość zrekonstruowanych dróg lokalnych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km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280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867,67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813,25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</a:tr>
              <a:tr h="4304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Liczba zakupionych/ /zmodernizowanych jednostek taboru kolejowego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szt.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175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175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160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</a:tr>
              <a:tr h="4304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Pojemność zakupionego/ zmodernizowanego taboru kolejowego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osoby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82 000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34 900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27 274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</a:tr>
              <a:tr h="2869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Liczba nowopowstałych miejsc postojowych typu „Park&amp;Ride”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szt.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1 800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2 626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1 831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</a:tr>
              <a:tr h="2869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Liczba wybudowanych lotnisk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szt.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projekt niezakończony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418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36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solidFill>
                  <a:srgbClr val="0C75BB"/>
                </a:solidFill>
              </a:rPr>
              <a:t>Poziom osiągnięcia wskaźników</a:t>
            </a:r>
            <a:endParaRPr lang="pl-PL" dirty="0">
              <a:solidFill>
                <a:srgbClr val="0C75BB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22300" y="1165361"/>
            <a:ext cx="12178558" cy="83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509983"/>
              </p:ext>
            </p:extLst>
          </p:nvPr>
        </p:nvGraphicFramePr>
        <p:xfrm>
          <a:off x="246185" y="1165362"/>
          <a:ext cx="8644598" cy="54681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3131"/>
                <a:gridCol w="953569"/>
                <a:gridCol w="2177253"/>
                <a:gridCol w="1498601"/>
                <a:gridCol w="1562044"/>
              </a:tblGrid>
              <a:tr h="1434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Wskaźnik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Jedn. miary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Docelowa wartość wskaźnika zapisana w RPO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Planowana wartość wskaźnika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Osiągnięta wartość wskaźnika*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</a:tr>
              <a:tr h="14349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Priorytet III - wskaźniki rezultatu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304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Oszczędność czasu w przewozach pasażerskich i towarowych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euro/rok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142 500 000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72 638 045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108 214 143,2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</a:tr>
              <a:tr h="5739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Przyrost liczby ludności korzystającej z regionalnego transportu publicznego wspartego w ramach Programu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osoby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50 000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446 241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307 741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</a:tr>
              <a:tr h="2869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Liczba osób korzystających z obiektów Park&amp;Ride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osoby/rok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900 000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898 200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414 971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</a:tr>
              <a:tr h="2869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Liczba pasażerów portu lotniczego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osoby/rok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1 850 000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1 850 000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projekt niezakończony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</a:tr>
              <a:tr h="14349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Priorytet V - wskaźniki produktu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869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Liczba zakupionych jednostek taboru komunikacji miejskiej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szt.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30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79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40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</a:tr>
              <a:tr h="2869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Pojemność zakupionego taboru komunikacji miejskiej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osoby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3 000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3 740**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3 800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</a:tr>
              <a:tr h="14349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Priorytet V - wskaźniki rezultatu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869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Liczba osób korzystających z transportu miejskiego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osoby/rok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5 000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5 781 897**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5 444 397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503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36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solidFill>
                  <a:srgbClr val="0C75BB"/>
                </a:solidFill>
              </a:rPr>
              <a:t>Poziom osiągnięcia wskaźników</a:t>
            </a:r>
            <a:endParaRPr lang="pl-PL" dirty="0">
              <a:solidFill>
                <a:srgbClr val="0C75BB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22300" y="1165361"/>
            <a:ext cx="12178558" cy="83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457200" y="1165362"/>
            <a:ext cx="8229599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l-PL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powodu </a:t>
            </a:r>
            <a:r>
              <a:rPr lang="pl-PL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niezakończenia części projektów </a:t>
            </a: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poziom osiągnięcia wskaźników jest niższy niż planowany 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Wszystkie wskaźniki produktu dla </a:t>
            </a:r>
            <a:r>
              <a:rPr lang="pl-PL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projektów zakończonych zostały osiągnięte</a:t>
            </a:r>
            <a:endParaRPr lang="pl-PL" sz="1600" b="1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Poziom osiągnięcia wskaźników rezultatu dotyczących </a:t>
            </a:r>
            <a:r>
              <a:rPr lang="pl-PL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transportu publicznego </a:t>
            </a: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(kolejowego/autobusowego) jest </a:t>
            </a:r>
            <a:r>
              <a:rPr lang="pl-PL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znacznie wyższy </a:t>
            </a: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niż zakładany w 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RPO WM </a:t>
            </a: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2007-2013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pl-PL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pl-PL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Skomplikowana metodologia obliczania wskaźnika „Oszczędność 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czasu w przewozach pasażerskich i </a:t>
            </a: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towarowych” 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Trudności z poprawnym określeniem liczby pasażerów korzystających z nowego/zmodernizowanego taboru autobusowego </a:t>
            </a:r>
            <a:endParaRPr lang="pl-PL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l-PL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l-PL" sz="1600" b="1" dirty="0" smtClean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l-PL" sz="1600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17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rojekt niestandardow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1429</TotalTime>
  <Words>2535</Words>
  <Application>Microsoft Office PowerPoint</Application>
  <PresentationFormat>Pokaz na ekranie (4:3)</PresentationFormat>
  <Paragraphs>401</Paragraphs>
  <Slides>26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26</vt:i4>
      </vt:variant>
    </vt:vector>
  </HeadingPairs>
  <TitlesOfParts>
    <vt:vector size="35" baseType="lpstr">
      <vt:lpstr>Arial</vt:lpstr>
      <vt:lpstr>Arial Narrow</vt:lpstr>
      <vt:lpstr>Arial Narrow,Arial Narrow,Calib</vt:lpstr>
      <vt:lpstr>Calibri</vt:lpstr>
      <vt:lpstr>Calibri,Times New Roman</vt:lpstr>
      <vt:lpstr>Times New Roman</vt:lpstr>
      <vt:lpstr>Wingdings</vt:lpstr>
      <vt:lpstr>Motyw pakietu Office</vt:lpstr>
      <vt:lpstr>Projekt niestandardowy</vt:lpstr>
      <vt:lpstr>Ewaluacja wpływu Regionalnego Programu Operacyjnego Województwa Mazowieckiego 2007-2013 na spójność komunikacyjną i przestrzenną oraz wzrost konkurencyjności województwa mazowieckiego</vt:lpstr>
      <vt:lpstr>Cele ewaluacji</vt:lpstr>
      <vt:lpstr>Metody badań</vt:lpstr>
      <vt:lpstr>Realizacja celów strategicznych i szczegółowych</vt:lpstr>
      <vt:lpstr>Realizacja celów strategicznych i szczegółowych</vt:lpstr>
      <vt:lpstr>Realizacja celów strategicznych i szczegółowych</vt:lpstr>
      <vt:lpstr>Poziom osiągnięcia wskaźników</vt:lpstr>
      <vt:lpstr>Poziom osiągnięcia wskaźników</vt:lpstr>
      <vt:lpstr>Poziom osiągnięcia wskaźników</vt:lpstr>
      <vt:lpstr>Sieć drogowa</vt:lpstr>
      <vt:lpstr>Bezpieczeństwo podróżowania</vt:lpstr>
      <vt:lpstr>Transport kolejowy</vt:lpstr>
      <vt:lpstr>Transport lotniczy</vt:lpstr>
      <vt:lpstr>Transport miejski</vt:lpstr>
      <vt:lpstr>Transport miejski</vt:lpstr>
      <vt:lpstr>Transport multimodalny</vt:lpstr>
      <vt:lpstr>Trwałość projektów transportowych</vt:lpstr>
      <vt:lpstr>Wpływ transportu na otoczenie</vt:lpstr>
      <vt:lpstr>Dostępność komunikacyjna</vt:lpstr>
      <vt:lpstr>Dostępność komunikacyjna</vt:lpstr>
      <vt:lpstr>Studia przypadku</vt:lpstr>
      <vt:lpstr>Wnioski </vt:lpstr>
      <vt:lpstr>Wnioski </vt:lpstr>
      <vt:lpstr>Wnioski </vt:lpstr>
      <vt:lpstr>Wnioski </vt:lpstr>
      <vt:lpstr>Dziękuję za uwagę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prezentacji który jest na więcej niż jedną linię</dc:title>
  <dc:creator>Beata</dc:creator>
  <cp:lastModifiedBy>Cezary Golebiowski</cp:lastModifiedBy>
  <cp:revision>144</cp:revision>
  <cp:lastPrinted>2015-12-22T08:40:12Z</cp:lastPrinted>
  <dcterms:created xsi:type="dcterms:W3CDTF">2015-05-08T11:10:23Z</dcterms:created>
  <dcterms:modified xsi:type="dcterms:W3CDTF">2016-04-13T14:06:27Z</dcterms:modified>
</cp:coreProperties>
</file>