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sldIdLst>
    <p:sldId id="258" r:id="rId2"/>
    <p:sldId id="382" r:id="rId3"/>
    <p:sldId id="384" r:id="rId4"/>
    <p:sldId id="387" r:id="rId5"/>
    <p:sldId id="400" r:id="rId6"/>
    <p:sldId id="404" r:id="rId7"/>
    <p:sldId id="389" r:id="rId8"/>
    <p:sldId id="402" r:id="rId9"/>
    <p:sldId id="403" r:id="rId10"/>
    <p:sldId id="324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1919" autoAdjust="0"/>
  </p:normalViewPr>
  <p:slideViewPr>
    <p:cSldViewPr snapToGrid="0">
      <p:cViewPr varScale="1">
        <p:scale>
          <a:sx n="59" d="100"/>
          <a:sy n="59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2015-12-16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18 grudnia </a:t>
            </a:r>
            <a:r>
              <a:rPr lang="pl-PL" b="1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EFS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10.2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 smtClean="0"/>
              <a:t>Działanie 10.2 (10iii) - </a:t>
            </a:r>
            <a:r>
              <a:rPr lang="pl-PL" sz="2400" dirty="0" smtClean="0">
                <a:solidFill>
                  <a:srgbClr val="FF0000"/>
                </a:solidFill>
              </a:rPr>
              <a:t>Upowszechnianie </a:t>
            </a:r>
            <a:r>
              <a:rPr lang="pl-PL" sz="2400" dirty="0">
                <a:solidFill>
                  <a:srgbClr val="FF0000"/>
                </a:solidFill>
              </a:rPr>
              <a:t>kompetencji kluczowych wśród osób dorosłych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dirty="0" smtClean="0"/>
              <a:t>Rodzaj </a:t>
            </a:r>
            <a:r>
              <a:rPr lang="pl-PL" sz="2400" dirty="0"/>
              <a:t>przedsięwzięcia</a:t>
            </a:r>
            <a:r>
              <a:rPr lang="pl-PL" sz="2400" b="1" dirty="0"/>
              <a:t> -</a:t>
            </a:r>
            <a:r>
              <a:rPr lang="pl-PL" sz="2400" dirty="0"/>
              <a:t> </a:t>
            </a:r>
            <a:r>
              <a:rPr lang="pl-PL" sz="2400" dirty="0">
                <a:solidFill>
                  <a:srgbClr val="FF0000"/>
                </a:solidFill>
              </a:rPr>
              <a:t>Szkolenia lub inne formy podnoszenia kompetencji cyfrowych i językowych zakończone procesem formalnego potwierdzania i certyfikacji nabytych kwalifikacji</a:t>
            </a:r>
            <a:r>
              <a:rPr lang="pl-PL" sz="2400" dirty="0" smtClean="0">
                <a:solidFill>
                  <a:srgbClr val="FF0000"/>
                </a:solidFill>
              </a:rPr>
              <a:t>.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12953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realizacji projektu w obszarze szkoleń językowych (angielski, niemiecki i francuski) zapewnienie </a:t>
                      </a:r>
                    </a:p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uzyskania przez uczestników certyfikatu zewnętrznego potwierdzającego zdobycie określonego poziomu biegłości językowej.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71617"/>
              </p:ext>
            </p:extLst>
          </p:nvPr>
        </p:nvGraphicFramePr>
        <p:xfrm>
          <a:off x="543560" y="1583870"/>
          <a:ext cx="8012610" cy="476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realizacji projektu w obszarach umiejętności Technologii Informacyjno-Komunikacyjnych (TIK), zakres wsparcia obejmuje szkolenia lub inne formy podnoszenia kompetencji kończące się uzyskaniem certyfikatu zewnętrznego potwierdzającego zdobycie przez uczestników projektu określonych kompetencji cyfrowych wg standardu określonego w regulaminie konkursu.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stworzone w ramach projektu materiały edukacyjne i szkoleniowe podlegają otwartemu, publicznemu udostępnianiu.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16336"/>
              </p:ext>
            </p:extLst>
          </p:nvPr>
        </p:nvGraphicFramePr>
        <p:xfrm>
          <a:off x="543560" y="1583870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 przygotowaniem wniosku o dofinansowanie projektu przeprowadza diagnozę w zakresie potrzeb szkoleniowych grupy docelowej oraz zapewnia zgodność proponowanego w projekcie wsparcia z przeprowadzoną diagnozą.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6.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sprzyja oszczędnemu, efektywnemu i wydajnemu wydatkowaniu środków oraz zapewnia realizację wskaźników z zachowaniem efektywności kosztowej.</a:t>
                      </a:r>
                    </a:p>
                    <a:p>
                      <a:pPr marL="0" algn="ctr" defTabSz="914400" rtl="0" eaLnBrk="1" latinLnBrk="0" hangingPunct="1"/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23033"/>
              </p:ext>
            </p:extLst>
          </p:nvPr>
        </p:nvGraphicFramePr>
        <p:xfrm>
          <a:off x="243840" y="1557853"/>
          <a:ext cx="8625840" cy="498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5110843"/>
                <a:gridCol w="2197100"/>
                <a:gridCol w="843280"/>
              </a:tblGrid>
              <a:tr h="955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01192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 partnerstwie. 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0/3 </a:t>
                      </a:r>
                      <a:r>
                        <a:rPr lang="pl-PL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3 pkt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57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Grupę docelową projektu stanowią osoby w wieku 50 lat i więcej (min. 30 % uczestników).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procentowy udział w projekcie osób w wieku 50 lat i więcej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- 0 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do 60% - 2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pkt,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- 4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366150"/>
              </p:ext>
            </p:extLst>
          </p:nvPr>
        </p:nvGraphicFramePr>
        <p:xfrm>
          <a:off x="243840" y="1557855"/>
          <a:ext cx="8625840" cy="503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5061857"/>
                <a:gridCol w="2246086"/>
                <a:gridCol w="843280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86095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skierowany jest wyłącznie do osób o niskich kwalifikacjach.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0/6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3857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przyczyni się do podniesienia kompetencji kluczowych osób zamieszkujących obszary wiejskie, które stanowić będą min. 30% uczestników.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uczestnictwo w projekcie osób zamieszkujących obszary wiejskie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poniżej 30% – 0 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30% do 60% uczestników – 2 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60% uczestników – 4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66545"/>
              </p:ext>
            </p:extLst>
          </p:nvPr>
        </p:nvGraphicFramePr>
        <p:xfrm>
          <a:off x="243840" y="1557856"/>
          <a:ext cx="8625840" cy="501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5290457"/>
                <a:gridCol w="2017486"/>
                <a:gridCol w="843280"/>
              </a:tblGrid>
              <a:tr h="919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490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bazuje na już istniejących wysokiej jakości materiałach edukacyjnych dostępnych na zasadzie </a:t>
                      </a:r>
                      <a:r>
                        <a:rPr lang="pl-PL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wolnych</a:t>
                      </a:r>
                      <a:r>
                        <a:rPr lang="pl-PL" sz="20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b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licencji.</a:t>
                      </a:r>
                      <a:endParaRPr lang="pl-PL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 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09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Wsparcie w zakresie szkoleń kierowane jest wyłącznie do osób, które nie uczestniczyły we wsparciu LLL (life </a:t>
                      </a:r>
                      <a:r>
                        <a:rPr lang="pl-PL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learning) oferowanym w tożsamym zakresie w ramach Programu Operacyjnego Kapitał Ludzki w latach 2013-2015.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0/2 pkt 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pkt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91863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MERYTORYCZNE- 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3593</TotalTime>
  <Words>506</Words>
  <Application>Microsoft Office PowerPoint</Application>
  <PresentationFormat>Pokaz na ekranie (4:3)</PresentationFormat>
  <Paragraphs>99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537</cp:revision>
  <dcterms:created xsi:type="dcterms:W3CDTF">2015-04-20T12:46:14Z</dcterms:created>
  <dcterms:modified xsi:type="dcterms:W3CDTF">2015-12-16T12:34:55Z</dcterms:modified>
</cp:coreProperties>
</file>