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6"/>
  </p:notesMasterIdLst>
  <p:sldIdLst>
    <p:sldId id="258" r:id="rId2"/>
    <p:sldId id="345" r:id="rId3"/>
    <p:sldId id="382" r:id="rId4"/>
    <p:sldId id="354" r:id="rId5"/>
    <p:sldId id="396" r:id="rId6"/>
    <p:sldId id="388" r:id="rId7"/>
    <p:sldId id="397" r:id="rId8"/>
    <p:sldId id="390" r:id="rId9"/>
    <p:sldId id="391" r:id="rId10"/>
    <p:sldId id="385" r:id="rId11"/>
    <p:sldId id="401" r:id="rId12"/>
    <p:sldId id="402" r:id="rId13"/>
    <p:sldId id="403" r:id="rId14"/>
    <p:sldId id="387" r:id="rId1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6187" autoAdjust="0"/>
  </p:normalViewPr>
  <p:slideViewPr>
    <p:cSldViewPr snapToGrid="0">
      <p:cViewPr varScale="1">
        <p:scale>
          <a:sx n="105" d="100"/>
          <a:sy n="105" d="100"/>
        </p:scale>
        <p:origin x="1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2016-03-09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operacji finansowych dla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21 marca</a:t>
            </a:r>
            <a:r>
              <a:rPr lang="pl-PL" dirty="0" smtClean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94687"/>
              </p:ext>
            </p:extLst>
          </p:nvPr>
        </p:nvGraphicFramePr>
        <p:xfrm>
          <a:off x="301752" y="1911097"/>
          <a:ext cx="8549639" cy="341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03"/>
                <a:gridCol w="6809068"/>
                <a:gridCol w="1191168"/>
              </a:tblGrid>
              <a:tr h="42227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98792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7.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Powiatowe Centrum Pomocy Rodzinie zapewnia, że wsparcie osób odbywać się będzie na podstawie ścieżki reintegracji stworzonej indywidualnie dla każdej osoby, z uwzględnieniem diagnozy sytuacji problemowej lub zagrożenia sytuacją problemową, zasobów, potencjału, predyspozycji, potrzeb.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172" y="1006413"/>
            <a:ext cx="2400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53288"/>
              </p:ext>
            </p:extLst>
          </p:nvPr>
        </p:nvGraphicFramePr>
        <p:xfrm>
          <a:off x="338328" y="1878015"/>
          <a:ext cx="8522208" cy="4175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685"/>
                <a:gridCol w="6732395"/>
                <a:gridCol w="1024128"/>
              </a:tblGrid>
              <a:tr h="47329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20824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8.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projekt obejmuje wsparcie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postaci szkoleń prowadzących do uzyskania kwalifikacji zawodowych muszą zostać one zweryfikowane poprzez przeprowadzenie odpowiedniego sprawdzenia przyswojonej wiedzy i uzyskanych kwalifikacji (np. w formie egzaminu)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być potwierdzone odpowiednim dokumentem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(np. certyfikatem).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1" y="1034671"/>
            <a:ext cx="23180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05740" y="1397379"/>
            <a:ext cx="3273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endParaRPr lang="pl-P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04696"/>
              </p:ext>
            </p:extLst>
          </p:nvPr>
        </p:nvGraphicFramePr>
        <p:xfrm>
          <a:off x="283465" y="1655064"/>
          <a:ext cx="8403335" cy="408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2"/>
                <a:gridCol w="6802629"/>
                <a:gridCol w="1060704"/>
              </a:tblGrid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68713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9.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Powiatowe Centrum Pomocy Rodzinie  zapewnia, że preferowane do objęcia wsparciem w ramach projektu są osoby lub rodziny korzystające z Programu Operacyjnego Pomoc Żywnościowa 2014-2020 (PO PŻ), a zakres wsparcia dla tych osób lub rodzin nie będzie powielał działań, które dana osoba lub rodzina otrzymała lub otrzymuje z PO PŻ w ramach działań towarzyszących, o których mowa w PO PŻ.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997269"/>
            <a:ext cx="2343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46290"/>
              </p:ext>
            </p:extLst>
          </p:nvPr>
        </p:nvGraphicFramePr>
        <p:xfrm>
          <a:off x="283465" y="1655064"/>
          <a:ext cx="8567926" cy="252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78"/>
                <a:gridCol w="6935869"/>
                <a:gridCol w="1081479"/>
              </a:tblGrid>
              <a:tr h="33053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19321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10.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oświadcza, że inwestycje w infrastrukturę,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ramach cross-</a:t>
                      </a:r>
                      <a:r>
                        <a:rPr lang="pl-P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financingu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będą finansowane wyłącznie,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jeżeli zostanie zagwarantowana trwałość inwestycji z EFS.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997269"/>
            <a:ext cx="2343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3200" b="1" dirty="0">
                <a:latin typeface="+mn-lt"/>
              </a:rPr>
              <a:t>Kryteria </a:t>
            </a:r>
            <a:r>
              <a:rPr lang="pl-PL" sz="3200" b="1" dirty="0" smtClean="0">
                <a:latin typeface="+mn-lt"/>
              </a:rPr>
              <a:t>dostępu</a:t>
            </a:r>
            <a:r>
              <a:rPr lang="pl-PL" sz="3200" dirty="0" smtClean="0">
                <a:latin typeface="+mn-lt"/>
              </a:rPr>
              <a:t> dla naboru </a:t>
            </a:r>
            <a:r>
              <a:rPr lang="pl-PL" sz="3200" dirty="0">
                <a:latin typeface="+mn-lt"/>
              </a:rPr>
              <a:t>projektów </a:t>
            </a:r>
            <a:r>
              <a:rPr lang="pl-PL" sz="3200" dirty="0" smtClean="0">
                <a:latin typeface="+mn-lt"/>
              </a:rPr>
              <a:t>w trybie pozakonkursowym w </a:t>
            </a:r>
            <a:r>
              <a:rPr lang="pl-PL" sz="3200" dirty="0">
                <a:latin typeface="+mn-lt"/>
              </a:rPr>
              <a:t>ramach Regionalnego Programu Operacyjnego Województwa Mazowieckiego </a:t>
            </a:r>
            <a:r>
              <a:rPr lang="pl-PL" sz="3200" dirty="0" smtClean="0">
                <a:latin typeface="+mn-lt"/>
              </a:rPr>
              <a:t>na </a:t>
            </a:r>
            <a:r>
              <a:rPr lang="pl-PL" sz="3200" dirty="0">
                <a:latin typeface="+mn-lt"/>
              </a:rPr>
              <a:t>lata 2014 – 2020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ze </a:t>
            </a:r>
            <a:r>
              <a:rPr lang="pl-PL" sz="3200" dirty="0">
                <a:latin typeface="+mn-lt"/>
              </a:rPr>
              <a:t>środków </a:t>
            </a:r>
            <a:r>
              <a:rPr lang="pl-PL" sz="3200" dirty="0" smtClean="0">
                <a:latin typeface="+mn-lt"/>
              </a:rPr>
              <a:t>EFS </a:t>
            </a:r>
          </a:p>
          <a:p>
            <a:pPr algn="ctr" eaLnBrk="0" hangingPunct="0">
              <a:defRPr/>
            </a:pPr>
            <a:endParaRPr lang="pl-PL" sz="3200" dirty="0" smtClean="0">
              <a:latin typeface="+mn-lt"/>
            </a:endParaRPr>
          </a:p>
          <a:p>
            <a:pPr algn="ctr"/>
            <a:r>
              <a:rPr lang="pl-PL" sz="3200" dirty="0">
                <a:latin typeface="+mn-lt"/>
              </a:rPr>
              <a:t>Działanie 9.1 Aktywizacja społeczno-zawodowa osób wykluczonych i przeciwdziałanie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wykluczeniu </a:t>
            </a:r>
            <a:r>
              <a:rPr lang="pl-PL" sz="3200" dirty="0">
                <a:latin typeface="+mn-lt"/>
              </a:rPr>
              <a:t>społecznemu</a:t>
            </a: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7" y="1627504"/>
            <a:ext cx="829360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>
                <a:latin typeface="+mn-lt"/>
              </a:rPr>
              <a:t>D</a:t>
            </a:r>
            <a:r>
              <a:rPr lang="pl-PL" sz="2800" b="1" dirty="0" smtClean="0">
                <a:latin typeface="+mn-lt"/>
              </a:rPr>
              <a:t>ziałanie 9.1 </a:t>
            </a:r>
            <a:r>
              <a:rPr lang="pl-PL" sz="2800" b="1" dirty="0" smtClean="0">
                <a:latin typeface="+mn-lt"/>
              </a:rPr>
              <a:t>(</a:t>
            </a:r>
            <a:r>
              <a:rPr lang="pl-PL" sz="2800" b="1" dirty="0" smtClean="0">
                <a:latin typeface="+mn-lt"/>
              </a:rPr>
              <a:t>9i)</a:t>
            </a:r>
            <a:endParaRPr lang="pl-PL" sz="2800" b="1" dirty="0" smtClean="0">
              <a:latin typeface="+mn-lt"/>
            </a:endParaRP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pPr algn="just"/>
            <a:r>
              <a:rPr lang="pl-PL" sz="2400" b="1" dirty="0">
                <a:latin typeface="+mn-lt"/>
              </a:rPr>
              <a:t>Typ </a:t>
            </a:r>
            <a:r>
              <a:rPr lang="pl-PL" sz="2400" b="1" dirty="0" smtClean="0">
                <a:latin typeface="+mn-lt"/>
              </a:rPr>
              <a:t>projektu – </a:t>
            </a:r>
            <a:r>
              <a:rPr lang="pl-PL" sz="2400" dirty="0">
                <a:latin typeface="+mn-lt"/>
              </a:rPr>
              <a:t>Aktywna integracja dla włączenia społecznego realizowana przez jednostki organizacyjne pomocy </a:t>
            </a:r>
            <a:r>
              <a:rPr lang="pl-PL" sz="2400" dirty="0" smtClean="0">
                <a:latin typeface="+mn-lt"/>
              </a:rPr>
              <a:t>społecznej – </a:t>
            </a:r>
            <a:r>
              <a:rPr lang="pl-PL" sz="2400" i="1" dirty="0" smtClean="0">
                <a:latin typeface="+mn-lt"/>
              </a:rPr>
              <a:t>projekt pozakonkursowy realizowany przez Powiatowe </a:t>
            </a:r>
            <a:r>
              <a:rPr lang="pl-PL" sz="2400" i="1" dirty="0">
                <a:latin typeface="+mn-lt"/>
              </a:rPr>
              <a:t>C</a:t>
            </a:r>
            <a:r>
              <a:rPr lang="pl-PL" sz="2400" i="1" dirty="0" smtClean="0">
                <a:latin typeface="+mn-lt"/>
              </a:rPr>
              <a:t>entra Pomocy Rodzinie </a:t>
            </a:r>
            <a:endParaRPr lang="pl-PL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60186"/>
              </p:ext>
            </p:extLst>
          </p:nvPr>
        </p:nvGraphicFramePr>
        <p:xfrm>
          <a:off x="402336" y="1773937"/>
          <a:ext cx="8449056" cy="245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96"/>
                <a:gridCol w="6910846"/>
                <a:gridCol w="1005914"/>
              </a:tblGrid>
              <a:tr h="39319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06589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1.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wynosi maksymalnie 24 miesiące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kończy się nie później niż 30 września 2018 r.</a:t>
                      </a:r>
                      <a:endParaRPr lang="pl-PL" sz="2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64366"/>
              </p:ext>
            </p:extLst>
          </p:nvPr>
        </p:nvGraphicFramePr>
        <p:xfrm>
          <a:off x="310896" y="2048256"/>
          <a:ext cx="8449057" cy="199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56"/>
                <a:gridCol w="6767343"/>
                <a:gridCol w="1184158"/>
              </a:tblGrid>
              <a:tr h="3620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631362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2.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wsparcia na uczestnika nie przekracza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kwoty 14 000 PLN</a:t>
                      </a:r>
                      <a:endParaRPr lang="pl-PL" sz="20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07102"/>
              </p:ext>
            </p:extLst>
          </p:nvPr>
        </p:nvGraphicFramePr>
        <p:xfrm>
          <a:off x="310895" y="1775083"/>
          <a:ext cx="8449056" cy="3686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37"/>
                <a:gridCol w="6675120"/>
                <a:gridCol w="1142999"/>
              </a:tblGrid>
              <a:tr h="41947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266568">
                <a:tc>
                  <a:txBody>
                    <a:bodyPr/>
                    <a:lstStyle/>
                    <a:p>
                      <a:pPr algn="l"/>
                      <a:r>
                        <a:rPr lang="pl-PL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Wskaźnik efektywności społeczno-zatrudnieniowej dla uczestników projektu mierzony na zakończenie udziału w projekcie: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odniesieniu do osób zagrożonych ubóstwem lub wykluczeniem społecznym minimalny poziom efektywności społeczno-zatrudnieniowej wynosi 56%, w tym minimalny poziom efektywności zatrudnieniowej  - 22%.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odniesieniu do osób o znacznym stopniu niepełnosprawności, </a:t>
                      </a:r>
                      <a:b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osób z niepełnosprawnością intelektualną oraz osób </a:t>
                      </a:r>
                      <a:b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niepełnosprawnościami sprzężonymi minimalny poziom efektywności społeczno-zatrudnieniowej wynosi 46%, w tym minimalny poziom efektywności zatrudnieniowej -12%.</a:t>
                      </a:r>
                      <a:endParaRPr lang="pl-PL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  <a:endParaRPr lang="pl-PL" sz="1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53326"/>
              </p:ext>
            </p:extLst>
          </p:nvPr>
        </p:nvGraphicFramePr>
        <p:xfrm>
          <a:off x="347472" y="1545531"/>
          <a:ext cx="8522207" cy="225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54"/>
                <a:gridCol w="7051759"/>
                <a:gridCol w="1035494"/>
              </a:tblGrid>
              <a:tr h="264895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</a:tr>
              <a:tr h="194775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4</a:t>
                      </a:r>
                      <a:r>
                        <a:rPr lang="pl-PL" sz="1750" dirty="0" smtClean="0">
                          <a:latin typeface="+mn-lt"/>
                        </a:rPr>
                        <a:t>.</a:t>
                      </a:r>
                      <a:endParaRPr lang="pl-PL" sz="17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 z niepełnosprawnością stanowią, co najmniej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 uczestników projektu.</a:t>
                      </a:r>
                      <a:endParaRPr lang="pl-PL" sz="20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68621"/>
              </p:ext>
            </p:extLst>
          </p:nvPr>
        </p:nvGraphicFramePr>
        <p:xfrm>
          <a:off x="365760" y="1871983"/>
          <a:ext cx="8449055" cy="248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97"/>
                <a:gridCol w="6890050"/>
                <a:gridCol w="1026708"/>
              </a:tblGrid>
              <a:tr h="53022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95033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5.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Powiatowe Centrum Pomocy Rodzinie zobowiązuje się, że usługi aktywnej integracji o charakterze zawodowym będą realizowane przez podmioty wyspecjalizowane w tym zakresie.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77442"/>
              </p:ext>
            </p:extLst>
          </p:nvPr>
        </p:nvGraphicFramePr>
        <p:xfrm>
          <a:off x="329184" y="1874520"/>
          <a:ext cx="8439912" cy="275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20"/>
                <a:gridCol w="6882595"/>
                <a:gridCol w="1025597"/>
              </a:tblGrid>
              <a:tr h="49348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26372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6.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Powiatowe Centrum Pomocy Rodzinie zapewnia,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że z każdym uczestnikiem projektu podpisywany jest kontrakt socjalny lub indywidualny program, o których mowa w ustawie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dnia 12 marca 2004 r. o pomocy społecznej.</a:t>
                      </a:r>
                      <a:endParaRPr lang="pl-PL" sz="20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+mn-lt"/>
                        </a:rPr>
                        <a:t>0/1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3929</TotalTime>
  <Words>393</Words>
  <Application>Microsoft Office PowerPoint</Application>
  <PresentationFormat>Pokaz na ekranie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629</cp:revision>
  <dcterms:created xsi:type="dcterms:W3CDTF">2015-04-20T12:46:14Z</dcterms:created>
  <dcterms:modified xsi:type="dcterms:W3CDTF">2016-03-09T11:15:25Z</dcterms:modified>
</cp:coreProperties>
</file>