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6"/>
  </p:notesMasterIdLst>
  <p:sldIdLst>
    <p:sldId id="258" r:id="rId2"/>
    <p:sldId id="345" r:id="rId3"/>
    <p:sldId id="354" r:id="rId4"/>
    <p:sldId id="388" r:id="rId5"/>
    <p:sldId id="389" r:id="rId6"/>
    <p:sldId id="390" r:id="rId7"/>
    <p:sldId id="385" r:id="rId8"/>
    <p:sldId id="391" r:id="rId9"/>
    <p:sldId id="392" r:id="rId10"/>
    <p:sldId id="393" r:id="rId11"/>
    <p:sldId id="394" r:id="rId12"/>
    <p:sldId id="377" r:id="rId13"/>
    <p:sldId id="395" r:id="rId14"/>
    <p:sldId id="387" r:id="rId15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5449" autoAdjust="0"/>
  </p:normalViewPr>
  <p:slideViewPr>
    <p:cSldViewPr snapToGrid="0">
      <p:cViewPr varScale="1">
        <p:scale>
          <a:sx n="100" d="100"/>
          <a:sy n="100" d="100"/>
        </p:scale>
        <p:origin x="-2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2015-11-20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2202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2202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kryteriów wyboru finansowanych operacji dla poszczególnych działań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28725" y="5600700"/>
            <a:ext cx="665956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>20 listopada </a:t>
            </a:r>
            <a:r>
              <a:rPr lang="pl-PL" dirty="0">
                <a:latin typeface="+mj-lt"/>
              </a:rPr>
              <a:t>2015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000307"/>
              </p:ext>
            </p:extLst>
          </p:nvPr>
        </p:nvGraphicFramePr>
        <p:xfrm>
          <a:off x="153035" y="1273554"/>
          <a:ext cx="8752840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901"/>
                <a:gridCol w="1321689"/>
                <a:gridCol w="5829300"/>
                <a:gridCol w="1123950"/>
              </a:tblGrid>
              <a:tr h="35011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</a:p>
                  </a:txBody>
                  <a:tcPr anchor="ctr"/>
                </a:tc>
              </a:tr>
              <a:tr h="3618894">
                <a:tc>
                  <a:txBody>
                    <a:bodyPr/>
                    <a:lstStyle/>
                    <a:p>
                      <a:pPr algn="l"/>
                      <a:r>
                        <a:rPr lang="pl-PL" sz="1700" dirty="0" smtClean="0">
                          <a:latin typeface="+mn-lt"/>
                        </a:rPr>
                        <a:t>4.</a:t>
                      </a:r>
                      <a:endParaRPr lang="pl-PL" sz="1700" dirty="0">
                        <a:latin typeface="+mn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Stopień redukcji CO</a:t>
                      </a:r>
                      <a:r>
                        <a:rPr lang="pl-PL" sz="170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pl-PL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(w %)</a:t>
                      </a:r>
                      <a:endParaRPr lang="pl-PL" sz="1700" dirty="0">
                        <a:latin typeface="+mn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Punkty przyznawane poprzez zestawienie danych pochodzących ze wszystkich złożonych projektów, </a:t>
                      </a:r>
                      <a:r>
                        <a:rPr lang="pl-PL" sz="17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uszeregowanych od najniższej do najwyższej wartości wskaźnika z odrzuceniem wartości skrajnych, a następnie wyznaczenie </a:t>
                      </a:r>
                      <a:r>
                        <a:rPr lang="pl-PL" sz="17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kwintyli</a:t>
                      </a:r>
                      <a:r>
                        <a:rPr lang="pl-PL" sz="17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 podział grupy projektów na 5 przedziałów.</a:t>
                      </a:r>
                      <a:endParaRPr lang="pl-PL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Projekty, dla których nie podano wartości wskaźnika, nie biorą udziału w ustalaniu przedziałów.</a:t>
                      </a:r>
                    </a:p>
                    <a:p>
                      <a:r>
                        <a:rPr lang="pl-PL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uszeregowany na miejscu n w ramach puli N projektów, dla których podano wartość niniejszego wskaźnika, otrzymuje liczbę punktów w zależności od spełnienia jednego z następujących warunków:</a:t>
                      </a:r>
                    </a:p>
                    <a:p>
                      <a:r>
                        <a:rPr lang="pl-PL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pkt –I przedział, 1≤n≤N/5</a:t>
                      </a:r>
                    </a:p>
                    <a:p>
                      <a:r>
                        <a:rPr lang="pl-PL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pkt – II przedział, N/5&lt;n≤2*N/5</a:t>
                      </a:r>
                    </a:p>
                    <a:p>
                      <a:r>
                        <a:rPr lang="pl-PL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pkt – III przedział, 2*N/5&lt;n≤3*N/5</a:t>
                      </a:r>
                    </a:p>
                    <a:p>
                      <a:r>
                        <a:rPr lang="pl-PL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pkt – IV przedział, 3*N/5&lt;n≤4*N/5</a:t>
                      </a:r>
                    </a:p>
                    <a:p>
                      <a:r>
                        <a:rPr lang="pl-PL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pkt – V przedział, 4*N/5&lt;</a:t>
                      </a:r>
                      <a:r>
                        <a:rPr lang="pl-PL" sz="17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n≤N</a:t>
                      </a:r>
                      <a:r>
                        <a:rPr lang="pl-PL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lub brak danych w tym zakresie</a:t>
                      </a:r>
                      <a:endParaRPr lang="pl-PL" sz="1700" dirty="0">
                        <a:latin typeface="+mn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pl-PL" sz="1700" dirty="0">
                        <a:latin typeface="+mn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893892"/>
            <a:ext cx="49578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86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510746"/>
              </p:ext>
            </p:extLst>
          </p:nvPr>
        </p:nvGraphicFramePr>
        <p:xfrm>
          <a:off x="205740" y="1416810"/>
          <a:ext cx="8752840" cy="4970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901"/>
                <a:gridCol w="2057400"/>
                <a:gridCol w="5059934"/>
                <a:gridCol w="1157605"/>
              </a:tblGrid>
              <a:tr h="764415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</a:p>
                  </a:txBody>
                  <a:tcPr anchor="ctr"/>
                </a:tc>
              </a:tr>
              <a:tr h="3675203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latin typeface="+mj-lt"/>
                        </a:rPr>
                        <a:t>5.</a:t>
                      </a:r>
                      <a:endParaRPr lang="pl-PL" sz="1800" dirty="0">
                        <a:latin typeface="+mj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Kompleksowość projektu</a:t>
                      </a:r>
                      <a:endParaRPr lang="pl-PL" sz="1800" dirty="0">
                        <a:latin typeface="+mj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pkt - zastosowanie w projekcie pięć lub więcej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rozwiązań proponowanych w kolumnie ,,opis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kryterium”</a:t>
                      </a:r>
                    </a:p>
                    <a:p>
                      <a:pPr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pkt - zastosowanie w projekcie cztery rozwiązań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proponowanych w kolumnie ,,opis kryterium” </a:t>
                      </a:r>
                    </a:p>
                    <a:p>
                      <a:pPr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pkt - zastosowanie w projekcie trzech rozwiązań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proponowanych w kolumnie ,,opis kryterium”</a:t>
                      </a:r>
                    </a:p>
                    <a:p>
                      <a:pPr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pkt - zastosowanie w projekcie dwóch rozwiązań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 proponowanych w kolumnie ,,opis kryterium” </a:t>
                      </a:r>
                    </a:p>
                    <a:p>
                      <a:pPr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pkt - brak informacji w tym zakresie lub nie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spełnienie ww. warunków 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</a:t>
                      </a:r>
                      <a:endParaRPr lang="pl-PL" sz="1800" dirty="0">
                        <a:latin typeface="+mj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893892"/>
            <a:ext cx="49578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09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239762"/>
              </p:ext>
            </p:extLst>
          </p:nvPr>
        </p:nvGraphicFramePr>
        <p:xfrm>
          <a:off x="176021" y="1545336"/>
          <a:ext cx="8776335" cy="4160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486"/>
                <a:gridCol w="1941957"/>
                <a:gridCol w="5241036"/>
                <a:gridCol w="1141856"/>
              </a:tblGrid>
              <a:tr h="484481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</a:p>
                  </a:txBody>
                  <a:tcPr anchor="ctr"/>
                </a:tc>
              </a:tr>
              <a:tr h="1977377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latin typeface="+mj-lt"/>
                        </a:rPr>
                        <a:t>6.</a:t>
                      </a:r>
                      <a:endParaRPr lang="pl-PL" sz="1800" dirty="0">
                        <a:latin typeface="+mj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Wykorzystanie odnawialnych źródeł energii (OZE)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8310" algn="l"/>
                          <a:tab pos="581660" algn="l"/>
                        </a:tabLst>
                      </a:pPr>
                      <a:r>
                        <a:rPr lang="pl-PL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4 pkt - uwzględnienie w projekcie OZE dla produkcji </a:t>
                      </a:r>
                      <a:br>
                        <a:rPr lang="pl-PL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</a:br>
                      <a:r>
                        <a:rPr lang="pl-PL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energii elektrycznej lub/i cieplnej </a:t>
                      </a:r>
                    </a:p>
                    <a:p>
                      <a:pPr marL="179705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0 pkt - nieuwzględnienie w projekcie OZE lub brak </a:t>
                      </a:r>
                      <a:br>
                        <a:rPr lang="pl-PL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</a:br>
                      <a:r>
                        <a:rPr lang="pl-PL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danych w tym zakresie 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+mj-lt"/>
                        </a:rPr>
                        <a:t>4</a:t>
                      </a:r>
                      <a:endParaRPr lang="pl-PL" sz="1800" dirty="0">
                        <a:latin typeface="+mj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51242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latin typeface="+mj-lt"/>
                        </a:rPr>
                        <a:t>7.</a:t>
                      </a:r>
                      <a:endParaRPr lang="pl-PL" sz="1800" dirty="0">
                        <a:latin typeface="+mj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Zgodność projektu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z Planem Gospodarki Niskoemisyjne</a:t>
                      </a:r>
                      <a:endParaRPr lang="pl-PL" sz="1800" dirty="0">
                        <a:latin typeface="+mj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 pkt - projekt wpisuje się w PGN </a:t>
                      </a:r>
                      <a:endParaRPr lang="pl-PL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179705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05460" algn="l"/>
                          <a:tab pos="610235" algn="l"/>
                        </a:tabLst>
                      </a:pPr>
                      <a:r>
                        <a:rPr lang="pl-PL" sz="1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 pkt - projekt nie wpisuje się PGN lub brak </a:t>
                      </a:r>
                      <a:br>
                        <a:rPr lang="pl-PL" sz="1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</a:br>
                      <a:r>
                        <a:rPr lang="pl-PL" sz="1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informacji w tym zakresie </a:t>
                      </a:r>
                      <a:endParaRPr lang="pl-PL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+mj-lt"/>
                        </a:rPr>
                        <a:t>4</a:t>
                      </a:r>
                      <a:endParaRPr lang="pl-PL" sz="1800" dirty="0">
                        <a:latin typeface="+mj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960567"/>
            <a:ext cx="48424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MERYTORYCZNE – SZCZEGÓŁOWE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45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342442"/>
              </p:ext>
            </p:extLst>
          </p:nvPr>
        </p:nvGraphicFramePr>
        <p:xfrm>
          <a:off x="176021" y="1545336"/>
          <a:ext cx="8776335" cy="5062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486"/>
                <a:gridCol w="1941957"/>
                <a:gridCol w="5241036"/>
                <a:gridCol w="1141856"/>
              </a:tblGrid>
              <a:tr h="484481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</a:p>
                  </a:txBody>
                  <a:tcPr anchor="ctr"/>
                </a:tc>
              </a:tr>
              <a:tr h="1977377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latin typeface="+mj-lt"/>
                        </a:rPr>
                        <a:t>8.</a:t>
                      </a:r>
                      <a:endParaRPr lang="pl-PL" sz="1800" dirty="0">
                        <a:latin typeface="+mj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Obszar realizacji projektu</a:t>
                      </a:r>
                      <a:endParaRPr lang="pl-PL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340" marR="9017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Realizacja projektu:</a:t>
                      </a:r>
                      <a:endParaRPr lang="pl-PL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179705" marR="8953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 pkt - obejmuje obszar gminy wiejskiej </a:t>
                      </a:r>
                      <a:endParaRPr lang="pl-PL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179705" marR="8953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 pkt - obejmuje obszar gminy miejsko - wiejskiej</a:t>
                      </a:r>
                      <a:endParaRPr lang="pl-PL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179705" marR="8953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 pkt - obejmuje obszar gminy miejskiej</a:t>
                      </a:r>
                      <a:endParaRPr lang="pl-PL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179705" marR="8953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 pkt - brak informacji w tym zakresie  </a:t>
                      </a:r>
                      <a:endParaRPr lang="pl-PL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8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</a:t>
                      </a:r>
                      <a:endParaRPr lang="pl-PL" sz="18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8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93023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latin typeface="+mj-lt"/>
                        </a:rPr>
                        <a:t>9.</a:t>
                      </a:r>
                      <a:endParaRPr lang="pl-PL" sz="1800" dirty="0">
                        <a:latin typeface="+mj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Zgodność </a:t>
                      </a:r>
                      <a:r>
                        <a:rPr lang="pl-PL" sz="1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projektu </a:t>
                      </a:r>
                      <a:r>
                        <a:rPr lang="pl-PL" sz="18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pl-PL" sz="18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</a:br>
                      <a:r>
                        <a:rPr lang="pl-PL" sz="18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ze </a:t>
                      </a:r>
                      <a:r>
                        <a:rPr lang="pl-PL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Strategią OMW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marR="89535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pl-PL" sz="1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pkt - projekt wynika </a:t>
                      </a:r>
                      <a:r>
                        <a:rPr lang="pl-PL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ze Strategii Obszaru </a:t>
                      </a:r>
                      <a:br>
                        <a:rPr lang="pl-PL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</a:br>
                      <a:r>
                        <a:rPr lang="pl-PL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Metropolitalnego Warszawy</a:t>
                      </a:r>
                    </a:p>
                    <a:p>
                      <a:pPr marL="180340" marR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 pkt - brak spełnienia ww. warunków lub brak </a:t>
                      </a:r>
                      <a:endParaRPr lang="pl-PL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180340" marR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informacji w tym zakresie </a:t>
                      </a:r>
                      <a:endParaRPr lang="pl-PL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endParaRPr lang="pl-PL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960567"/>
            <a:ext cx="48424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MERYTORYCZNE – SZCZEGÓŁOWE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43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 err="1">
                <a:latin typeface="+mn-lt"/>
              </a:rPr>
              <a:t>dsrr@mazovia.pl</a:t>
            </a:r>
            <a:endParaRPr lang="pl-PL" altLang="pl-PL" dirty="0">
              <a:latin typeface="+mn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56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25425" y="2025650"/>
            <a:ext cx="8545513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3600" dirty="0">
                <a:solidFill>
                  <a:srgbClr val="FF0000"/>
                </a:solidFill>
                <a:latin typeface="+mn-lt"/>
              </a:rPr>
              <a:t>Kryteria szczegółowe </a:t>
            </a:r>
            <a:r>
              <a:rPr lang="pl-PL" sz="3600" dirty="0">
                <a:latin typeface="+mn-lt"/>
              </a:rPr>
              <a:t>wyboru projektów </a:t>
            </a:r>
            <a:r>
              <a:rPr lang="pl-PL" sz="3600" dirty="0" smtClean="0">
                <a:latin typeface="+mn-lt"/>
              </a:rPr>
              <a:t>konkursowych w </a:t>
            </a:r>
            <a:r>
              <a:rPr lang="pl-PL" sz="3600" dirty="0">
                <a:latin typeface="+mn-lt"/>
              </a:rPr>
              <a:t>ramach Regionalnego Programu Operacyjnego Województwa Mazowieckiego na lata 2014 – 2020 </a:t>
            </a:r>
            <a:r>
              <a:rPr lang="pl-PL" sz="3600" dirty="0" smtClean="0">
                <a:latin typeface="+mn-lt"/>
              </a:rPr>
              <a:t/>
            </a:r>
            <a:br>
              <a:rPr lang="pl-PL" sz="3600" dirty="0" smtClean="0">
                <a:latin typeface="+mn-lt"/>
              </a:rPr>
            </a:br>
            <a:r>
              <a:rPr lang="pl-PL" sz="3600" dirty="0" smtClean="0">
                <a:latin typeface="+mn-lt"/>
              </a:rPr>
              <a:t>ze </a:t>
            </a:r>
            <a:r>
              <a:rPr lang="pl-PL" sz="3600" dirty="0">
                <a:solidFill>
                  <a:srgbClr val="FF0000"/>
                </a:solidFill>
                <a:latin typeface="+mn-lt"/>
              </a:rPr>
              <a:t>środków </a:t>
            </a:r>
            <a:r>
              <a:rPr lang="pl-PL" sz="3600" dirty="0" smtClean="0">
                <a:solidFill>
                  <a:srgbClr val="FF0000"/>
                </a:solidFill>
                <a:latin typeface="+mn-lt"/>
              </a:rPr>
              <a:t>EFRR</a:t>
            </a:r>
            <a:endParaRPr lang="pl-PL" sz="3600" dirty="0">
              <a:solidFill>
                <a:srgbClr val="FF0000"/>
              </a:solidFill>
              <a:latin typeface="+mn-lt"/>
            </a:endParaRPr>
          </a:p>
          <a:p>
            <a:pPr algn="ctr" eaLnBrk="0" hangingPunct="0">
              <a:defRPr/>
            </a:pPr>
            <a:r>
              <a:rPr lang="pl-PL" sz="3600" dirty="0">
                <a:solidFill>
                  <a:srgbClr val="FF0000"/>
                </a:solidFill>
                <a:latin typeface="+mn-lt"/>
              </a:rPr>
              <a:t>Działanie </a:t>
            </a:r>
            <a:r>
              <a:rPr lang="pl-PL" sz="3600" dirty="0" smtClean="0">
                <a:solidFill>
                  <a:srgbClr val="FF0000"/>
                </a:solidFill>
                <a:latin typeface="+mn-lt"/>
              </a:rPr>
              <a:t>4.2</a:t>
            </a:r>
            <a:endParaRPr lang="pl-PL" sz="36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957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130319"/>
              </p:ext>
            </p:extLst>
          </p:nvPr>
        </p:nvGraphicFramePr>
        <p:xfrm>
          <a:off x="426593" y="1501489"/>
          <a:ext cx="8289925" cy="4477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816"/>
                <a:gridCol w="1477416"/>
                <a:gridCol w="5346573"/>
                <a:gridCol w="960120"/>
              </a:tblGrid>
              <a:tr h="546386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Opis kryterium</a:t>
                      </a:r>
                      <a:endParaRPr lang="pl-PL" sz="14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latin typeface="+mj-lt"/>
                        </a:rPr>
                        <a:t>Punktacja</a:t>
                      </a:r>
                    </a:p>
                  </a:txBody>
                  <a:tcPr anchor="ctr"/>
                </a:tc>
              </a:tr>
              <a:tr h="1991868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latin typeface="+mj-lt"/>
                        </a:rPr>
                        <a:t>1.</a:t>
                      </a:r>
                      <a:endParaRPr lang="pl-PL" sz="1800" dirty="0">
                        <a:latin typeface="+mj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Audyt energetyczny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W ramach kryterium wnioskodawca powinien wykazać, iż koszty kwalifikowane projektu obejmują wyłącznie </a:t>
                      </a:r>
                      <a:r>
                        <a:rPr lang="pl-PL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zadania</a:t>
                      </a:r>
                      <a:r>
                        <a:rPr lang="pl-PL" sz="1800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l-PL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inwestycyjne </a:t>
                      </a:r>
                      <a:r>
                        <a:rPr lang="pl-PL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wskazane w audycie energetycznym sporządzonym dla danej inwestycji. Uwaga: Jeżeli projekt zawiera inne koszty kwalifikowane poza pracami inwestycyjnymi, nie muszą one wynikać z audytu.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+mj-lt"/>
                        </a:rPr>
                        <a:t>0/1</a:t>
                      </a:r>
                      <a:endParaRPr lang="pl-PL" sz="1800" dirty="0">
                        <a:latin typeface="+mj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76425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2.</a:t>
                      </a:r>
                      <a:endParaRPr lang="pl-PL" sz="18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Obowiązkowy audyt ex-post</a:t>
                      </a:r>
                      <a:endParaRPr lang="pl-PL" sz="18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8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Złożenie deklaracji przez beneficjenta o przeprowadzeniu audytu energetycznego ex-post, celem weryfikacji przeprowadzonych oszczędności energii w wyniku realizacji projektu.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+mj-lt"/>
                        </a:rPr>
                        <a:t>0/1</a:t>
                      </a:r>
                      <a:endParaRPr lang="pl-PL" sz="1800" dirty="0">
                        <a:latin typeface="+mj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961171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70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461669"/>
              </p:ext>
            </p:extLst>
          </p:nvPr>
        </p:nvGraphicFramePr>
        <p:xfrm>
          <a:off x="100584" y="1646908"/>
          <a:ext cx="8919590" cy="2672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407"/>
                <a:gridCol w="2198053"/>
                <a:gridCol w="5256156"/>
                <a:gridCol w="942974"/>
              </a:tblGrid>
              <a:tr h="56289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Opis kryterium</a:t>
                      </a:r>
                      <a:endParaRPr lang="pl-PL" sz="14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latin typeface="+mj-lt"/>
                        </a:rPr>
                        <a:t>Punktacja</a:t>
                      </a:r>
                    </a:p>
                  </a:txBody>
                  <a:tcPr anchor="ctr"/>
                </a:tc>
              </a:tr>
              <a:tr h="2109881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latin typeface="+mj-lt"/>
                        </a:rPr>
                        <a:t>3.</a:t>
                      </a:r>
                      <a:endParaRPr lang="pl-PL" sz="1800" dirty="0">
                        <a:latin typeface="+mj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Poziom oszczędności energii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Na podstawie dokumentacji aplikacyjnej (w tym audytu energetycznego) należy zweryfikować, czy przewidziane działania skutkują poprawą efektywności energetycznej określonej dla energii końcowej, o co najmniej 25%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/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w </a:t>
                      </a: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odniesieniu do stanu istniejącego (warunek dotyczy każdego </a:t>
                      </a:r>
                      <a:r>
                        <a:rPr lang="pl-PL" sz="180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termomodernizowanego</a:t>
                      </a: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budynku).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latin typeface="+mj-lt"/>
                        </a:rPr>
                        <a:t>0/1</a:t>
                      </a:r>
                      <a:endParaRPr lang="pl-PL" sz="1800" dirty="0">
                        <a:latin typeface="+mj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62806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87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259034"/>
              </p:ext>
            </p:extLst>
          </p:nvPr>
        </p:nvGraphicFramePr>
        <p:xfrm>
          <a:off x="140843" y="1341819"/>
          <a:ext cx="8907907" cy="4922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135"/>
                <a:gridCol w="1556397"/>
                <a:gridCol w="5876925"/>
                <a:gridCol w="933450"/>
              </a:tblGrid>
              <a:tr h="61499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Opis kryterium</a:t>
                      </a:r>
                      <a:endParaRPr lang="pl-PL" sz="14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latin typeface="+mj-lt"/>
                        </a:rPr>
                        <a:t>Punktacja</a:t>
                      </a:r>
                    </a:p>
                  </a:txBody>
                  <a:tcPr anchor="ctr"/>
                </a:tc>
              </a:tr>
              <a:tr h="4307761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latin typeface="+mj-lt"/>
                        </a:rPr>
                        <a:t>4.</a:t>
                      </a:r>
                      <a:endParaRPr lang="pl-PL" sz="1600" dirty="0">
                        <a:latin typeface="+mj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Zgodność projektu z przepisami dotyczącymi emisji zanieczyszczeń</a:t>
                      </a:r>
                      <a:endParaRPr lang="pl-PL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5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Dotyczy wyłącznie projektów, które jako element inwestycji zawierają wymianę źródła ciepła.</a:t>
                      </a:r>
                      <a:endParaRPr lang="pl-PL" sz="155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55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Wsparcie może zostać udzielone na inwestycje w </a:t>
                      </a:r>
                      <a:r>
                        <a:rPr lang="pl-PL" sz="155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kotły</a:t>
                      </a:r>
                      <a:r>
                        <a:rPr lang="pl-PL" sz="1550" b="0" baseline="30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pl-PL" sz="155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spalające </a:t>
                      </a:r>
                      <a:r>
                        <a:rPr lang="pl-PL" sz="155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biomasę lub ewentualnie paliwa </a:t>
                      </a:r>
                      <a:r>
                        <a:rPr lang="pl-PL" sz="155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gazowe</a:t>
                      </a:r>
                      <a:r>
                        <a:rPr lang="pl-PL" sz="1550" b="0" baseline="30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pl-PL" sz="155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pl-PL" sz="155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ale jedynie w szczególnie uzasadnionych przypadkach, gdy osiągnięte zostanie znaczne zwiększenie efektywności energetycznej oraz gdy istnieją szczególnie pilne potrzeby. Wsparcie kotłów zużywających węgiel stanowi wydatek </a:t>
                      </a:r>
                      <a:r>
                        <a:rPr lang="pl-PL" sz="155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niekwalifikowany.</a:t>
                      </a:r>
                      <a:endParaRPr lang="pl-PL" sz="1550" b="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55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Uwaga</a:t>
                      </a:r>
                      <a:r>
                        <a:rPr lang="pl-PL" sz="155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: Jeżeli nie dotyczy kryterium uznaje się za spełnione</a:t>
                      </a:r>
                      <a:r>
                        <a:rPr lang="pl-PL" sz="155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endParaRPr lang="pl-PL" sz="900" kern="1200" baseline="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+mj-lt"/>
                        </a:rPr>
                        <a:t>0/1</a:t>
                      </a:r>
                      <a:endParaRPr lang="pl-PL" sz="1600" dirty="0">
                        <a:latin typeface="+mj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4648" y="878875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64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112493"/>
              </p:ext>
            </p:extLst>
          </p:nvPr>
        </p:nvGraphicFramePr>
        <p:xfrm>
          <a:off x="100584" y="1646908"/>
          <a:ext cx="8871966" cy="3082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632"/>
                <a:gridCol w="2039112"/>
                <a:gridCol w="5395722"/>
                <a:gridCol w="952500"/>
              </a:tblGrid>
              <a:tr h="73434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Opis kryterium</a:t>
                      </a:r>
                      <a:endParaRPr lang="pl-PL" sz="14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latin typeface="+mj-lt"/>
                        </a:rPr>
                        <a:t>Punktacja</a:t>
                      </a:r>
                    </a:p>
                  </a:txBody>
                  <a:tcPr anchor="ctr"/>
                </a:tc>
              </a:tr>
              <a:tr h="2109881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latin typeface="+mj-lt"/>
                        </a:rPr>
                        <a:t>5.</a:t>
                      </a:r>
                      <a:endParaRPr lang="pl-PL" sz="1800" dirty="0">
                        <a:latin typeface="+mj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Zgodność wspieranych inwestycji z przepisami dotyczącymi emisji zanieczyszczeń i efektywności energetycznej</a:t>
                      </a:r>
                      <a:endParaRPr lang="pl-PL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Przyjęta w ramach projektu technologia spełnia obowiązujące wymagania prawne, wynikające m.in. </a:t>
                      </a:r>
                      <a:r>
                        <a:rPr lang="pl-PL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z </a:t>
                      </a: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Dyrektywy 2009/125/WE oraz Dyrektywy 2006/32/WE </a:t>
                      </a:r>
                      <a:r>
                        <a:rPr lang="pl-PL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Dyrektywy 2012/27/EU.</a:t>
                      </a:r>
                      <a:endParaRPr lang="pl-PL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Uwaga: Jeżeli nie dotyczy kryterium uznaje się za spełnione.</a:t>
                      </a:r>
                      <a:endParaRPr lang="pl-PL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+mj-lt"/>
                        </a:rPr>
                        <a:t>0/1</a:t>
                      </a:r>
                      <a:endParaRPr lang="pl-PL" sz="1800" dirty="0">
                        <a:latin typeface="+mj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62806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53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492232"/>
              </p:ext>
            </p:extLst>
          </p:nvPr>
        </p:nvGraphicFramePr>
        <p:xfrm>
          <a:off x="205740" y="1718562"/>
          <a:ext cx="875284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348"/>
                <a:gridCol w="2096262"/>
                <a:gridCol w="4933950"/>
                <a:gridCol w="1224280"/>
              </a:tblGrid>
              <a:tr h="35011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2826768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latin typeface="+mn-lt"/>
                        </a:rPr>
                        <a:t>1.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Stopień poprawy efektywności energetycznej (w %)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pkt - 60% &lt; X</a:t>
                      </a:r>
                    </a:p>
                    <a:p>
                      <a:pPr algn="l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pkt - 50% &lt; X ≤ 60%</a:t>
                      </a:r>
                    </a:p>
                    <a:p>
                      <a:pPr algn="l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pkt - 40% &lt; X ≤ 50%</a:t>
                      </a:r>
                    </a:p>
                    <a:p>
                      <a:pPr algn="l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pkt - 25% ≤ X ≤ 40%</a:t>
                      </a:r>
                    </a:p>
                    <a:p>
                      <a:pPr algn="l"/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Uwaga: w przypadku udziału w projekcie kilku budynków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różnym stopniu efektowności energetycznej, efektywność projektu będzie stanowić średnia ważona efektywności poszczególnych budynków względem zmniejszenia zużycia kWh w całości projektu</a:t>
                      </a:r>
                    </a:p>
                    <a:p>
                      <a:pPr algn="l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punktów w przypadku braku informacji w powyższym zakresie. 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latin typeface="+mn-lt"/>
                        </a:rPr>
                        <a:t>10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73439"/>
            <a:ext cx="49578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1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586865"/>
              </p:ext>
            </p:extLst>
          </p:nvPr>
        </p:nvGraphicFramePr>
        <p:xfrm>
          <a:off x="205740" y="1444242"/>
          <a:ext cx="8752840" cy="4350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901"/>
                <a:gridCol w="2057400"/>
                <a:gridCol w="5031359"/>
                <a:gridCol w="1186180"/>
              </a:tblGrid>
              <a:tr h="527433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</a:p>
                  </a:txBody>
                  <a:tcPr anchor="ctr"/>
                </a:tc>
              </a:tr>
              <a:tr h="3618894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latin typeface="+mn-lt"/>
                        </a:rPr>
                        <a:t>2.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Podwyższenie standardu energetycznego budynku, wyrażone wskaźnikiem </a:t>
                      </a:r>
                      <a:r>
                        <a:rPr lang="pl-PL" sz="1800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</a:t>
                      </a:r>
                      <a:r>
                        <a:rPr lang="pl-PL" sz="1800" kern="1200" baseline="-250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pl-PL" sz="1800" kern="1200" baseline="-25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 w</a:t>
                      </a:r>
                      <a:endParaRPr lang="pl-PL" sz="18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Liczba punktów przyznawana za osiągnięcie wskaźnika </a:t>
                      </a:r>
                      <a:r>
                        <a:rPr lang="pl-PL" sz="1800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EPh</a:t>
                      </a:r>
                      <a:r>
                        <a:rPr lang="pl-PL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 w </a:t>
                      </a:r>
                      <a:br>
                        <a:rPr lang="pl-PL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lang="pl-PL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wysokości:</a:t>
                      </a:r>
                    </a:p>
                    <a:p>
                      <a:endParaRPr lang="pl-PL" sz="18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94310"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</a:rPr>
                        <a:t>4 pkt  – jeżeli </a:t>
                      </a:r>
                      <a:r>
                        <a:rPr lang="pl-PL" sz="18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</a:rPr>
                        <a:t>EPh</a:t>
                      </a:r>
                      <a:r>
                        <a:rPr lang="pl-PL" sz="1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</a:rPr>
                        <a:t> + w &lt; 110 kWh/(m2 × rok)</a:t>
                      </a:r>
                      <a:endParaRPr lang="pl-PL" sz="28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194310"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</a:rPr>
                        <a:t>3 pkt – jeżeli 125 kWh/(m2 × rok) </a:t>
                      </a:r>
                      <a:r>
                        <a:rPr lang="pl-PL" sz="28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</a:rPr>
                        <a:t>&gt;</a:t>
                      </a:r>
                      <a:r>
                        <a:rPr lang="pl-PL" sz="1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</a:rPr>
                        <a:t> </a:t>
                      </a:r>
                      <a:r>
                        <a:rPr lang="pl-PL" sz="18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</a:rPr>
                        <a:t>EPh</a:t>
                      </a:r>
                      <a:r>
                        <a:rPr lang="pl-PL" sz="1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</a:rPr>
                        <a:t> + w ≥ 110  kWh/(m2 × rok); </a:t>
                      </a:r>
                      <a:endParaRPr lang="pl-PL" sz="28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194310"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</a:rPr>
                        <a:t>2 pkt – jeżeli 140 kWh/(m2 × rok) </a:t>
                      </a:r>
                      <a:r>
                        <a:rPr lang="pl-PL" sz="28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</a:rPr>
                        <a:t>&gt;</a:t>
                      </a:r>
                      <a:r>
                        <a:rPr lang="pl-PL" sz="1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</a:rPr>
                        <a:t> </a:t>
                      </a:r>
                      <a:r>
                        <a:rPr lang="pl-PL" sz="18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</a:rPr>
                        <a:t>EPh</a:t>
                      </a:r>
                      <a:r>
                        <a:rPr lang="pl-PL" sz="1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</a:rPr>
                        <a:t> + w ≥ 125  kWh/(m2 × rok); </a:t>
                      </a:r>
                      <a:endParaRPr lang="pl-PL" sz="28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1943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</a:rPr>
                        <a:t>0 pkt - jeżeli </a:t>
                      </a:r>
                      <a:r>
                        <a:rPr lang="pl-PL" sz="18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</a:rPr>
                        <a:t>EPh</a:t>
                      </a:r>
                      <a:r>
                        <a:rPr lang="pl-PL" sz="1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</a:rPr>
                        <a:t> + w ≥  140 kWh/(m2 × rok)</a:t>
                      </a:r>
                      <a:endParaRPr lang="pl-PL" sz="28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r>
                        <a:rPr lang="pl-PL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lub </a:t>
                      </a:r>
                      <a:r>
                        <a:rPr lang="pl-PL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danych w tym zakresie</a:t>
                      </a:r>
                      <a:endParaRPr lang="pl-PL" sz="18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4</a:t>
                      </a:r>
                      <a:endParaRPr lang="pl-PL" sz="18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893892"/>
            <a:ext cx="49578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90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869743"/>
              </p:ext>
            </p:extLst>
          </p:nvPr>
        </p:nvGraphicFramePr>
        <p:xfrm>
          <a:off x="124460" y="1294002"/>
          <a:ext cx="8752840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090"/>
                <a:gridCol w="1371600"/>
                <a:gridCol w="5772150"/>
                <a:gridCol w="1143000"/>
              </a:tblGrid>
              <a:tr h="35011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</a:p>
                  </a:txBody>
                  <a:tcPr anchor="ctr"/>
                </a:tc>
              </a:tr>
              <a:tr h="3618894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latin typeface="+mn-lt"/>
                        </a:rPr>
                        <a:t>3.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Efektywność kosztowa zmniejszenia zużycia energii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Punkty przyznawane poprzez zestawienie danych pochodzących ze wszystkich złożonych projektów, </a:t>
                      </a:r>
                      <a:r>
                        <a:rPr lang="pl-PL" sz="17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uszeregowanych od najniższej do najwyższej wartości wskaźnika z odrzuceniem wartości skrajnych, a następnie wyznaczenie </a:t>
                      </a:r>
                      <a:r>
                        <a:rPr lang="pl-PL" sz="17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kwintyli</a:t>
                      </a:r>
                      <a:r>
                        <a:rPr lang="pl-PL" sz="17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 podział grupy projektów na 5 przedziałów.</a:t>
                      </a:r>
                      <a:endParaRPr lang="pl-PL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Projekty, dla których nie podano wartości wskaźnika, nie biorą udziału w ustalaniu przedziałów.</a:t>
                      </a:r>
                    </a:p>
                    <a:p>
                      <a:r>
                        <a:rPr lang="pl-PL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uszeregowany na miejscu n w ramach puli N projektów, dla których podano wartość niniejszego wskaźnika, otrzymuje liczbę punktów w zależności od spełnienia jednego z następujących warunków:</a:t>
                      </a:r>
                    </a:p>
                    <a:p>
                      <a:r>
                        <a:rPr lang="pl-PL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pkt –I przedział, 1≤n≤N/5</a:t>
                      </a:r>
                    </a:p>
                    <a:p>
                      <a:r>
                        <a:rPr lang="pl-PL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pkt – II przedział, N/5&lt;n≤2*N/5</a:t>
                      </a:r>
                    </a:p>
                    <a:p>
                      <a:r>
                        <a:rPr lang="pl-PL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pkt – III przedział, 2*N/5&lt;n≤3*N/5</a:t>
                      </a:r>
                    </a:p>
                    <a:p>
                      <a:r>
                        <a:rPr lang="pl-PL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pkt – IV przedział, 3*N/5&lt;n≤4*N/5</a:t>
                      </a:r>
                    </a:p>
                    <a:p>
                      <a:r>
                        <a:rPr lang="pl-PL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pkt – V przedział, 4*N/5&lt;</a:t>
                      </a:r>
                      <a:r>
                        <a:rPr lang="pl-PL" sz="17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n≤N</a:t>
                      </a:r>
                      <a:r>
                        <a:rPr lang="pl-PL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lub brak danych w tym zakresie</a:t>
                      </a:r>
                      <a:endParaRPr lang="pl-PL" sz="1700" dirty="0">
                        <a:latin typeface="+mn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893892"/>
            <a:ext cx="49578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2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3555</TotalTime>
  <Words>894</Words>
  <Application>Microsoft Office PowerPoint</Application>
  <PresentationFormat>Pokaz na ekranie (4:3)</PresentationFormat>
  <Paragraphs>172</Paragraphs>
  <Slides>14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kkowalewska</cp:lastModifiedBy>
  <cp:revision>527</cp:revision>
  <dcterms:created xsi:type="dcterms:W3CDTF">2015-04-20T12:46:14Z</dcterms:created>
  <dcterms:modified xsi:type="dcterms:W3CDTF">2015-11-20T07:30:17Z</dcterms:modified>
</cp:coreProperties>
</file>