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8" r:id="rId2"/>
    <p:sldId id="345" r:id="rId3"/>
    <p:sldId id="382" r:id="rId4"/>
    <p:sldId id="354" r:id="rId5"/>
    <p:sldId id="385" r:id="rId6"/>
    <p:sldId id="377" r:id="rId7"/>
    <p:sldId id="374" r:id="rId8"/>
    <p:sldId id="386" r:id="rId9"/>
    <p:sldId id="375" r:id="rId10"/>
    <p:sldId id="376" r:id="rId11"/>
    <p:sldId id="378" r:id="rId12"/>
    <p:sldId id="379" r:id="rId13"/>
    <p:sldId id="381" r:id="rId14"/>
    <p:sldId id="383" r:id="rId15"/>
    <p:sldId id="384" r:id="rId16"/>
    <p:sldId id="387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5449" autoAdjust="0"/>
  </p:normalViewPr>
  <p:slideViewPr>
    <p:cSldViewPr snapToGrid="0">
      <p:cViewPr varScale="1">
        <p:scale>
          <a:sx n="100" d="100"/>
          <a:sy n="100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2015-10-12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60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925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4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4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16 </a:t>
            </a:r>
            <a:r>
              <a:rPr lang="pl-PL" dirty="0" smtClean="0">
                <a:latin typeface="+mj-lt"/>
              </a:rPr>
              <a:t>października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91852"/>
              </p:ext>
            </p:extLst>
          </p:nvPr>
        </p:nvGraphicFramePr>
        <p:xfrm>
          <a:off x="243840" y="1573530"/>
          <a:ext cx="8625840" cy="488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65"/>
                <a:gridCol w="1314450"/>
                <a:gridCol w="6019800"/>
                <a:gridCol w="835025"/>
              </a:tblGrid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437740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7.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Edukacja ekologiczna</a:t>
                      </a:r>
                      <a:endParaRPr lang="pl-PL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 ramach projektu przewidziane są następujące elementy edukacji ekologicznej: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 najmniej 3 różne formy imprez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edukacyjnych</a:t>
                      </a: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(festyny, konferencje,  konkursy, szkolenia, prelekcje itd.).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materiały w wersji elektronicznej (np. strona internetowa, w tym materiały do pobrania oraz publikacje on-line itd.).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wydawnictwa (foldery, ulotki, broszury, mapki, plakaty itd.).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projekt obejmujący wszystkie z ww. form edukacyjnych - 6 pkt.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projekt obejmujący 2 z ww. form edukacyjnych – 3 pkt.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projekt obejmujący 1 z ww. form edukacyjnych – 1 pkt.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Punktacja w ramach kryterium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nie</a:t>
                      </a: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podlega </a:t>
                      </a: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sumowaniu.</a:t>
                      </a: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6</a:t>
                      </a:r>
                      <a:endParaRPr lang="pl-PL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58337"/>
              </p:ext>
            </p:extLst>
          </p:nvPr>
        </p:nvGraphicFramePr>
        <p:xfrm>
          <a:off x="243840" y="1899920"/>
          <a:ext cx="8625840" cy="360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2865120"/>
                <a:gridCol w="4388065"/>
                <a:gridCol w="884975"/>
              </a:tblGrid>
              <a:tr h="369570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310261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Partnerstwo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Projekt realizowany:</a:t>
                      </a: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przez min. dwóch partnerów i więcej  – 2 pkt.</a:t>
                      </a: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 jednym partnerem – 1 pkt.</a:t>
                      </a: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Punktacja nie podlega sumowaniu.</a:t>
                      </a: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18976"/>
              </p:ext>
            </p:extLst>
          </p:nvPr>
        </p:nvGraphicFramePr>
        <p:xfrm>
          <a:off x="105410" y="1306830"/>
          <a:ext cx="8733791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35"/>
                <a:gridCol w="1956555"/>
                <a:gridCol w="5495925"/>
                <a:gridCol w="828676"/>
              </a:tblGrid>
              <a:tr h="331470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437740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9.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Obiekty kubaturowe lub przestrzeni publicznych wyłonione w ramach konkursu architektonicznego, architektoniczno-urbanistycznego lub urbanistycznego</a:t>
                      </a:r>
                      <a:endParaRPr lang="pl-PL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Ocena przedsięwzięć realizowanych na podstawie konkursu architektonicznego lub innego będzie weryfikowana poprzez załączone do wniosku materiały w postaci: </a:t>
                      </a:r>
                      <a:endParaRPr lang="pl-PL" sz="16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przedstawienia dokumentacji technicznej z uwzględnieniem przeprowadzenia konkursu architektonicznego lub innego po podpisaniu umowy na dofinansowanie inwestycji – 2 pkt.</a:t>
                      </a:r>
                      <a:endParaRPr lang="pl-PL" sz="16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przedłożenie oświadczenia o planowanej realizacji inwestycji wyłonionej w konkursie architektonicznym, architektoniczno-urbanistycznym lub urbanistycznym – 1 pkt.</a:t>
                      </a: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pl-PL" sz="16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 przypadku inwestycji  realizowanych w formule „zaprojektuj i wybuduj”,  ocena nastąpi na podstawie: </a:t>
                      </a:r>
                      <a:endParaRPr lang="pl-PL" sz="16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oświadczenia o </a:t>
                      </a:r>
                      <a:r>
                        <a:rPr lang="pl-PL" sz="165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planowanej </a:t>
                      </a: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realizacji konkursu oraz </a:t>
                      </a:r>
                      <a:r>
                        <a:rPr lang="pl-PL" sz="165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przedłożenie</a:t>
                      </a: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jego wyników wraz z dokumentacją techniczną po spisaniu umowy na dofinansowanie inwestycji – 1 pkt.</a:t>
                      </a: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pl-PL" sz="16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Punktacja nie podlega sumowaniu.</a:t>
                      </a:r>
                      <a:r>
                        <a:rPr lang="pl-PL" sz="16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6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16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2</a:t>
                      </a:r>
                      <a:endParaRPr lang="pl-PL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51042"/>
            <a:ext cx="4972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6553" y="2016506"/>
            <a:ext cx="8545513" cy="17963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 smtClean="0">
                <a:solidFill>
                  <a:srgbClr val="FF0000"/>
                </a:solidFill>
                <a:latin typeface="Calibri"/>
              </a:rPr>
              <a:t>Działanie 5.4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KRYTERIA MERYTORYCZNE – </a:t>
            </a:r>
            <a:r>
              <a:rPr lang="pl-PL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SZCZEGÓŁOWE</a:t>
            </a:r>
            <a:endParaRPr lang="pl-PL" sz="3600" dirty="0">
              <a:solidFill>
                <a:srgbClr val="FF0000"/>
              </a:solidFill>
              <a:latin typeface="Calibri"/>
            </a:endParaRPr>
          </a:p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pracowanie planów ochrony dla obszarów cennych przyrodniczo</a:t>
            </a:r>
            <a:endParaRPr lang="pl-PL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6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1859"/>
              </p:ext>
            </p:extLst>
          </p:nvPr>
        </p:nvGraphicFramePr>
        <p:xfrm>
          <a:off x="133985" y="1478280"/>
          <a:ext cx="8714740" cy="517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647"/>
                <a:gridCol w="1491591"/>
                <a:gridCol w="5937494"/>
                <a:gridCol w="834008"/>
              </a:tblGrid>
              <a:tr h="179070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447986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Ocena przyjętych rozwiązań pod kątem realizacji celów przedsięwzięcia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7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całość zaproponowanych działań lub środków jest uzasadniona i wystarczająca dla osiągnięcia celów projektu – 5 pkt.</a:t>
                      </a:r>
                      <a:endParaRPr lang="pl-PL" sz="167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7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część zaproponowanych działań lub środków nie jest uzasadniona dla osiągnięcia celów projektu (&lt;15 % odnosząc wartość tych działań do kosztu całkowitego), zachodzi potrzeba skorygowania zaplanowanego zakresu rzeczowego (wdrożenia rekomendacji) – 3 pkt.</a:t>
                      </a:r>
                      <a:endParaRPr lang="pl-PL" sz="167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7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część zaproponowanych działań lub środków nie jest uzasadniona dla osiągnięcia celów projektu (15 % ‐ 30 % odnosząc wartość tych działań do kosztu całkowitego), zachodzi potrzeba skorygowania zaplanowanego zakresu rzeczowego (wdrożenia rekomendacji) – 1 pkt.</a:t>
                      </a:r>
                      <a:endParaRPr lang="pl-PL" sz="167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7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znaczna część zaproponowanych działań lub środków nie jest uzasadniona dla osiągnięcia celów projektu (&gt;30 % odnosząc wartość tych działań do kosztu całkowitego) i/lub zaplanowane działania są niewystarczające i nie pozwolą na osiągnięcie założonych celów projektu (konieczność wdrożenia rekomendacji, usunięcia działań nieuzasadnionych) – 0 pkt.</a:t>
                      </a:r>
                      <a:endParaRPr lang="pl-PL" sz="167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5</a:t>
                      </a:r>
                      <a:endParaRPr lang="pl-PL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97974"/>
              </p:ext>
            </p:extLst>
          </p:nvPr>
        </p:nvGraphicFramePr>
        <p:xfrm>
          <a:off x="243840" y="1897381"/>
          <a:ext cx="8625840" cy="381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1659255"/>
                <a:gridCol w="5593930"/>
                <a:gridCol w="884975"/>
              </a:tblGrid>
              <a:tr h="27431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9945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Zasięg oddziaływania projektu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Zasięg projektu ma charakter: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ponadlokalny (min. powiat) – 2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lokalny (gmina) – 1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Punktacja w ramach kryterium nie podlega sumowaniu.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endParaRPr lang="pl-PL" sz="20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2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5.4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5128" y="1664081"/>
            <a:ext cx="8545513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dirty="0" smtClean="0">
                <a:solidFill>
                  <a:srgbClr val="FF0000"/>
                </a:solidFill>
                <a:latin typeface="+mn-lt"/>
              </a:rPr>
              <a:t>Działanie 5.4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latin typeface="+mn-lt"/>
              </a:rPr>
              <a:t>KRYTERIA MERYTORYCZNE – SZCZEGÓŁOWE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Ochrona in-situ i ex-situ zagrożonych gatunków i siedlisk przyrodniczych;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Budowa i modernizacja niezbędnej infrastruktury związanej z ochroną, przywróceniem właściwego stanu siedlisk przyrodniczych i gatunków;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+mn-lt"/>
              </a:rPr>
              <a:t>Projekty ograniczające negatywne oddziaływanie ruchu turystycznego i promujące lokalne zasoby przyrodnicze dotyczące infrastruktur.</a:t>
            </a: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18148"/>
              </p:ext>
            </p:extLst>
          </p:nvPr>
        </p:nvGraphicFramePr>
        <p:xfrm>
          <a:off x="305435" y="1516380"/>
          <a:ext cx="8625840" cy="428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331585"/>
                <a:gridCol w="921600"/>
                <a:gridCol w="884975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69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Zgodność z założeniami Priorytetowych Ram Działań dla sieci Natura 2000 na Wieloletni Program Finansowania UE w latach 2014-2020 ( dot. wyłącznie projektów realizowanych na obszarze Natura 2000).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Zgodność z Dyrektywą Rady 92/43/EWG z dnia 21 maja 1992 r. w sprawie ochrony siedlisk przyrodniczych oraz dzikiej fauny i flory oraz z Dyrektywą  2009/147/WE z dnia 30 listopada 2009 w sprawie ochrony dzikiego ptactwa.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65712"/>
              </p:ext>
            </p:extLst>
          </p:nvPr>
        </p:nvGraphicFramePr>
        <p:xfrm>
          <a:off x="153035" y="1197354"/>
          <a:ext cx="875284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91"/>
                <a:gridCol w="1865391"/>
                <a:gridCol w="5700683"/>
                <a:gridCol w="752475"/>
              </a:tblGrid>
              <a:tr h="26809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72579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Kompleksowość projektu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Przewidziane do realizacji następujące typy projektów:</a:t>
                      </a:r>
                    </a:p>
                    <a:p>
                      <a:pPr lvl="0"/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 ramach projektu przewiduje się typy projektu – </a:t>
                      </a:r>
                      <a:r>
                        <a:rPr lang="pl-PL" sz="17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Ochrona in-situ i ex-situ zagrożonych gatunków i siedlisk przyrodniczych</a:t>
                      </a:r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- 10 pkt</a:t>
                      </a:r>
                    </a:p>
                    <a:p>
                      <a:pPr lvl="0"/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W ramach projektu przewiduje się typy projektu - </a:t>
                      </a:r>
                      <a:r>
                        <a:rPr lang="pl-PL" sz="17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 i modernizacja niezbędnej infrastruktury związanej z ochroną, przywróceniem właściwego stanu siedlisk przyrodniczych i gatunków </a:t>
                      </a:r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6 pkt</a:t>
                      </a:r>
                    </a:p>
                    <a:p>
                      <a:pPr lvl="0"/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W ramach projektu przewiduje się typy projektu - </a:t>
                      </a:r>
                      <a:r>
                        <a:rPr lang="pl-PL" sz="17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ograniczające negatywne oddziaływanie ruchu turystycznego i promujące lokalne zasoby przyrodnicze dotyczące infrastruktur</a:t>
                      </a:r>
                      <a:r>
                        <a:rPr lang="pl-PL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- 2 pkt</a:t>
                      </a:r>
                      <a:endParaRPr lang="pl-PL" sz="17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podlega sumowaniu.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mogą być realizowane według schematów:</a:t>
                      </a:r>
                      <a:endParaRPr lang="pl-PL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projektu nr 1</a:t>
                      </a:r>
                      <a:endParaRPr lang="pl-PL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projektu nr 2</a:t>
                      </a:r>
                      <a:endParaRPr lang="pl-PL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projektu nr 1 łączony z typem projektu nr 2</a:t>
                      </a:r>
                      <a:endParaRPr lang="pl-PL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projektu nr 1 łączony z typem projektu nr 2 i/lub nr 3</a:t>
                      </a:r>
                      <a:endParaRPr lang="pl-PL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projektu nr 3</a:t>
                      </a:r>
                      <a:endParaRPr lang="pl-PL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18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60563"/>
              </p:ext>
            </p:extLst>
          </p:nvPr>
        </p:nvGraphicFramePr>
        <p:xfrm>
          <a:off x="148589" y="1371600"/>
          <a:ext cx="8776335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190625"/>
                <a:gridCol w="6315075"/>
                <a:gridCol w="819149"/>
              </a:tblGrid>
              <a:tr h="393381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2052636">
                <a:tc>
                  <a:txBody>
                    <a:bodyPr/>
                    <a:lstStyle/>
                    <a:p>
                      <a:pPr algn="l"/>
                      <a:r>
                        <a:rPr lang="pl-PL" sz="1750" dirty="0" smtClean="0">
                          <a:latin typeface="+mn-lt"/>
                        </a:rPr>
                        <a:t>2.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</a:rPr>
                        <a:t>Lokalizacja projektu </a:t>
                      </a:r>
                      <a:endParaRPr kumimoji="0" lang="pl-PL" sz="1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dotyczy następujących obszarów: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Parki krajobrazowe – 7 pkt.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 2000 – 4 pkt.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Obszary chronionego krajobrazu – 3 pkt.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Rezerwaty przyrody – 2 pkt.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 obszary chronione – 1 pkt. 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podlega sumowaniu.</a:t>
                      </a:r>
                      <a:r>
                        <a:rPr lang="pl-PL" sz="17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7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50" dirty="0" smtClean="0">
                          <a:latin typeface="+mn-lt"/>
                        </a:rPr>
                        <a:t>17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0296">
                <a:tc>
                  <a:txBody>
                    <a:bodyPr/>
                    <a:lstStyle/>
                    <a:p>
                      <a:pPr algn="l"/>
                      <a:r>
                        <a:rPr lang="pl-PL" sz="1750" dirty="0" smtClean="0">
                          <a:latin typeface="+mn-lt"/>
                        </a:rPr>
                        <a:t>3.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Ochrona gatunków / siedlisk objętych projektem </a:t>
                      </a:r>
                    </a:p>
                    <a:p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dotyczy ochrony:</a:t>
                      </a:r>
                      <a:endParaRPr lang="pl-PL" sz="17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gatunku / siedliska wymienionego w Dyrektywie Ptasiej lub Dyrektywie Siedliskowej – 8 pkt. </a:t>
                      </a:r>
                      <a:endParaRPr lang="pl-PL" sz="17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gatunku objętego ochroną gatunkową ścisłą  – 4 pkt. </a:t>
                      </a:r>
                      <a:endParaRPr lang="pl-PL" sz="17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gatunku objętego ochroną gatunkową częściową  – 2 pkt.</a:t>
                      </a:r>
                      <a:endParaRPr lang="pl-PL" sz="17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Punktacja w ramach kryterium nie podlega sumowaniu.</a:t>
                      </a:r>
                      <a:r>
                        <a:rPr lang="pl-PL" sz="17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pl-PL" sz="17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- 0 pkt.</a:t>
                      </a:r>
                      <a:endParaRPr lang="pl-PL" sz="17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pl-PL" sz="175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50" dirty="0" smtClean="0">
                          <a:latin typeface="+mn-lt"/>
                        </a:rPr>
                        <a:t>8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56652"/>
              </p:ext>
            </p:extLst>
          </p:nvPr>
        </p:nvGraphicFramePr>
        <p:xfrm>
          <a:off x="243840" y="2059831"/>
          <a:ext cx="8625840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2543675"/>
                <a:gridCol w="4709510"/>
                <a:gridCol w="884975"/>
              </a:tblGrid>
              <a:tr h="283319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9924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Eliminowanie zagrożeń dla gatunków i siedlisk 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Projekt przewiduje: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działania eliminujące zagrożenia gatunków i siedlisk cennych przyrodniczo – 4 pkt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działania nie mające istotnego wpływu na gatunek lub siedlisko lub brak informacji w tym zakresie – 0 pkt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4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53583"/>
              </p:ext>
            </p:extLst>
          </p:nvPr>
        </p:nvGraphicFramePr>
        <p:xfrm>
          <a:off x="314960" y="1488331"/>
          <a:ext cx="862584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1892935"/>
                <a:gridCol w="5360250"/>
                <a:gridCol w="884975"/>
              </a:tblGrid>
              <a:tr h="283319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282479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Promocja lokalnych zasobów przyrodniczych i ograniczanie negatywnego oddziaływania ruchu turystycznego 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przewiduje:</a:t>
                      </a: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ograniczające negatywne oddziaływanie ruchu turystycznego, o ile brak ograniczenia negatywnego oddziaływania stwarza ryzyko pogorszenia warunków siedliskowych lub zmniejszenia populacji  oraz zawierające promocję lokalnych zasobów przyrodniczych – 2 pkt.</a:t>
                      </a: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ograniczające negatywne oddziaływanie ruchu turystycznego, o ile brak ograniczenia negatywnego oddziaływania stwarza ryzyko pogorszenia warunków siedliskowych lub zmniejszenia populacji i nie zawierające promocji lokalnych zasobów przyrodniczych – 1 pkt.</a:t>
                      </a: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Punktacja w ramach kryterium nie podlega sumowaniu.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33679"/>
              </p:ext>
            </p:extLst>
          </p:nvPr>
        </p:nvGraphicFramePr>
        <p:xfrm>
          <a:off x="314960" y="1478280"/>
          <a:ext cx="862584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1839976"/>
                <a:gridCol w="5413209"/>
                <a:gridCol w="884975"/>
              </a:tblGrid>
              <a:tr h="340995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374555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Tworzenie infrastruktury związanej z ochroną gatunków i siedlisk 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</a:rPr>
                        <a:t>Projekt dotyczy  inwestycji w infrastrukturę np.: pracownie badawcze, wylęgarnie jaj i ikry, azyle dla zwierząt, pogłębianie i oczyszczanie naturalnych zbiorników wodnych, budowę zastawek i innych urządzeń wodnych w celu poprawy siedlisk bytowania chronionych gatunków, wykaszanie i odkrzaczanie, wysiew nasion, uprawy zachowawcze oraz urządzenia do inwentaryzacji i monitoringu gatunków  – 3 pkt. </a:t>
                      </a:r>
                    </a:p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Brak spełnienia ww. warunków lub brak informacji w tym zakresie - 0 pkt.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3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3464</TotalTime>
  <Words>1207</Words>
  <Application>Microsoft Office PowerPoint</Application>
  <PresentationFormat>Pokaz na ekranie (4:3)</PresentationFormat>
  <Paragraphs>183</Paragraphs>
  <Slides>16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494</cp:revision>
  <dcterms:created xsi:type="dcterms:W3CDTF">2015-04-20T12:46:14Z</dcterms:created>
  <dcterms:modified xsi:type="dcterms:W3CDTF">2015-10-12T12:44:57Z</dcterms:modified>
</cp:coreProperties>
</file>