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81" r:id="rId4"/>
    <p:sldId id="293" r:id="rId5"/>
    <p:sldId id="276" r:id="rId6"/>
    <p:sldId id="291" r:id="rId7"/>
    <p:sldId id="259" r:id="rId8"/>
    <p:sldId id="282" r:id="rId9"/>
    <p:sldId id="283" r:id="rId10"/>
    <p:sldId id="284" r:id="rId11"/>
    <p:sldId id="289" r:id="rId12"/>
    <p:sldId id="290" r:id="rId13"/>
    <p:sldId id="263" r:id="rId14"/>
    <p:sldId id="294" r:id="rId15"/>
    <p:sldId id="270" r:id="rId16"/>
    <p:sldId id="295" r:id="rId17"/>
    <p:sldId id="268" r:id="rId18"/>
    <p:sldId id="287" r:id="rId19"/>
    <p:sldId id="288" r:id="rId20"/>
    <p:sldId id="269" r:id="rId21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79" autoAdjust="0"/>
    <p:restoredTop sz="96092" autoAdjust="0"/>
  </p:normalViewPr>
  <p:slideViewPr>
    <p:cSldViewPr snapToGrid="0">
      <p:cViewPr varScale="1">
        <p:scale>
          <a:sx n="84" d="100"/>
          <a:sy n="84" d="100"/>
        </p:scale>
        <p:origin x="9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2118" y="3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1691-15EE-446A-95BD-42A35C296415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ECBC5-8107-4C56-8E51-DDA0549953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016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E813-2240-4E59-A1D9-79CB1E336FFF}" type="datetimeFigureOut">
              <a:rPr lang="pl-PL" smtClean="0"/>
              <a:pPr/>
              <a:t>2015-11-06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6AF5-665C-482F-8926-9A5689D7709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9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10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12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86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3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91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74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86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37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3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392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944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100" u="sng" dirty="0" smtClean="0"/>
          </a:p>
          <a:p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033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09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46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7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endParaRPr lang="pl-PL" sz="11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24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28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l-PL" sz="11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50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48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46AF5-665C-482F-8926-9A5689D77094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23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322A00-9F5B-49DB-A9FB-3246E6D2213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B8392-EF54-47F6-9FDA-98F79AEFBF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E81181-B226-44B8-AEB8-170B7B844EB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A0A90-9B05-4A5F-9E30-336930C7832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85B4F4-25ED-458E-91D6-7DE8135392A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40A54-679A-47F2-A757-40D05DE008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7FCB0-0D70-4961-917F-B37ED5D2218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976DBB-5923-4E28-9E92-3CFE5082E8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8D6E8-4066-4FEB-9A37-2BCFABD3AC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93C305B-D625-43EF-9B64-1D49958F9E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5"/>
          <p:cNvSpPr>
            <a:spLocks noGrp="1"/>
          </p:cNvSpPr>
          <p:nvPr>
            <p:ph idx="1"/>
          </p:nvPr>
        </p:nvSpPr>
        <p:spPr>
          <a:xfrm>
            <a:off x="461818" y="4655127"/>
            <a:ext cx="8510732" cy="207818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Informacja w sprawie warunków </a:t>
            </a:r>
            <a:r>
              <a:rPr lang="pl-PL" b="1" dirty="0" err="1" smtClean="0"/>
              <a:t>ex-ante</a:t>
            </a:r>
            <a:r>
              <a:rPr lang="pl-PL" b="1" dirty="0" smtClean="0"/>
              <a:t> mających zastosowanie dla regionu w odniesieniu do Regionalnego Programu Operacyjnego Województwa Mazowieckiego 2014-2020 </a:t>
            </a:r>
            <a:endParaRPr lang="pl-PL" dirty="0" smtClean="0"/>
          </a:p>
          <a:p>
            <a:pPr algn="ctr"/>
            <a:r>
              <a:rPr lang="pl-PL" sz="1600" b="1" dirty="0" smtClean="0"/>
              <a:t>Departament Rozwoju Regionalnego i </a:t>
            </a:r>
            <a:r>
              <a:rPr lang="pl-PL" sz="1600" b="1" smtClean="0"/>
              <a:t>Funduszy Europejskich</a:t>
            </a:r>
            <a:endParaRPr lang="pl-PL" sz="1600" dirty="0" smtClean="0"/>
          </a:p>
          <a:p>
            <a:pPr algn="ctr" eaLnBrk="1" hangingPunct="1">
              <a:lnSpc>
                <a:spcPct val="100000"/>
              </a:lnSpc>
            </a:pPr>
            <a:endParaRPr lang="pl-PL" altLang="pl-PL" dirty="0" smtClean="0"/>
          </a:p>
        </p:txBody>
      </p:sp>
      <p:pic>
        <p:nvPicPr>
          <p:cNvPr id="13315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4058"/>
              </p:ext>
            </p:extLst>
          </p:nvPr>
        </p:nvGraphicFramePr>
        <p:xfrm>
          <a:off x="141515" y="1077686"/>
          <a:ext cx="8817429" cy="5540828"/>
        </p:xfrm>
        <a:graphic>
          <a:graphicData uri="http://schemas.openxmlformats.org/drawingml/2006/table">
            <a:tbl>
              <a:tblPr/>
              <a:tblGrid>
                <a:gridCol w="489964"/>
                <a:gridCol w="729182"/>
                <a:gridCol w="2409468"/>
                <a:gridCol w="845429"/>
                <a:gridCol w="1326266"/>
                <a:gridCol w="1086726"/>
                <a:gridCol w="1449557"/>
                <a:gridCol w="480837"/>
              </a:tblGrid>
              <a:tr h="2597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Uszczegółowienie obszarów specjalizacji, identyfikacja nisz rozwojowych.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uszczegółowienie zakresu wsparcia w ramach obszarów specjalizacji, w szczególności priorytetowych kierunków badawczych w ramach obszarów inteligentnej specjalizacji.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</a:t>
                      </a:r>
                      <a:r>
                        <a:rPr lang="pl-PL" sz="9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01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/2015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315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Opracowanie programów wdrożeniowych dla RIS.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Sposób realizacji: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 - określenie krótkookresowych celów, działań i instrumentów służących wdrażaniu RIS, przy uwzględnieniu inteligentnej specjalizacji;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- określenie szczegółowych ram finansowych.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31/03/2015</a:t>
                      </a:r>
                      <a:b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powtarzany cyklicznie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12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Opracowanie planu komunikacji RIS. </a:t>
                      </a:r>
                      <a:b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Sposób realizacji: opracowanie systemu identyfikacji dla działań podejmowanych w ramach RIS, w tym dla projektów własnych Samorządu Województwa Mazowieckiego.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13" marR="27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24223"/>
              </p:ext>
            </p:extLst>
          </p:nvPr>
        </p:nvGraphicFramePr>
        <p:xfrm>
          <a:off x="122549" y="1102937"/>
          <a:ext cx="8908330" cy="5467546"/>
        </p:xfrm>
        <a:graphic>
          <a:graphicData uri="http://schemas.openxmlformats.org/drawingml/2006/table">
            <a:tbl>
              <a:tblPr/>
              <a:tblGrid>
                <a:gridCol w="493527"/>
                <a:gridCol w="736830"/>
                <a:gridCol w="2434739"/>
                <a:gridCol w="854295"/>
                <a:gridCol w="1340175"/>
                <a:gridCol w="1098124"/>
                <a:gridCol w="1464760"/>
                <a:gridCol w="485880"/>
              </a:tblGrid>
              <a:tr h="2412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i wdrożenie mechanizmu weryfikacji, prognozowania i wartościowania identyfikowanych nisz rozwojowych w ramach specjalizacji.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rozszerzenie systemu monitorowania i podstaw ewaluacji RIS o narzędzia umożliwiające badanie oczekiwań i potrzeb uczestników rynku w zakresie innowacji (np. wirtualne rynki predykcyjne).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Narzędzia pozwalające na prognozowanie przyszłych trendów w oparciu o metody statystyczne.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48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Monitorowanie stanu innowacyjności w oparciu o wdrożony system.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wykorzystanie opracowanego narzędzia informacyjnego.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90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proces eksperymentowania i poszukiwania nisz rozwojowych i innowacyjnych - konkursy związane z wyłanianiem nowych inteligentnych specjalizacji. </a:t>
                      </a:r>
                      <a:b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Sposób realizacji: otwarte nabory projektów B+R w RPO WM 2014-2020 mające na celu identyfikację nowych nisz rozwojowych poprzez analizę struktury popytu na wsparcie projektów środkami publicznymi.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894" marR="378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73585"/>
              </p:ext>
            </p:extLst>
          </p:nvPr>
        </p:nvGraphicFramePr>
        <p:xfrm>
          <a:off x="216815" y="1121791"/>
          <a:ext cx="8738645" cy="5458117"/>
        </p:xfrm>
        <a:graphic>
          <a:graphicData uri="http://schemas.openxmlformats.org/drawingml/2006/table">
            <a:tbl>
              <a:tblPr/>
              <a:tblGrid>
                <a:gridCol w="475381"/>
                <a:gridCol w="723560"/>
                <a:gridCol w="2390893"/>
                <a:gridCol w="838910"/>
                <a:gridCol w="1316041"/>
                <a:gridCol w="1078349"/>
                <a:gridCol w="1438381"/>
                <a:gridCol w="477130"/>
              </a:tblGrid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Analiza wyników procesu eksperymentowania i poszukiwania nisz rozwojowych i innowacyjnych.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realizacji: badania, analizy i ewaluacja wyników procesu eksperymentowania, weryfikacja efektywności i potencjału rozwojowego wyłonionych projektów.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01/10/2015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9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współpraca z grupami roboczymi.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</a:t>
                      </a:r>
                      <a:r>
                        <a:rPr lang="pl-PL" sz="1000" dirty="0" smtClean="0">
                          <a:latin typeface="+mn-lt"/>
                          <a:ea typeface="Times New Roman"/>
                          <a:cs typeface="Times New Roman"/>
                        </a:rPr>
                        <a:t>realizacji: </a:t>
                      </a: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posiedzenia grup roboczych w celu wypracowania stanowisk dot. obszarów specjalizacji, systemu wdrażania RIS, identyfikacji barier rozwojowych i nisz rozwojowych, itp.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01/04/2015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Badania/ ekspertyzy uzupełniające proces przedsiębiorczego odkrywania. </a:t>
                      </a:r>
                      <a:b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Sposób realizacji badania regionalnej gospodarki i innowacyjności, analizy trendów wspierające procesy decyzyjne związane z wdrażaniem RIS.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01/07/2015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Działania cykliczne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041400"/>
            <a:ext cx="8486775" cy="5664200"/>
          </a:xfrm>
        </p:spPr>
        <p:txBody>
          <a:bodyPr rtlCol="0">
            <a:normAutofit/>
          </a:bodyPr>
          <a:lstStyle/>
          <a:p>
            <a:pPr lvl="0" algn="ctr">
              <a:buNone/>
            </a:pPr>
            <a:endParaRPr lang="pl-PL" sz="1400" b="1" dirty="0" smtClean="0"/>
          </a:p>
          <a:p>
            <a:pPr lvl="0" algn="ctr">
              <a:buNone/>
            </a:pPr>
            <a:r>
              <a:rPr lang="pl-PL" b="1" dirty="0" smtClean="0"/>
              <a:t>Cel tematyczny 6</a:t>
            </a:r>
            <a:endParaRPr lang="pl-PL" sz="1400" dirty="0" smtClean="0"/>
          </a:p>
          <a:p>
            <a:pPr marL="0" indent="0" algn="ctr">
              <a:buNone/>
            </a:pPr>
            <a:r>
              <a:rPr lang="pl-PL" sz="1400" b="1" dirty="0" smtClean="0"/>
              <a:t>WARUNEK TEMATYCZNY 6.2. Gospodarka odpadami: Promowanie zrównoważonych gospodarczo i środowiskowo inwestycji w sektorze gospodarki odpadami, w szczególności poprzez opracowanie planów gospodarki odpadami zgodnych z dyrektywą 2008/98/WE oraz z hierarchią odpadów</a:t>
            </a:r>
            <a:endParaRPr lang="pl-PL" sz="1400" dirty="0" smtClean="0"/>
          </a:p>
          <a:p>
            <a:pPr>
              <a:buNone/>
            </a:pPr>
            <a:endParaRPr lang="pl-PL" sz="1400" dirty="0" smtClean="0"/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u="sng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5482" y="2569920"/>
          <a:ext cx="8691937" cy="4036363"/>
        </p:xfrm>
        <a:graphic>
          <a:graphicData uri="http://schemas.openxmlformats.org/drawingml/2006/table">
            <a:tbl>
              <a:tblPr/>
              <a:tblGrid>
                <a:gridCol w="469365"/>
                <a:gridCol w="940469"/>
                <a:gridCol w="2701454"/>
                <a:gridCol w="942205"/>
                <a:gridCol w="1056939"/>
                <a:gridCol w="709263"/>
                <a:gridCol w="935251"/>
                <a:gridCol w="936991"/>
              </a:tblGrid>
              <a:tr h="100396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25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Krajowego planu gospodarki odpadami, po dokonaniu analizy sprawozdań z realizacji dotychczasowych wojewódzkich planów gospodarki odpadami, z uwzględnieniem sprawozdania z realizacji krajowego planu gospodarki odpadami oraz prac nad nowelizacją dyrektyw w zakresie gospodarki odpadami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31/12/2015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6.2.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Gospodarka odpadami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Aktualizacja wojewódzkich planów gospodarki odpadami wraz z opracowaniem planów inwestycyjnych w zakresie gospodarki odpadami komunalnymi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31/12/2016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Niespełnione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DOTYCZY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336" marR="39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46567" y="612845"/>
            <a:ext cx="8059479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pl-PL" sz="1400" u="sng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pl-PL" sz="1400" u="sng" dirty="0"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pl-PL" sz="1400" u="sng" dirty="0" smtClean="0">
              <a:latin typeface="+mn-lt"/>
            </a:endParaRPr>
          </a:p>
          <a:p>
            <a:pPr algn="just"/>
            <a:r>
              <a:rPr lang="pl-PL" sz="1400" b="1" u="sng" dirty="0" smtClean="0">
                <a:latin typeface="+mn-lt"/>
              </a:rPr>
              <a:t>W </a:t>
            </a:r>
            <a:r>
              <a:rPr lang="pl-PL" sz="1400" b="1" u="sng" dirty="0">
                <a:latin typeface="+mn-lt"/>
              </a:rPr>
              <a:t>przypadku warunku tematycznego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6.2 </a:t>
            </a:r>
            <a:r>
              <a:rPr lang="pl-PL" sz="1400" b="1" dirty="0" smtClean="0">
                <a:solidFill>
                  <a:srgbClr val="00682F"/>
                </a:solidFill>
                <a:latin typeface="+mn-lt"/>
              </a:rPr>
              <a:t>Gospodarka </a:t>
            </a:r>
            <a:r>
              <a:rPr lang="pl-PL" sz="1400" b="1" dirty="0">
                <a:solidFill>
                  <a:srgbClr val="00682F"/>
                </a:solidFill>
                <a:latin typeface="+mn-lt"/>
              </a:rPr>
              <a:t>odpadami: </a:t>
            </a:r>
            <a:endParaRPr lang="pl-PL" sz="1400" b="1" dirty="0" smtClean="0">
              <a:solidFill>
                <a:srgbClr val="00682F"/>
              </a:solidFill>
              <a:latin typeface="+mn-lt"/>
            </a:endParaRPr>
          </a:p>
          <a:p>
            <a:pPr algn="just"/>
            <a:r>
              <a:rPr lang="pl-PL" sz="1400" dirty="0" smtClean="0">
                <a:latin typeface="+mn-lt"/>
              </a:rPr>
              <a:t>Promowanie </a:t>
            </a:r>
            <a:r>
              <a:rPr lang="pl-PL" sz="1400" dirty="0">
                <a:latin typeface="+mn-lt"/>
              </a:rPr>
              <a:t>zrównoważonych gospodarczo i środowiskowo inwestycji w sektorze gospodarki odpadami, w szczególności poprzez opracowanie planów gospodarki odpadami zgodnych z dyrektywą 2008/98/WE oraz z hierarchią odpadów. </a:t>
            </a:r>
            <a:endParaRPr lang="pl-PL" sz="1400" dirty="0" smtClean="0">
              <a:latin typeface="+mn-lt"/>
            </a:endParaRPr>
          </a:p>
          <a:p>
            <a:pPr algn="just"/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Spełnienia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wymaga 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kryterium: </a:t>
            </a:r>
            <a:r>
              <a:rPr lang="pl-PL" sz="1400" dirty="0">
                <a:latin typeface="+mn-lt"/>
              </a:rPr>
              <a:t>istnienie jednego lub kilku planów gospodarki odpadami zgodnie z wymogami art. 28 dyrektywy 2008/98/WE</a:t>
            </a:r>
            <a:r>
              <a:rPr lang="pl-PL" sz="1400" dirty="0" smtClean="0">
                <a:latin typeface="+mn-lt"/>
              </a:rPr>
              <a:t>. Krajowy </a:t>
            </a:r>
            <a:r>
              <a:rPr lang="pl-PL" sz="1400" dirty="0">
                <a:latin typeface="+mn-lt"/>
              </a:rPr>
              <a:t>plan gospodarki odpadami zostanie zaktualizowany w terminie do końca 2015 r. Następnie na podstawie krajowego planu gospodarki odpadami zostaną opracowane plany wojewódzkie. Plany wojewódzkie będą realizować działania określone w krajowym planie, a także będą stanowić podstawowy dokument planistyczny w sektorze gospodarki odpadami w województwach. </a:t>
            </a:r>
          </a:p>
          <a:p>
            <a:pPr algn="just">
              <a:lnSpc>
                <a:spcPct val="150000"/>
              </a:lnSpc>
            </a:pPr>
            <a:endParaRPr lang="pl-PL" sz="1400" dirty="0">
              <a:latin typeface="+mn-lt"/>
            </a:endParaRPr>
          </a:p>
          <a:p>
            <a:pPr algn="just"/>
            <a:r>
              <a:rPr lang="pl-PL" sz="1400" dirty="0">
                <a:latin typeface="+mn-lt"/>
              </a:rPr>
              <a:t>Potrzeby inwestycyjne zidentyfikowane w planach wojewódzkich zostaną zawarte w planach </a:t>
            </a:r>
            <a:r>
              <a:rPr lang="pl-PL" sz="1400" dirty="0" smtClean="0">
                <a:latin typeface="+mn-lt"/>
              </a:rPr>
              <a:t>inwestycyjnych (aktualizacja WPGO do końca 2016 r.) zatwierdzanych </a:t>
            </a:r>
            <a:r>
              <a:rPr lang="pl-PL" sz="1400" dirty="0">
                <a:latin typeface="+mn-lt"/>
              </a:rPr>
              <a:t>następnie przez Ministra Środowiska. Będą one podstawą do wydatkowania środków publicznych zarówno unijnych (</a:t>
            </a:r>
            <a:r>
              <a:rPr lang="pl-PL" sz="1400" dirty="0" err="1">
                <a:latin typeface="+mn-lt"/>
              </a:rPr>
              <a:t>POIiŚ</a:t>
            </a:r>
            <a:r>
              <a:rPr lang="pl-PL" sz="1400" dirty="0">
                <a:latin typeface="+mn-lt"/>
              </a:rPr>
              <a:t> i RPO), jak i krajowych (fundusze ochrony środowiska).</a:t>
            </a:r>
          </a:p>
          <a:p>
            <a:pPr>
              <a:lnSpc>
                <a:spcPct val="150000"/>
              </a:lnSpc>
            </a:pPr>
            <a:endParaRPr lang="pl-PL" dirty="0">
              <a:latin typeface="+mn-lt"/>
            </a:endParaRPr>
          </a:p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0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538828" y="1160239"/>
            <a:ext cx="7886700" cy="314036"/>
          </a:xfrm>
        </p:spPr>
        <p:txBody>
          <a:bodyPr/>
          <a:lstStyle/>
          <a:p>
            <a:pPr algn="ctr"/>
            <a:r>
              <a:rPr lang="pl-PL" sz="2800" b="1" dirty="0" smtClean="0"/>
              <a:t>Cel tematyczny 7</a:t>
            </a:r>
            <a:endParaRPr lang="pl-PL" sz="2800" b="1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idx="1"/>
          </p:nvPr>
        </p:nvSpPr>
        <p:spPr>
          <a:xfrm>
            <a:off x="475033" y="1557509"/>
            <a:ext cx="7886700" cy="4938984"/>
          </a:xfrm>
        </p:spPr>
        <p:txBody>
          <a:bodyPr/>
          <a:lstStyle/>
          <a:p>
            <a:pPr lvl="0" algn="just"/>
            <a:endParaRPr lang="pl-PL" sz="1400" b="1" dirty="0" smtClean="0"/>
          </a:p>
          <a:p>
            <a:pPr algn="just"/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</a:rPr>
              <a:t>WARUNEK TEMATYCZNY 7.1 Transport:</a:t>
            </a:r>
          </a:p>
          <a:p>
            <a:pPr algn="just"/>
            <a:r>
              <a:rPr lang="pl-PL" sz="1400" dirty="0" smtClean="0">
                <a:latin typeface="Arial" charset="0"/>
                <a:cs typeface="Arial" charset="0"/>
              </a:rPr>
              <a:t>Istnienie</a:t>
            </a:r>
            <a:r>
              <a:rPr lang="pl-PL" sz="1400" dirty="0" smtClean="0"/>
              <a:t> kompleksowego planu/ planów lub kompleksowych ram w zakresie inwestycji transportowych zgodnie z instytucyjną strukturą państw członkowskich (z uwzględnieniem transportu publicznego na szczeblu regionalnym i lokalnym), które wspierają rozwój infrastruktury i poprawiają łączność z kompleksową i bazową siecią TEN- T.</a:t>
            </a:r>
          </a:p>
          <a:p>
            <a:pPr algn="just"/>
            <a:r>
              <a:rPr lang="pl-PL" sz="1400" u="sng" dirty="0" smtClean="0">
                <a:solidFill>
                  <a:srgbClr val="00682F"/>
                </a:solidFill>
              </a:rPr>
              <a:t>Spełnienia </a:t>
            </a:r>
            <a:r>
              <a:rPr lang="pl-PL" sz="1400" u="sng" dirty="0">
                <a:solidFill>
                  <a:srgbClr val="00682F"/>
                </a:solidFill>
              </a:rPr>
              <a:t>wymagają wszystkie cztery kryteria, tj.: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spełniających wymogi prawne dotyczące strategicznej oceny oddziaływania na środowisko.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określających wkład w jednolity europejski obszar transportu zgodnie z art. 10 rozporządzenia Parlamentu Europejskiego i Rady (UE) nr 1315/2013, w tym priorytetów w zakresie inwestycji w - </a:t>
            </a:r>
            <a:r>
              <a:rPr lang="pl-PL" sz="1400" u="sng" dirty="0"/>
              <a:t>bazową i kompleksową sieć TEN-T, </a:t>
            </a:r>
            <a:r>
              <a:rPr lang="pl-PL" sz="1400" dirty="0"/>
              <a:t>w których przewiduje się inwestycje w ramach EFRR i Funduszu Spójności, oraz </a:t>
            </a:r>
            <a:r>
              <a:rPr lang="pl-PL" sz="1400" u="sng" dirty="0"/>
              <a:t>wtórną łączność</a:t>
            </a:r>
            <a:r>
              <a:rPr lang="pl-PL" sz="1400" dirty="0"/>
              <a:t>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określających identyfikację odpowiedniej ilości realistycznych i zaawansowanych w przygotowaniu projektów, które mają być wspierane w ramach EFRR i Funduszu Spójności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/>
              <a:t>Istnienie kompleksowego planu/ planów transportu lub ram w zakresie inwestycji transportowych określających działania mające na celu zapewnienie zdolności instytucji pośredniczących i beneficjentów do realizacji projektów</a:t>
            </a:r>
          </a:p>
          <a:p>
            <a:pPr algn="just"/>
            <a:endParaRPr lang="pl-PL" sz="1400" dirty="0" smtClean="0"/>
          </a:p>
          <a:p>
            <a:pPr algn="just"/>
            <a:endParaRPr lang="pl-PL" sz="1400" dirty="0" smtClean="0"/>
          </a:p>
          <a:p>
            <a:endParaRPr lang="pl-PL" sz="1400" dirty="0" smtClean="0"/>
          </a:p>
          <a:p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08344" y="959093"/>
            <a:ext cx="8527312" cy="472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400" dirty="0">
                <a:latin typeface="+mn-lt"/>
              </a:rPr>
              <a:t> </a:t>
            </a:r>
          </a:p>
          <a:p>
            <a:endParaRPr lang="pl-PL" sz="1400" dirty="0" smtClean="0">
              <a:latin typeface="+mn-lt"/>
            </a:endParaRPr>
          </a:p>
          <a:p>
            <a:endParaRPr lang="pl-PL" sz="1400" dirty="0">
              <a:latin typeface="+mn-lt"/>
            </a:endParaRPr>
          </a:p>
          <a:p>
            <a:r>
              <a:rPr lang="pl-PL" sz="1400" b="1" dirty="0">
                <a:solidFill>
                  <a:schemeClr val="accent6">
                    <a:lumMod val="50000"/>
                  </a:schemeClr>
                </a:solidFill>
              </a:rPr>
              <a:t>WARUNEK TEMATYCZNY 7.2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1400" dirty="0" smtClean="0"/>
          </a:p>
          <a:p>
            <a:r>
              <a:rPr lang="pl-PL" sz="1400" dirty="0" smtClean="0"/>
              <a:t>Istnienie </a:t>
            </a:r>
            <a:r>
              <a:rPr lang="pl-PL" sz="1400" dirty="0"/>
              <a:t>w kompleksowym planie/ kompleksowych planach lub ramach dotyczących transportu wyraźnej części dotyczącej rozwoju kolei zgodnie z instytucyjną strukturą państw członkowskich (z uwzględnieniem transportu publicznego na szczeblu regionalnym i lokalnym), która wspiera rozwój infrastruktury i poprawia łączność z kompleksową i bazową siecią TEN-T. Inwestycje obejmują tabor, interoperacyjność oraz rozwijanie potencjału.</a:t>
            </a:r>
          </a:p>
          <a:p>
            <a:endParaRPr lang="pl-PL" sz="1400" dirty="0" smtClean="0"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  <a:cs typeface="+mn-cs"/>
              </a:rPr>
              <a:t>Spełnienia </a:t>
            </a:r>
            <a:r>
              <a:rPr lang="pl-PL" sz="1400" u="sng" dirty="0">
                <a:solidFill>
                  <a:srgbClr val="00682F"/>
                </a:solidFill>
                <a:latin typeface="+mn-lt"/>
                <a:cs typeface="+mn-cs"/>
              </a:rPr>
              <a:t>wymagają wszystkie trzy kryteria, tj</a:t>
            </a:r>
            <a:r>
              <a:rPr lang="pl-PL" sz="1400" u="sng" dirty="0" smtClean="0">
                <a:solidFill>
                  <a:srgbClr val="00682F"/>
                </a:solidFill>
                <a:latin typeface="+mn-lt"/>
                <a:cs typeface="+mn-cs"/>
              </a:rPr>
              <a:t>.: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pl-PL" sz="1400" u="sng" dirty="0">
              <a:solidFill>
                <a:srgbClr val="00682F"/>
              </a:solidFill>
              <a:latin typeface="+mn-lt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l-PL" sz="1400" dirty="0">
                <a:latin typeface="+mn-lt"/>
              </a:rPr>
              <a:t>Istnienie w kompleksowym planie/planach lub ramach dotyczących transportu części odnoszącej się do rozwoju kolei spełniającej wymogi prawne dotyczące strategicznej oceny oddziaływania na środowisko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dirty="0">
                <a:latin typeface="+mn-lt"/>
              </a:rPr>
              <a:t>Istnienie w kompleksowym planie/planach lub ramach dotyczących transportu części odnoszącej się do rozwoju kolei identyfikującej odpowiednią ilość realistycznych i zaawansowanych w przygotowaniu projektów (wraz z harmonogramem i budżetem)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dirty="0">
                <a:latin typeface="+mn-lt"/>
              </a:rPr>
              <a:t>Działania mające na celu zapewnienie zdolności instytucji pośredniczących i beneficjentów do realizacji projektów</a:t>
            </a:r>
          </a:p>
        </p:txBody>
      </p:sp>
    </p:spTree>
    <p:extLst>
      <p:ext uri="{BB962C8B-B14F-4D97-AF65-F5344CB8AC3E}">
        <p14:creationId xmlns:p14="http://schemas.microsoft.com/office/powerpoint/2010/main" val="1352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1116013"/>
            <a:ext cx="9144000" cy="5541962"/>
          </a:xfrm>
        </p:spPr>
        <p:txBody>
          <a:bodyPr rtlCol="0">
            <a:normAutofit/>
          </a:bodyPr>
          <a:lstStyle/>
          <a:p>
            <a:pPr lvl="0"/>
            <a:endParaRPr lang="pl-PL" b="1" dirty="0" smtClean="0"/>
          </a:p>
          <a:p>
            <a:pPr lvl="0"/>
            <a:endParaRPr lang="pl-PL" b="1" dirty="0" smtClean="0"/>
          </a:p>
          <a:p>
            <a:endParaRPr lang="pl-PL" sz="2900" dirty="0" smtClean="0"/>
          </a:p>
          <a:p>
            <a:pPr>
              <a:buNone/>
            </a:pPr>
            <a:endParaRPr lang="pl-PL" sz="2900" dirty="0" smtClean="0"/>
          </a:p>
          <a:p>
            <a:pPr>
              <a:buNone/>
            </a:pPr>
            <a:r>
              <a:rPr lang="pl-PL" sz="2900" dirty="0" smtClean="0"/>
              <a:t> </a:t>
            </a:r>
          </a:p>
          <a:p>
            <a:pPr marL="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58006"/>
              </p:ext>
            </p:extLst>
          </p:nvPr>
        </p:nvGraphicFramePr>
        <p:xfrm>
          <a:off x="191388" y="1105787"/>
          <a:ext cx="8825020" cy="5528928"/>
        </p:xfrm>
        <a:graphic>
          <a:graphicData uri="http://schemas.openxmlformats.org/drawingml/2006/table">
            <a:tbl>
              <a:tblPr/>
              <a:tblGrid>
                <a:gridCol w="372416"/>
                <a:gridCol w="811902"/>
                <a:gridCol w="1932680"/>
                <a:gridCol w="1002522"/>
                <a:gridCol w="1060768"/>
                <a:gridCol w="1179022"/>
                <a:gridCol w="1530258"/>
                <a:gridCol w="935452"/>
              </a:tblGrid>
              <a:tr h="170049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(rrrr/mm/dd)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3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Decyzja dotycząca organizacji prac nad PW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2014-12-31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758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Zebranie i analiza materiałów wejściowych oraz określenie zakresu niezbędnych do wykonania prac 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07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Uzgodnienie zakresu i stopnia szczegółowości informacji wymaganych w prognozie oddziaływania na środowisko dla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czasu przygotowania ostatecznego projektu planu wykonawczego do SRWM do 2030 r. spełniającego wymogi Regionalnego Planu Transportowego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30/09/2015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48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Opracowanie projektu planu wykonawczego do SRWM do 2030 r. spełniającego wymogi  Regionalnego Planu Transportowego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3939" marR="339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przewiduje się opóźnień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40434"/>
              </p:ext>
            </p:extLst>
          </p:nvPr>
        </p:nvGraphicFramePr>
        <p:xfrm>
          <a:off x="244547" y="1116419"/>
          <a:ext cx="8697433" cy="5497032"/>
        </p:xfrm>
        <a:graphic>
          <a:graphicData uri="http://schemas.openxmlformats.org/drawingml/2006/table">
            <a:tbl>
              <a:tblPr/>
              <a:tblGrid>
                <a:gridCol w="367032"/>
                <a:gridCol w="800164"/>
                <a:gridCol w="1904739"/>
                <a:gridCol w="988028"/>
                <a:gridCol w="1045431"/>
                <a:gridCol w="1161977"/>
                <a:gridCol w="1508134"/>
                <a:gridCol w="921928"/>
              </a:tblGrid>
              <a:tr h="1253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projektu planu wykonawczego do SRWM do 2030 r. spełniającego wymogi  Regionalnego Planu Transportowego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 przewiduje się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Opracowanie strategicznej oceny oddziaływania na środowisko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2016-03-31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7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Podanie do publicznej wiadomości projektu planu wykonawczego do SRWM do 2030 r. spełniającego wymogi  Regionalnego Planu Transportowego  wraz ze strategiczną oceną oddziaływania na środowisko w celu przeprowadzenia konsultacji oraz opiniowanie i uzgadnianie ww. dokumentu przez właściwe organy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Analiza wyników przeprowadzonych konsultacji społecznych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2016-06-30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Sporządzenie sprawozdania z przebiegu i wyników konsultacji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5182" y="1158948"/>
          <a:ext cx="8623004" cy="5401339"/>
        </p:xfrm>
        <a:graphic>
          <a:graphicData uri="http://schemas.openxmlformats.org/drawingml/2006/table">
            <a:tbl>
              <a:tblPr/>
              <a:tblGrid>
                <a:gridCol w="363890"/>
                <a:gridCol w="793316"/>
                <a:gridCol w="1888439"/>
                <a:gridCol w="979573"/>
                <a:gridCol w="1036485"/>
                <a:gridCol w="1152033"/>
                <a:gridCol w="1495229"/>
                <a:gridCol w="914039"/>
              </a:tblGrid>
              <a:tr h="1000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Zaopiniowanie projektu planu wykonawczego do SRWM do 2030 r. spełniającego wymogi  Regionalnego Planu Transportowego przez Zespół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Przyjęcie planu wykonawczego do SRWM do 2030 r. spełniającego wymogi  Regionalnego Planu Transportowego po konsultacjach, opiniowaniu i uzgodnieniach przez Zarząd Województwa Mazowieckiego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Przekazanie przyjętego dokumentu wraz z podsumowaniem do Regionalnego Dyrektora Ochrony Środowiska oraz Państwowego Wojewódzkiego Inspektora Sanitarnego 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2016-09-30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7.1, 7.2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Transport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Podanie do publicznej wiadomości informacji o przyjęciu dokumentu i o możliwościach zapoznania się z jego treścią wraz z uzasadnieniem i podsumowaniem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2016-12-31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przewiduje się opóźnień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652" marR="38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0" y="1658938"/>
            <a:ext cx="8848725" cy="4705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0" y="2046288"/>
            <a:ext cx="8591550" cy="3897312"/>
          </a:xfrm>
        </p:spPr>
        <p:txBody>
          <a:bodyPr rtlCol="0">
            <a:normAutofit/>
          </a:bodyPr>
          <a:lstStyle/>
          <a:p>
            <a:pPr algn="just">
              <a:buNone/>
            </a:pPr>
            <a:r>
              <a:rPr lang="pl-PL" sz="1600" dirty="0" smtClean="0"/>
              <a:t>		Uruchomienie środków finansowych w perspektywie 2014-2020 uzależnione jest od spełnienia </a:t>
            </a:r>
            <a:r>
              <a:rPr lang="pl-PL" sz="1600" b="1" u="sng" dirty="0" smtClean="0">
                <a:solidFill>
                  <a:srgbClr val="FF0000"/>
                </a:solidFill>
              </a:rPr>
              <a:t>wymogów warunków wstępnych</a:t>
            </a:r>
            <a:r>
              <a:rPr lang="pl-PL" sz="1600" b="1" u="sng" dirty="0" smtClean="0"/>
              <a:t> </a:t>
            </a:r>
            <a:r>
              <a:rPr lang="pl-PL" sz="1600" dirty="0" smtClean="0"/>
              <a:t>(art. 19 i załącznik XI rozporządzenia ogólnego):</a:t>
            </a:r>
          </a:p>
          <a:p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ogólne</a:t>
            </a:r>
            <a:r>
              <a:rPr lang="pl-PL" sz="1600" dirty="0" smtClean="0"/>
              <a:t>, odnoszące się do całokształtu interwencji w Programie </a:t>
            </a:r>
          </a:p>
          <a:p>
            <a:pPr lvl="0" algn="just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(dotyczące kwestii horyzontalnych: zapobieganie dyskryminacji, równouprawnienie płci, niepełnosprawność, zamówienia publiczne, pomoc państwa, prawodawstwo w dziedzinie ochrony środowiska w zakresie ocen oddziaływania na środowisko oraz strategicznych ocen oddziaływania na środowisko, systemy statystyczne i wskaźniki rezultatu); </a:t>
            </a:r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tematyczne,</a:t>
            </a:r>
            <a:r>
              <a:rPr lang="pl-PL" sz="1600" dirty="0" smtClean="0"/>
              <a:t>  przypisane do poszczególnych celów tematycznych i priorytetów inwestycyjnych;</a:t>
            </a:r>
          </a:p>
          <a:p>
            <a:pPr lvl="0" algn="just">
              <a:buNone/>
            </a:pPr>
            <a:endParaRPr lang="pl-PL" sz="1600" dirty="0" smtClean="0"/>
          </a:p>
          <a:p>
            <a:pPr lvl="0" algn="just"/>
            <a:r>
              <a:rPr lang="pl-PL" sz="1600" b="1" dirty="0" smtClean="0">
                <a:solidFill>
                  <a:srgbClr val="FF0000"/>
                </a:solidFill>
              </a:rPr>
              <a:t>specyficzne</a:t>
            </a:r>
            <a:r>
              <a:rPr lang="pl-PL" sz="1600" dirty="0" smtClean="0"/>
              <a:t> dla Europejskiego Funduszu Rolnego Rozwoju Obszarów Wiejskich (EFRROW) i Europejskiego Funduszu Morskiego i Rybackiego (EFMR) – </a:t>
            </a:r>
            <a:r>
              <a:rPr lang="pl-PL" sz="1600" i="1" dirty="0" smtClean="0"/>
              <a:t>nie dot. RPO WM 2014-2020</a:t>
            </a:r>
            <a:r>
              <a:rPr lang="pl-PL" sz="1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0088" y="1930400"/>
            <a:ext cx="7772400" cy="1876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/>
              <a:t>Dziękuję za uwagę</a:t>
            </a:r>
            <a:r>
              <a:rPr lang="pl-PL" sz="3100" dirty="0" smtClean="0"/>
              <a:t>!</a:t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/>
            </a:r>
            <a:br>
              <a:rPr lang="pl-PL" sz="3100" dirty="0"/>
            </a:br>
            <a:endParaRPr lang="pl-PL" sz="3100" dirty="0"/>
          </a:p>
        </p:txBody>
      </p:sp>
      <p:sp>
        <p:nvSpPr>
          <p:cNvPr id="24579" name="Podtytuł 2"/>
          <p:cNvSpPr>
            <a:spLocks noGrp="1"/>
          </p:cNvSpPr>
          <p:nvPr>
            <p:ph type="subTitle" idx="1"/>
          </p:nvPr>
        </p:nvSpPr>
        <p:spPr>
          <a:xfrm>
            <a:off x="447675" y="3971925"/>
            <a:ext cx="8277225" cy="1390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Departament Rozwoju Regionalnego i Funduszy Europejskich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UMWM w Warszawie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al. Solidarności 61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03-402 Warszawa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sz="1600" smtClean="0"/>
              <a:t>dsrr@mazovia.pl</a:t>
            </a:r>
          </a:p>
          <a:p>
            <a:pPr eaLnBrk="1" hangingPunct="1"/>
            <a:endParaRPr lang="pl-PL" altLang="pl-PL" smtClean="0"/>
          </a:p>
          <a:p>
            <a:pPr eaLnBrk="1" hangingPunct="1"/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8783" y="1007166"/>
            <a:ext cx="87331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>
              <a:latin typeface="+mn-lt"/>
            </a:endParaRPr>
          </a:p>
          <a:p>
            <a:endParaRPr lang="pl-PL" sz="1400" u="sng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Na poziomie województwa mazowieckiego (regionalnym) do spełnienia są:</a:t>
            </a:r>
          </a:p>
          <a:p>
            <a:endParaRPr lang="pl-PL" sz="1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tematyczny 1</a:t>
            </a:r>
            <a:r>
              <a:rPr lang="pl-PL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1.1. Badania naukowe i innowacje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Istnienie krajowych lub regionalnych strategicznych ram polityki w dziedzinie badań i innowacji na rzecz inteligentnej specjalizacji, w odpowiednich przypadkach, zgodnie z krajowym programem reform, w celu zwiększenia wydatków na badania i innowacje ze środków prywatnych (OP I). </a:t>
            </a:r>
          </a:p>
          <a:p>
            <a:endParaRPr lang="pl-PL" sz="1400" dirty="0" smtClean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dirty="0">
                <a:latin typeface="+mn-lt"/>
              </a:rPr>
              <a:t>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spełnienia warunku wstępnego przygotowano </a:t>
            </a:r>
          </a:p>
          <a:p>
            <a:pPr lvl="1"/>
            <a:r>
              <a:rPr lang="pl-PL" sz="1400" b="1" i="1" dirty="0" smtClean="0">
                <a:latin typeface="+mn-lt"/>
              </a:rPr>
              <a:t>Plan</a:t>
            </a:r>
            <a:r>
              <a:rPr lang="pl-PL" sz="1400" b="1" dirty="0" smtClean="0">
                <a:latin typeface="+mn-lt"/>
              </a:rPr>
              <a:t> </a:t>
            </a:r>
            <a:r>
              <a:rPr lang="pl-PL" sz="1400" b="1" i="1" dirty="0" smtClean="0">
                <a:latin typeface="+mn-lt"/>
              </a:rPr>
              <a:t>działań dla wypełnienia warunku wstępnego dla pierwszego celu tematycznego EFSI w województwie mazowieckim</a:t>
            </a:r>
            <a:r>
              <a:rPr lang="pl-PL" sz="1400" i="1" dirty="0" smtClean="0">
                <a:latin typeface="+mn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400" i="1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 Cel tematyczny 6. </a:t>
            </a:r>
            <a:r>
              <a:rPr lang="pl-PL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6.2. Gospodarka odpadami</a:t>
            </a:r>
            <a:r>
              <a:rPr lang="pl-PL" sz="1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</a:p>
          <a:p>
            <a:r>
              <a:rPr lang="pl-PL" sz="1400" dirty="0" smtClean="0">
                <a:latin typeface="+mn-lt"/>
              </a:rPr>
              <a:t>Promowanie zrównoważonych gospodarczo i środowiskowo inwestycji w sektorze gospodarki odpadami, w szczególności przez opracowanie planów gospodarki odpadami zgodnych z dyrektywą 2008/98/WE oraz z hierarchią odpadów. </a:t>
            </a:r>
          </a:p>
          <a:p>
            <a:pPr lvl="1"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W tym przypadku plan działań także dla regionu został ujęty w </a:t>
            </a:r>
          </a:p>
          <a:p>
            <a:pPr lvl="1"/>
            <a:r>
              <a:rPr lang="pl-PL" sz="1400" b="1" i="1" dirty="0" smtClean="0">
                <a:latin typeface="+mn-lt"/>
              </a:rPr>
              <a:t>Planie działań Rzeczypospolitej Polskiej w celu wypełnienia kryteriów 2 i 4 dla warunku wstępnego 6.2 (Gospodarka Odpadami).</a:t>
            </a:r>
          </a:p>
          <a:p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pl-PL" sz="1400" dirty="0" smtClean="0">
              <a:latin typeface="+mn-lt"/>
            </a:endParaRPr>
          </a:p>
          <a:p>
            <a:endParaRPr lang="pl-PL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pl-P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37953" y="1997839"/>
            <a:ext cx="7549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1400" b="1" dirty="0" smtClean="0">
                <a:solidFill>
                  <a:srgbClr val="FF0000"/>
                </a:solidFill>
                <a:latin typeface="+mn-lt"/>
              </a:rPr>
              <a:t>Cel </a:t>
            </a:r>
            <a:r>
              <a:rPr lang="pl-PL" sz="1400" b="1" dirty="0">
                <a:solidFill>
                  <a:srgbClr val="FF0000"/>
                </a:solidFill>
                <a:latin typeface="+mn-lt"/>
              </a:rPr>
              <a:t>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7.1.Transport</a:t>
            </a:r>
            <a:r>
              <a:rPr lang="pl-PL" sz="1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kompleksowego planu/planów lub kompleksowych ram w zakresie inwestycji transportowych zgodnie z instytucyjną strukturą państw członkowskich (z uwzględnieniem transportu publicznego na szczeblu regionalnym i lokalnym), które wspierają rozwój infrastruktury i poprawiają łączność z kompleksową i bazową siecią TEN-T 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l-PL" sz="1400" b="1" dirty="0">
                <a:solidFill>
                  <a:srgbClr val="FF0000"/>
                </a:solidFill>
                <a:latin typeface="+mn-lt"/>
              </a:rPr>
              <a:t>Cel tematyczny 7. </a:t>
            </a:r>
            <a:r>
              <a:rPr lang="pl-PL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Warunek 7.2. Kolej: </a:t>
            </a:r>
            <a:endParaRPr lang="pl-PL" sz="14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w kompleksowym planie/kompleksowych planach lub ramach dotyczących transportu wyraźnej części dotyczącej rozwoju kolei zgodnie z instytucyjną strukturą państw członkowskich (z uwzględnieniem transportu publicznego na szczeblu regionalnym i lokalnym), który wspiera rozwój infrastruktury i poprawia łączność z kompleksową i bazową siecią TEN-T. Inwestycje obejmują tabor, interoperacyjność oraz rozwijanie potencjału</a:t>
            </a:r>
            <a:r>
              <a:rPr lang="pl-PL" sz="1400" dirty="0" smtClean="0">
                <a:latin typeface="+mn-lt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pl-PL" sz="1400" dirty="0">
              <a:latin typeface="+mn-lt"/>
            </a:endParaRPr>
          </a:p>
          <a:p>
            <a:pPr lvl="1">
              <a:buFont typeface="Wingdings" pitchFamily="2" charset="2"/>
              <a:buChar char="Ø"/>
            </a:pPr>
            <a:r>
              <a:rPr lang="pl-PL" sz="1400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 celu wypełnienia warunku 7.1 i 7.2 </a:t>
            </a:r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opracowano</a:t>
            </a:r>
          </a:p>
          <a:p>
            <a:pPr lvl="1"/>
            <a:r>
              <a:rPr lang="pl-PL" sz="14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pl-PL" sz="1400" b="1" i="1" dirty="0">
                <a:latin typeface="+mn-lt"/>
              </a:rPr>
              <a:t>Plan działań (</a:t>
            </a:r>
            <a:r>
              <a:rPr lang="pl-PL" sz="1400" b="1" i="1" dirty="0" err="1">
                <a:latin typeface="+mn-lt"/>
              </a:rPr>
              <a:t>action</a:t>
            </a:r>
            <a:r>
              <a:rPr lang="pl-PL" sz="1400" b="1" i="1" dirty="0">
                <a:latin typeface="+mn-lt"/>
              </a:rPr>
              <a:t> plan) na rzecz utworzenia Planu Wykonawczego do Strategii Rozwoju Województwa Mazowieckiego do 2030 r. w obszarze „Przestrzeń i transport”, spełniającego wymogi Regionalnego planu transportowego województwa mazowieckiego (PW).</a:t>
            </a:r>
            <a:r>
              <a:rPr lang="pl-PL" sz="1400" dirty="0">
                <a:latin typeface="+mn-lt"/>
              </a:rPr>
              <a:t/>
            </a:r>
            <a:br>
              <a:rPr lang="pl-PL" sz="1400" dirty="0">
                <a:latin typeface="+mn-lt"/>
              </a:rPr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08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0" y="960582"/>
            <a:ext cx="8599054" cy="5283200"/>
          </a:xfrm>
        </p:spPr>
        <p:txBody>
          <a:bodyPr rtlCol="0">
            <a:normAutofit/>
          </a:bodyPr>
          <a:lstStyle/>
          <a:p>
            <a:endParaRPr lang="pl-PL" sz="1500" b="1" dirty="0" smtClean="0"/>
          </a:p>
          <a:p>
            <a:pPr marL="0" indent="0" algn="ctr">
              <a:buNone/>
            </a:pPr>
            <a:r>
              <a:rPr lang="pl-PL" sz="1500" b="1" dirty="0" smtClean="0"/>
              <a:t>WARUNEK OGÓLNY 7. Systemy statystyczne i wskaźniki rezultatu </a:t>
            </a:r>
            <a:br>
              <a:rPr lang="pl-PL" sz="1500" b="1" dirty="0" smtClean="0"/>
            </a:br>
            <a:endParaRPr lang="pl-PL" sz="1500" dirty="0" smtClean="0"/>
          </a:p>
          <a:p>
            <a:pPr marL="0" lvl="4" indent="0" algn="ctr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b="1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2399" y="1625600"/>
          <a:ext cx="8829042" cy="4937760"/>
        </p:xfrm>
        <a:graphic>
          <a:graphicData uri="http://schemas.openxmlformats.org/drawingml/2006/table">
            <a:tbl>
              <a:tblPr/>
              <a:tblGrid>
                <a:gridCol w="556973"/>
                <a:gridCol w="876864"/>
                <a:gridCol w="3098994"/>
                <a:gridCol w="836991"/>
                <a:gridCol w="835228"/>
                <a:gridCol w="953537"/>
                <a:gridCol w="1073611"/>
                <a:gridCol w="596844"/>
              </a:tblGrid>
              <a:tr h="242307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146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Systemy statystyczne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Pozyskanie danych bazowych dla wskaźnika „Odsetek obywateli korzystających z e-administracji (EAC)”, które będą dostępne w GUS w I połowie 2015 r. z badania pn. „Rozszerzenie badania i pozyskanie danych na poziomie NTS 2 z zakresu wykorzystania ICT w gospodarstwach domowych”. 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2015/12/31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Zgodnie z planem działań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032" marR="39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2894" y="1385500"/>
            <a:ext cx="78999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pl-PL" sz="1400" b="1" u="sng" dirty="0" smtClean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pl-PL" sz="1400" b="1" u="sng" dirty="0" smtClean="0">
                <a:solidFill>
                  <a:srgbClr val="FF0000"/>
                </a:solidFill>
                <a:latin typeface="+mn-lt"/>
              </a:rPr>
              <a:t>Warunek ogólny </a:t>
            </a:r>
            <a:r>
              <a:rPr lang="pl-PL" sz="1400" b="1" u="sng" dirty="0">
                <a:solidFill>
                  <a:srgbClr val="FF0000"/>
                </a:solidFill>
                <a:latin typeface="+mn-lt"/>
              </a:rPr>
              <a:t>7. </a:t>
            </a:r>
            <a:r>
              <a:rPr lang="pl-PL" sz="1400" b="1" u="sng" dirty="0">
                <a:solidFill>
                  <a:srgbClr val="00682F"/>
                </a:solidFill>
                <a:latin typeface="+mn-lt"/>
              </a:rPr>
              <a:t>Systemy statystyczne i wskaźnika rezultatu</a:t>
            </a:r>
            <a:r>
              <a:rPr lang="pl-PL" sz="1400" dirty="0">
                <a:latin typeface="+mn-lt"/>
              </a:rPr>
              <a:t>. </a:t>
            </a:r>
            <a:endParaRPr lang="pl-PL" sz="1400" dirty="0" smtClean="0">
              <a:latin typeface="+mn-lt"/>
            </a:endParaRPr>
          </a:p>
          <a:p>
            <a:r>
              <a:rPr lang="pl-PL" sz="1400" dirty="0" smtClean="0">
                <a:latin typeface="+mn-lt"/>
              </a:rPr>
              <a:t>Istnienie </a:t>
            </a:r>
            <a:r>
              <a:rPr lang="pl-PL" sz="1400" dirty="0">
                <a:latin typeface="+mn-lt"/>
              </a:rPr>
              <a:t>systemu wskaźników rezultatu niezbędnych przy wyborze działań, które w najefektywniejszy sposób przyczyniają się do osiągnięcia pożądanych rezultatów, do monitorowania postępów w osiąganiu rezultatów oraz do podejmowania ewaluacji oddziaływania.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pl-PL" sz="1400" u="sng" dirty="0" smtClean="0">
                <a:solidFill>
                  <a:srgbClr val="00682F"/>
                </a:solidFill>
                <a:latin typeface="+mn-lt"/>
              </a:rPr>
              <a:t>W </a:t>
            </a:r>
            <a:r>
              <a:rPr lang="pl-PL" sz="1400" u="sng" dirty="0">
                <a:solidFill>
                  <a:srgbClr val="00682F"/>
                </a:solidFill>
                <a:latin typeface="+mn-lt"/>
              </a:rPr>
              <a:t>tym przypadku sporządzono </a:t>
            </a:r>
            <a:r>
              <a:rPr lang="pl-PL" sz="1400" b="1" i="1" dirty="0">
                <a:latin typeface="+mn-lt"/>
              </a:rPr>
              <a:t>Plan działań dla wypełnienia warunku 7 ex-</a:t>
            </a:r>
            <a:r>
              <a:rPr lang="pl-PL" sz="1400" b="1" i="1" dirty="0" err="1">
                <a:latin typeface="+mn-lt"/>
              </a:rPr>
              <a:t>ante</a:t>
            </a:r>
            <a:r>
              <a:rPr lang="pl-PL" sz="1400" b="1" i="1" dirty="0">
                <a:latin typeface="+mn-lt"/>
              </a:rPr>
              <a:t> dla 2. osi priorytetowej Wzrost e-potencjału Mazowsza w Regionalnym Programie Operacyjnym Województwa Mazowieckiego 2014-2020</a:t>
            </a:r>
            <a:endParaRPr lang="pl-PL" sz="1400" b="1" u="sng" dirty="0" smtClean="0">
              <a:latin typeface="+mn-lt"/>
            </a:endParaRPr>
          </a:p>
          <a:p>
            <a:endParaRPr lang="pl-PL" sz="1400" b="1" u="sng" dirty="0" smtClean="0">
              <a:latin typeface="+mn-lt"/>
            </a:endParaRPr>
          </a:p>
          <a:p>
            <a:endParaRPr lang="pl-PL" sz="1400" b="1" u="sng" dirty="0" smtClean="0">
              <a:latin typeface="+mn-lt"/>
            </a:endParaRPr>
          </a:p>
          <a:p>
            <a:r>
              <a:rPr lang="pl-PL" sz="1400" b="1" u="sng" dirty="0" smtClean="0">
                <a:latin typeface="+mn-lt"/>
              </a:rPr>
              <a:t>W </a:t>
            </a:r>
            <a:r>
              <a:rPr lang="pl-PL" sz="1400" b="1" u="sng" dirty="0">
                <a:latin typeface="+mn-lt"/>
              </a:rPr>
              <a:t>przypadku warunku ogólnego </a:t>
            </a:r>
            <a: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7 kryterium -  skuteczny </a:t>
            </a:r>
            <a:r>
              <a:rPr lang="pl-PL" sz="1400" b="1" u="sng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system wskaźników rezultatu, </a:t>
            </a:r>
            <a:r>
              <a:rPr lang="pl-PL" sz="1400" b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obejmuje:</a:t>
            </a:r>
          </a:p>
          <a:p>
            <a:endParaRPr lang="pl-PL" sz="1400" b="1" u="sng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l-PL" sz="1400" u="sng" dirty="0">
                <a:latin typeface="+mn-lt"/>
              </a:rPr>
              <a:t>wybór wskaźników rezultatu </a:t>
            </a:r>
            <a:r>
              <a:rPr lang="pl-PL" sz="1400" dirty="0">
                <a:latin typeface="+mn-lt"/>
              </a:rPr>
              <a:t>dla każdego programu, dostarczających informacji na temat przyczyn uzasadniających wybór działań z zakresu polityki finansowanych przez dany program,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u="sng" dirty="0">
                <a:latin typeface="+mn-lt"/>
              </a:rPr>
              <a:t>ustanowienie wartości docelowych </a:t>
            </a:r>
            <a:r>
              <a:rPr lang="pl-PL" sz="1400" dirty="0">
                <a:latin typeface="+mn-lt"/>
              </a:rPr>
              <a:t>dla tych wskaźników,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400" u="sng" dirty="0">
                <a:latin typeface="+mn-lt"/>
              </a:rPr>
              <a:t>spójność każdego wskaźnika </a:t>
            </a:r>
            <a:r>
              <a:rPr lang="pl-PL" sz="1400" dirty="0">
                <a:latin typeface="+mn-lt"/>
              </a:rPr>
              <a:t>z następującymi wymogami: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odporność </a:t>
            </a:r>
            <a:r>
              <a:rPr lang="pl-PL" sz="1400" dirty="0">
                <a:latin typeface="+mn-lt"/>
              </a:rPr>
              <a:t>oraz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walidacja </a:t>
            </a:r>
            <a:r>
              <a:rPr lang="pl-PL" sz="1400" dirty="0">
                <a:latin typeface="+mn-lt"/>
              </a:rPr>
              <a:t>statystyczna,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jasność </a:t>
            </a:r>
            <a:r>
              <a:rPr lang="pl-PL" sz="1400" dirty="0">
                <a:latin typeface="+mn-lt"/>
              </a:rPr>
              <a:t>interpretacji normatywnej,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reagowanie </a:t>
            </a:r>
            <a:r>
              <a:rPr lang="pl-PL" sz="1400" dirty="0">
                <a:latin typeface="+mn-lt"/>
              </a:rPr>
              <a:t>na politykę, </a:t>
            </a:r>
            <a:endParaRPr lang="pl-PL" sz="1400" dirty="0" smtClean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1400" dirty="0" smtClean="0">
                <a:latin typeface="+mn-lt"/>
              </a:rPr>
              <a:t>terminowe </a:t>
            </a:r>
            <a:r>
              <a:rPr lang="pl-PL" sz="1400" dirty="0">
                <a:latin typeface="+mn-lt"/>
              </a:rPr>
              <a:t>gromadzenie danych</a:t>
            </a:r>
            <a:r>
              <a:rPr lang="pl-PL" sz="1400" dirty="0" smtClean="0">
                <a:latin typeface="+mn-lt"/>
              </a:rPr>
              <a:t>.</a:t>
            </a:r>
            <a:endParaRPr lang="pl-PL" sz="1400" dirty="0">
              <a:latin typeface="+mn-lt"/>
            </a:endParaRPr>
          </a:p>
          <a:p>
            <a:pPr lvl="0"/>
            <a:endParaRPr lang="pl-PL" sz="1400" dirty="0" smtClean="0">
              <a:latin typeface="+mn-lt"/>
            </a:endParaRPr>
          </a:p>
          <a:p>
            <a:pPr lvl="0"/>
            <a:r>
              <a:rPr lang="pl-PL" sz="1400" dirty="0"/>
              <a:t/>
            </a:r>
            <a:br>
              <a:rPr lang="pl-PL" sz="1400" dirty="0"/>
            </a:b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4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4"/>
          <p:cNvSpPr>
            <a:spLocks noGrp="1"/>
          </p:cNvSpPr>
          <p:nvPr>
            <p:ph type="title"/>
          </p:nvPr>
        </p:nvSpPr>
        <p:spPr>
          <a:xfrm>
            <a:off x="209550" y="947057"/>
            <a:ext cx="8934450" cy="691243"/>
          </a:xfrm>
        </p:spPr>
        <p:txBody>
          <a:bodyPr/>
          <a:lstStyle/>
          <a:p>
            <a:pPr algn="ctr" eaLnBrk="1" hangingPunct="1"/>
            <a:r>
              <a:rPr lang="pl-PL" altLang="pl-PL" sz="2800" b="1" dirty="0" smtClean="0"/>
              <a:t>Cel tematyczny 1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81000" y="1469571"/>
            <a:ext cx="8486775" cy="5112204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pl-PL" sz="1000" b="1" dirty="0" smtClean="0"/>
              <a:t>	</a:t>
            </a:r>
            <a:r>
              <a:rPr lang="pl-PL" sz="1400" b="1" dirty="0" smtClean="0"/>
              <a:t>WARUNEK TEMATYCZNY 1.1 Wzmacnianie badań naukowych, rozwoju technologicznego i innowacji</a:t>
            </a:r>
            <a:endParaRPr lang="pl-PL" sz="1400" dirty="0" smtClean="0"/>
          </a:p>
          <a:p>
            <a:pPr>
              <a:buNone/>
            </a:pPr>
            <a:endParaRPr lang="pl-PL" sz="2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pl-PL" sz="15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97282"/>
              </p:ext>
            </p:extLst>
          </p:nvPr>
        </p:nvGraphicFramePr>
        <p:xfrm>
          <a:off x="130628" y="1817914"/>
          <a:ext cx="8850085" cy="4822371"/>
        </p:xfrm>
        <a:graphic>
          <a:graphicData uri="http://schemas.openxmlformats.org/drawingml/2006/table">
            <a:tbl>
              <a:tblPr/>
              <a:tblGrid>
                <a:gridCol w="481445"/>
                <a:gridCol w="732787"/>
                <a:gridCol w="2421381"/>
                <a:gridCol w="849608"/>
                <a:gridCol w="1332824"/>
                <a:gridCol w="1092100"/>
                <a:gridCol w="1456724"/>
                <a:gridCol w="483216"/>
              </a:tblGrid>
              <a:tr h="137936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Nr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Nazwa warunku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Planowane działania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Termin realizacji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Stan spełnienia działania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Realizacja nastąpi w terminie (Tak/Nie/ND)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Uzasadnienie/dodatkowe informacje 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Nowy termin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172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Zatwierdzenie Regionalnej Strategii Innowacji dla Mazowsza 2014-2020 (zawierającej podstawę systemową dla dalszych działań).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2015/03/31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7215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Porozumienia dot. monitorowania innowacyjności.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zawarcie porozumień z podmiotami gromadzącymi i przetwarzającymi dane na temat stanu regionalnej gospodarki i innowacyjności (w tym z instytutami badawczymi, uczelniami, przedsiębiorcami, instytucjami wsparcia, </a:t>
                      </a:r>
                      <a:r>
                        <a:rPr lang="pl-PL" sz="900" dirty="0" err="1">
                          <a:latin typeface="+mn-lt"/>
                          <a:ea typeface="Times New Roman"/>
                          <a:cs typeface="Times New Roman"/>
                        </a:rPr>
                        <a:t>klastrami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) o przekazywaniu ww. danych.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31/03/2014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Zadanie przewiduje zawieranie kolejnych porozumień i rozbudowę systemu monitorowania - proces ciągły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004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i wdrożenie informacyjnego systemu monitorowania i ewaluacji RIS. Sposób realizacji: zlecenie opracowania narzędzi informacyjnych zgodnie z opracowaną koncepcją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328" marR="38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SPEŁNIONE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czerwca 2015 r. wykonawca systemu informacyjnego monitorowania i ewaluacji RIS zgłosił gotowość systemu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95943" y="1121229"/>
          <a:ext cx="8752114" cy="5475514"/>
        </p:xfrm>
        <a:graphic>
          <a:graphicData uri="http://schemas.openxmlformats.org/drawingml/2006/table">
            <a:tbl>
              <a:tblPr/>
              <a:tblGrid>
                <a:gridCol w="503613"/>
                <a:gridCol w="766528"/>
                <a:gridCol w="2532872"/>
                <a:gridCol w="888728"/>
                <a:gridCol w="1394190"/>
                <a:gridCol w="1142385"/>
                <a:gridCol w="1523798"/>
              </a:tblGrid>
              <a:tr h="54755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Opracowanie metodologii oceny zgodności przedsięwzięć z inteligentną specjalizacją.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opracowanie i wdrożenie systemu kryteriów badających zgodność projektów z obszarami inteligentnej specjalizacji, przy uwzględnieniu stopnia oddziaływania projektu na gospodarkę regionu, w tym wpływ na inne branże i sektory gospodarki.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2015-03-31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Zadanie kontynuowane zgodnie z "Planem działań dla wypełnienia warunku wstępnego dla pierwszego celu tematycznego EFSI w województwie mazowieckim"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wstępną wersję kryteriów wyboru projektów w ramach CT 1, uwzględniających problematykę inteligentnych specjalizacji; kryteria będą konsultowane i aktualizowane równolegle do procesu zarządzania RIS i RPO WM 2014-2020, w odpowiedzi na identyfikowane bariery i wyzwania.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Opracowano i zaktualizowano pierwszą wersję wykazu priorytetowych kierunków badań dla inteligentnych specjalizacji, w oparciu o dyskusję podczas spotkań grup roboczych.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687" marR="396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5222"/>
              </p:ext>
            </p:extLst>
          </p:nvPr>
        </p:nvGraphicFramePr>
        <p:xfrm>
          <a:off x="141514" y="1045028"/>
          <a:ext cx="8784773" cy="5601975"/>
        </p:xfrm>
        <a:graphic>
          <a:graphicData uri="http://schemas.openxmlformats.org/drawingml/2006/table">
            <a:tbl>
              <a:tblPr/>
              <a:tblGrid>
                <a:gridCol w="477892"/>
                <a:gridCol w="727379"/>
                <a:gridCol w="2403512"/>
                <a:gridCol w="843338"/>
                <a:gridCol w="1322986"/>
                <a:gridCol w="1084042"/>
                <a:gridCol w="1445975"/>
                <a:gridCol w="479649"/>
              </a:tblGrid>
              <a:tr h="1816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Podniesienie potencjału administracyjnego poprzez wzmocnienie kompetencji w zakresie: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monitorowania, analiz, oceny innowacyjności;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zarządzania procesem innowacyjnym;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udział w szkoleniach, warsztatach i innych formach podnoszenia kompetencji; wykorzystanie doradztwa; wzmocnienie personalne zespołu RIS mające na celu efektywne prowadzenie procesu przedsiębiorczego odkrywania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od 01/04/2015 r.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latin typeface="+mn-lt"/>
                          <a:ea typeface="Times New Roman"/>
                          <a:cs typeface="Times New Roman"/>
                        </a:rPr>
                        <a:t>W trakcie realizacji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 ciągły (Zadanie to nie wpływa na spełnienie warunku ex </a:t>
                      </a:r>
                      <a:r>
                        <a:rPr lang="pl-PL" sz="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ante</a:t>
                      </a:r>
                      <a:r>
                        <a:rPr lang="pl-PL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opóźnień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6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1.1.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Badania naukowe i innowacje</a:t>
                      </a:r>
                      <a:endParaRPr lang="pl-PL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II Etap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Proces przedsiębiorczego odkrywania: wypracowanie systemu współzarządzania ze środowiskiem przedsiębiorców działających w województwie mazowieckim w zakresie inteligentnej specjalizacji regionu.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Sposób realizacji: utworzenie grup roboczych z udziałem przedstawicieli przedsiębiorstw, z możliwością późniejszego wyodrębnienia podgrup (zespołów).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Do zadań grup będzie należała przede wszystkim: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weryfikacja zgodności obszarów inteligentnej specjalizacji z potrzebami przedsiębiorstw,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identyfikacja nisz rozwojowych w ramach poszczególnych obszarów (priorytetowych kierunków badawczych),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udział w tworzeniu i opiniowanie projektów dokumentów wdrożeniowych: programów wdrożeniowych do RIS, regulaminów konkursów, kryteriów wyboru, itp., </a:t>
                      </a:r>
                      <a:b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- formułowanie propozycji instrumentów wsparcia ukierunkowanych na rozwiązywanie specyficznych problemów w obszarach inteligentnej specjalizacji, w szczególności w zakresie innowacji społecznych.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2015-06-30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SPEŁNIONE</a:t>
                      </a:r>
                      <a:r>
                        <a:rPr lang="pl-PL" sz="9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TAK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Brak opóźnień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</a:t>
                      </a:r>
                      <a:endParaRPr lang="pl-PL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294" marR="26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1302</TotalTime>
  <Words>1537</Words>
  <Application>Microsoft Office PowerPoint</Application>
  <PresentationFormat>Pokaz na ekranie (4:3)</PresentationFormat>
  <Paragraphs>402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tematyczny 7</vt:lpstr>
      <vt:lpstr>Prezentacja programu PowerPoint</vt:lpstr>
      <vt:lpstr>Prezentacja programu PowerPoint</vt:lpstr>
      <vt:lpstr>Prezentacja programu PowerPoint</vt:lpstr>
      <vt:lpstr>Prezentacja programu PowerPoint</vt:lpstr>
      <vt:lpstr>  Dziękuję za uwagę!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Waś Artur</cp:lastModifiedBy>
  <cp:revision>149</cp:revision>
  <dcterms:created xsi:type="dcterms:W3CDTF">2015-04-20T12:46:14Z</dcterms:created>
  <dcterms:modified xsi:type="dcterms:W3CDTF">2015-11-06T09:45:23Z</dcterms:modified>
</cp:coreProperties>
</file>