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6"/>
  </p:notesMasterIdLst>
  <p:sldIdLst>
    <p:sldId id="258" r:id="rId2"/>
    <p:sldId id="382" r:id="rId3"/>
    <p:sldId id="384" r:id="rId4"/>
    <p:sldId id="324" r:id="rId5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6187" autoAdjust="0"/>
  </p:normalViewPr>
  <p:slideViewPr>
    <p:cSldViewPr snapToGrid="0">
      <p:cViewPr>
        <p:scale>
          <a:sx n="100" d="100"/>
          <a:sy n="100" d="100"/>
        </p:scale>
        <p:origin x="21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2016-01-12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36831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4188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3355759"/>
            <a:ext cx="7886700" cy="228145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dodatkowych kryteriów formalnych dla projektów realizowanych w ramach ZIT WOF                   w ramach Regionalnego Programu Operacyjnego Województwa Mazowieckiego na lata 2014 – 2020  - EFS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> </a:t>
            </a:r>
            <a:r>
              <a:rPr lang="pl-PL" b="1" dirty="0" smtClean="0">
                <a:latin typeface="+mj-lt"/>
              </a:rPr>
              <a:t>21 stycznia 2016</a:t>
            </a:r>
            <a:endParaRPr lang="pl-PL" b="1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38489" y="2025650"/>
            <a:ext cx="8545513" cy="203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algn="ctr" eaLnBrk="0" hangingPunct="0">
              <a:lnSpc>
                <a:spcPct val="90000"/>
              </a:lnSpc>
              <a:spcBef>
                <a:spcPts val="1000"/>
              </a:spcBef>
              <a:defRPr/>
            </a:pPr>
            <a:r>
              <a:rPr lang="pl-PL" sz="2800" b="1" dirty="0" smtClean="0">
                <a:solidFill>
                  <a:srgbClr val="FF0000"/>
                </a:solidFill>
                <a:latin typeface="Calibri"/>
              </a:rPr>
              <a:t>Dodatkowe kryteria formalne </a:t>
            </a:r>
            <a:r>
              <a:rPr lang="pl-PL" sz="2800" b="1" dirty="0">
                <a:solidFill>
                  <a:prstClr val="black"/>
                </a:solidFill>
                <a:latin typeface="Calibri"/>
              </a:rPr>
              <a:t>dla projektów realizowanych </a:t>
            </a:r>
            <a:r>
              <a:rPr lang="pl-PL" sz="2800" b="1" dirty="0">
                <a:solidFill>
                  <a:srgbClr val="FF0000"/>
                </a:solidFill>
                <a:latin typeface="Calibri"/>
              </a:rPr>
              <a:t>w ramach ZIT WOF</a:t>
            </a:r>
            <a:r>
              <a:rPr lang="pl-PL" sz="2800" b="1" dirty="0">
                <a:solidFill>
                  <a:prstClr val="black"/>
                </a:solidFill>
                <a:latin typeface="Calibri"/>
              </a:rPr>
              <a:t>, </a:t>
            </a:r>
            <a:r>
              <a:rPr lang="pl-PL" sz="2800" b="1" dirty="0" smtClean="0">
                <a:solidFill>
                  <a:prstClr val="black"/>
                </a:solidFill>
                <a:latin typeface="Calibri"/>
              </a:rPr>
              <a:t>dla projektów współfinansowanych </a:t>
            </a:r>
            <a:r>
              <a:rPr lang="pl-PL" sz="2800" b="1" dirty="0" smtClean="0">
                <a:solidFill>
                  <a:srgbClr val="FF0000"/>
                </a:solidFill>
                <a:latin typeface="Calibri"/>
              </a:rPr>
              <a:t>ze środków EFS </a:t>
            </a:r>
            <a:r>
              <a:rPr lang="pl-PL" sz="2800" b="1" dirty="0" smtClean="0">
                <a:solidFill>
                  <a:prstClr val="black"/>
                </a:solidFill>
                <a:latin typeface="Calibri"/>
              </a:rPr>
              <a:t>Regionalnego </a:t>
            </a:r>
            <a:r>
              <a:rPr lang="pl-PL" sz="2800" b="1" dirty="0">
                <a:solidFill>
                  <a:prstClr val="black"/>
                </a:solidFill>
                <a:latin typeface="Calibri"/>
              </a:rPr>
              <a:t>Programu Operacyjnego Województwa Mazowieckiego na lata 2014 – 2020 </a:t>
            </a: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621806"/>
              </p:ext>
            </p:extLst>
          </p:nvPr>
        </p:nvGraphicFramePr>
        <p:xfrm>
          <a:off x="133351" y="1036954"/>
          <a:ext cx="8877298" cy="5618099"/>
        </p:xfrm>
        <a:graphic>
          <a:graphicData uri="http://schemas.openxmlformats.org/drawingml/2006/table">
            <a:tbl>
              <a:tblPr firstRow="1" firstCol="1" bandRow="1"/>
              <a:tblGrid>
                <a:gridCol w="266699"/>
                <a:gridCol w="1047750"/>
                <a:gridCol w="2566453"/>
                <a:gridCol w="2748497"/>
                <a:gridCol w="466725"/>
                <a:gridCol w="600075"/>
                <a:gridCol w="1181099"/>
              </a:tblGrid>
              <a:tr h="361343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Lp.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28" marR="29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Brzmienie kryterium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28" marR="29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Opis kryterium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28" marR="29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Opis znaczenia kryterium </a:t>
                      </a:r>
                      <a:br>
                        <a:rPr lang="pl-P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328" marR="29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Zastosowanie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28" marR="29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Kryterium wynika bezpośrednio z przepisów prawa powszechnie obowiązującego - TAK/NIE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28" marR="29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99120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l-PL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28" marR="29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Projekty konkursowe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28" marR="29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Projekty pozakonkursowe 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28" marR="29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364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9328" marR="29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Obszar realizacji projektu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28" marR="29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Weryfikacji podlegać będzie, czy projekt jest realizowany na obszarze ZIT WOF.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28" marR="29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przypadku projektów konkursowych spełnienie kryterium jest konieczne do przyznania dofinansowania.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Projekty niespełniające któregokolwiek </a:t>
                      </a:r>
                      <a:b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 kryteriów formalnych są odrzucane na etapie oceny formalnej.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przypadku projektów pozakonkursowych projekty niespełniające któregokolwiek </a:t>
                      </a:r>
                      <a:b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 kryteriów formalnych kierowane są do poprawy lub uzupełnienia.</a:t>
                      </a:r>
                    </a:p>
                  </a:txBody>
                  <a:tcPr marL="29328" marR="29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29328" marR="29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328" marR="29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</a:t>
                      </a:r>
                    </a:p>
                  </a:txBody>
                  <a:tcPr marL="29328" marR="29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653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9328" marR="29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Projekt jest skierowany do grup docelowych </a:t>
                      </a:r>
                      <a:b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 obszaru ZIT WOF 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28" marR="29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Weryfikacji podlegać będzie, czy projekt jest skierowany do grup docelowych z obszaru ZIT WOF  (w przypadku osób fizycznych – uczą się, pracują lub zamieszkują one na obszarze ZIT WOF</a:t>
                      </a:r>
                      <a:b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rozumieniu przepisów  </a:t>
                      </a:r>
                      <a:b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Kodeksu Cywilnego, a w przypadku innych podmiotów posiadają one siedzibę lub jednostkę organizacyjną na obszarze ZIT WOF</a:t>
                      </a: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28" marR="29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29328" marR="29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328" marR="29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</a:t>
                      </a:r>
                    </a:p>
                  </a:txBody>
                  <a:tcPr marL="29328" marR="29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8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3612</TotalTime>
  <Words>194</Words>
  <Application>Microsoft Office PowerPoint</Application>
  <PresentationFormat>Pokaz na ekranie (4:3)</PresentationFormat>
  <Paragraphs>37</Paragraphs>
  <Slides>4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Lis Ewelina</cp:lastModifiedBy>
  <cp:revision>539</cp:revision>
  <dcterms:created xsi:type="dcterms:W3CDTF">2015-04-20T12:46:14Z</dcterms:created>
  <dcterms:modified xsi:type="dcterms:W3CDTF">2016-01-12T12:59:13Z</dcterms:modified>
</cp:coreProperties>
</file>