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82" r:id="rId3"/>
    <p:sldId id="384" r:id="rId4"/>
    <p:sldId id="387" r:id="rId5"/>
    <p:sldId id="403" r:id="rId6"/>
    <p:sldId id="400" r:id="rId7"/>
    <p:sldId id="401" r:id="rId8"/>
    <p:sldId id="404" r:id="rId9"/>
    <p:sldId id="405" r:id="rId10"/>
    <p:sldId id="402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3DDEE-C434-4C7A-B1C4-5D70546FCBD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EC69013-108F-4091-A941-E5869AA2C1CB}">
      <dgm:prSet phldrT="[Tekst]"/>
      <dgm:spPr/>
      <dgm:t>
        <a:bodyPr/>
        <a:lstStyle/>
        <a:p>
          <a:r>
            <a:rPr lang="pl-PL" dirty="0" smtClean="0"/>
            <a:t>Prace w ramach RF, konsultacje wewnętrzne, doradztwo MR</a:t>
          </a:r>
          <a:endParaRPr lang="pl-PL" dirty="0"/>
        </a:p>
      </dgm:t>
    </dgm:pt>
    <dgm:pt modelId="{52E93F3B-7928-470D-9BC9-11C8CAA162A7}" type="parTrans" cxnId="{FD2F184C-4BB1-4C9B-B4F5-C2B2A8C96D39}">
      <dgm:prSet/>
      <dgm:spPr/>
      <dgm:t>
        <a:bodyPr/>
        <a:lstStyle/>
        <a:p>
          <a:endParaRPr lang="pl-PL"/>
        </a:p>
      </dgm:t>
    </dgm:pt>
    <dgm:pt modelId="{3741E1CC-472F-430D-ADBF-5C2C12EAF7E7}" type="sibTrans" cxnId="{FD2F184C-4BB1-4C9B-B4F5-C2B2A8C96D39}">
      <dgm:prSet/>
      <dgm:spPr/>
      <dgm:t>
        <a:bodyPr/>
        <a:lstStyle/>
        <a:p>
          <a:endParaRPr lang="pl-PL"/>
        </a:p>
      </dgm:t>
    </dgm:pt>
    <dgm:pt modelId="{A47F3724-D373-4E0A-8400-3BFA892FD450}">
      <dgm:prSet phldrT="[Tekst]"/>
      <dgm:spPr/>
      <dgm:t>
        <a:bodyPr/>
        <a:lstStyle/>
        <a:p>
          <a:r>
            <a:rPr lang="pl-PL" dirty="0" smtClean="0"/>
            <a:t>Konsultacje MJWPU, WUP, ZIT</a:t>
          </a:r>
          <a:endParaRPr lang="pl-PL" dirty="0"/>
        </a:p>
      </dgm:t>
    </dgm:pt>
    <dgm:pt modelId="{59D2A871-0A3B-4DA7-9665-10B2D1DDDA8E}" type="parTrans" cxnId="{EDFB11A4-38FC-473C-9029-739904021C6B}">
      <dgm:prSet/>
      <dgm:spPr/>
      <dgm:t>
        <a:bodyPr/>
        <a:lstStyle/>
        <a:p>
          <a:endParaRPr lang="pl-PL"/>
        </a:p>
      </dgm:t>
    </dgm:pt>
    <dgm:pt modelId="{3CF1646A-CBED-4927-A5B3-11CFB175AA7A}" type="sibTrans" cxnId="{EDFB11A4-38FC-473C-9029-739904021C6B}">
      <dgm:prSet/>
      <dgm:spPr/>
      <dgm:t>
        <a:bodyPr/>
        <a:lstStyle/>
        <a:p>
          <a:endParaRPr lang="pl-PL"/>
        </a:p>
      </dgm:t>
    </dgm:pt>
    <dgm:pt modelId="{DFDA6205-53ED-4D5D-BCA4-F00D9EA3052E}">
      <dgm:prSet phldrT="[Tekst]"/>
      <dgm:spPr/>
      <dgm:t>
        <a:bodyPr/>
        <a:lstStyle/>
        <a:p>
          <a:r>
            <a:rPr lang="pl-PL" dirty="0" smtClean="0"/>
            <a:t>Akceptacja KJE (Ministerstwo Rozwoju)</a:t>
          </a:r>
          <a:endParaRPr lang="pl-PL" dirty="0"/>
        </a:p>
      </dgm:t>
    </dgm:pt>
    <dgm:pt modelId="{6FC6CB56-94BF-4C90-9DFB-74DC808B0160}" type="parTrans" cxnId="{0D37954C-CF88-4FE5-9912-E94D2131AD94}">
      <dgm:prSet/>
      <dgm:spPr/>
      <dgm:t>
        <a:bodyPr/>
        <a:lstStyle/>
        <a:p>
          <a:endParaRPr lang="pl-PL"/>
        </a:p>
      </dgm:t>
    </dgm:pt>
    <dgm:pt modelId="{C497EBE5-13D0-4D7F-8D05-DC5BF0FE4A2F}" type="sibTrans" cxnId="{0D37954C-CF88-4FE5-9912-E94D2131AD94}">
      <dgm:prSet/>
      <dgm:spPr/>
      <dgm:t>
        <a:bodyPr/>
        <a:lstStyle/>
        <a:p>
          <a:endParaRPr lang="pl-PL"/>
        </a:p>
      </dgm:t>
    </dgm:pt>
    <dgm:pt modelId="{EC4FF6C0-E6D1-488B-AAD6-2966B36FC99B}">
      <dgm:prSet/>
      <dgm:spPr/>
      <dgm:t>
        <a:bodyPr/>
        <a:lstStyle/>
        <a:p>
          <a:r>
            <a:rPr lang="pl-PL" dirty="0" smtClean="0"/>
            <a:t>Akceptacja przedstawicieli KE</a:t>
          </a:r>
          <a:endParaRPr lang="pl-PL" dirty="0"/>
        </a:p>
      </dgm:t>
    </dgm:pt>
    <dgm:pt modelId="{32FCAB30-28FF-481A-8B55-6B584751F043}" type="parTrans" cxnId="{0630F035-9DCB-497C-8F23-6E06362E89E2}">
      <dgm:prSet/>
      <dgm:spPr/>
      <dgm:t>
        <a:bodyPr/>
        <a:lstStyle/>
        <a:p>
          <a:endParaRPr lang="pl-PL"/>
        </a:p>
      </dgm:t>
    </dgm:pt>
    <dgm:pt modelId="{65DB93DE-FC89-4ECA-8DF5-BCBE3E205F30}" type="sibTrans" cxnId="{0630F035-9DCB-497C-8F23-6E06362E89E2}">
      <dgm:prSet/>
      <dgm:spPr/>
      <dgm:t>
        <a:bodyPr/>
        <a:lstStyle/>
        <a:p>
          <a:endParaRPr lang="pl-PL"/>
        </a:p>
      </dgm:t>
    </dgm:pt>
    <dgm:pt modelId="{BF4EF834-7BA9-45B7-A4E4-D4513F94D695}" type="pres">
      <dgm:prSet presAssocID="{ABB3DDEE-C434-4C7A-B1C4-5D70546FCBD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B1AA10E-4B4F-4571-951D-C7B9966B488C}" type="pres">
      <dgm:prSet presAssocID="{5EC69013-108F-4091-A941-E5869AA2C1CB}" presName="composite" presStyleCnt="0"/>
      <dgm:spPr/>
      <dgm:t>
        <a:bodyPr/>
        <a:lstStyle/>
        <a:p>
          <a:endParaRPr lang="pl-PL"/>
        </a:p>
      </dgm:t>
    </dgm:pt>
    <dgm:pt modelId="{BE29EFF8-04EE-4625-9F1D-4CCA34F89C78}" type="pres">
      <dgm:prSet presAssocID="{5EC69013-108F-4091-A941-E5869AA2C1CB}" presName="bentUpArrow1" presStyleLbl="alignImgPlace1" presStyleIdx="0" presStyleCnt="3"/>
      <dgm:spPr/>
      <dgm:t>
        <a:bodyPr/>
        <a:lstStyle/>
        <a:p>
          <a:endParaRPr lang="pl-PL"/>
        </a:p>
      </dgm:t>
    </dgm:pt>
    <dgm:pt modelId="{AC6F2119-0B2B-4846-BDD9-A4D11E23246A}" type="pres">
      <dgm:prSet presAssocID="{5EC69013-108F-4091-A941-E5869AA2C1CB}" presName="ParentText" presStyleLbl="node1" presStyleIdx="0" presStyleCnt="4" custLinFactNeighborX="1543" custLinFactNeighborY="-19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BB7FAC-5C7E-4A6B-8233-58B36690F799}" type="pres">
      <dgm:prSet presAssocID="{5EC69013-108F-4091-A941-E5869AA2C1C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2AB308-5C88-4B41-8478-C651670B2827}" type="pres">
      <dgm:prSet presAssocID="{3741E1CC-472F-430D-ADBF-5C2C12EAF7E7}" presName="sibTrans" presStyleCnt="0"/>
      <dgm:spPr/>
      <dgm:t>
        <a:bodyPr/>
        <a:lstStyle/>
        <a:p>
          <a:endParaRPr lang="pl-PL"/>
        </a:p>
      </dgm:t>
    </dgm:pt>
    <dgm:pt modelId="{5AF25AC3-69E5-4841-AA85-D04323E19D94}" type="pres">
      <dgm:prSet presAssocID="{A47F3724-D373-4E0A-8400-3BFA892FD450}" presName="composite" presStyleCnt="0"/>
      <dgm:spPr/>
      <dgm:t>
        <a:bodyPr/>
        <a:lstStyle/>
        <a:p>
          <a:endParaRPr lang="pl-PL"/>
        </a:p>
      </dgm:t>
    </dgm:pt>
    <dgm:pt modelId="{BC8057B3-C6C4-4C8E-AAE1-07BF782503EA}" type="pres">
      <dgm:prSet presAssocID="{A47F3724-D373-4E0A-8400-3BFA892FD450}" presName="bentUpArrow1" presStyleLbl="alignImgPlace1" presStyleIdx="1" presStyleCnt="3"/>
      <dgm:spPr/>
      <dgm:t>
        <a:bodyPr/>
        <a:lstStyle/>
        <a:p>
          <a:endParaRPr lang="pl-PL"/>
        </a:p>
      </dgm:t>
    </dgm:pt>
    <dgm:pt modelId="{F13645CC-3FB7-4207-ACB6-CB5C46621F8D}" type="pres">
      <dgm:prSet presAssocID="{A47F3724-D373-4E0A-8400-3BFA892FD45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5BAFA9-8AA3-458F-ABA2-5FF5F92BDE8C}" type="pres">
      <dgm:prSet presAssocID="{A47F3724-D373-4E0A-8400-3BFA892FD45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9882F2-691F-4610-BF75-F29B54C90DDE}" type="pres">
      <dgm:prSet presAssocID="{3CF1646A-CBED-4927-A5B3-11CFB175AA7A}" presName="sibTrans" presStyleCnt="0"/>
      <dgm:spPr/>
      <dgm:t>
        <a:bodyPr/>
        <a:lstStyle/>
        <a:p>
          <a:endParaRPr lang="pl-PL"/>
        </a:p>
      </dgm:t>
    </dgm:pt>
    <dgm:pt modelId="{EEE8EF03-851D-4549-AF18-47C9BC6A2D5D}" type="pres">
      <dgm:prSet presAssocID="{DFDA6205-53ED-4D5D-BCA4-F00D9EA3052E}" presName="composite" presStyleCnt="0"/>
      <dgm:spPr/>
      <dgm:t>
        <a:bodyPr/>
        <a:lstStyle/>
        <a:p>
          <a:endParaRPr lang="pl-PL"/>
        </a:p>
      </dgm:t>
    </dgm:pt>
    <dgm:pt modelId="{E80F0F37-B549-4AD8-BE93-4E86C3BF936C}" type="pres">
      <dgm:prSet presAssocID="{DFDA6205-53ED-4D5D-BCA4-F00D9EA3052E}" presName="bentUpArrow1" presStyleLbl="alignImgPlace1" presStyleIdx="2" presStyleCnt="3"/>
      <dgm:spPr/>
      <dgm:t>
        <a:bodyPr/>
        <a:lstStyle/>
        <a:p>
          <a:endParaRPr lang="pl-PL"/>
        </a:p>
      </dgm:t>
    </dgm:pt>
    <dgm:pt modelId="{EB098540-F30A-4325-8898-744608CA1D9B}" type="pres">
      <dgm:prSet presAssocID="{DFDA6205-53ED-4D5D-BCA4-F00D9EA3052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2896ED-2E74-4D35-B4BF-7F05FFA5CB0C}" type="pres">
      <dgm:prSet presAssocID="{DFDA6205-53ED-4D5D-BCA4-F00D9EA3052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A90BF2-58AD-40AB-9527-2B98AD0C7B46}" type="pres">
      <dgm:prSet presAssocID="{C497EBE5-13D0-4D7F-8D05-DC5BF0FE4A2F}" presName="sibTrans" presStyleCnt="0"/>
      <dgm:spPr/>
      <dgm:t>
        <a:bodyPr/>
        <a:lstStyle/>
        <a:p>
          <a:endParaRPr lang="pl-PL"/>
        </a:p>
      </dgm:t>
    </dgm:pt>
    <dgm:pt modelId="{B68158E2-BF4B-4542-9BFA-CCABA22FA673}" type="pres">
      <dgm:prSet presAssocID="{EC4FF6C0-E6D1-488B-AAD6-2966B36FC99B}" presName="composite" presStyleCnt="0"/>
      <dgm:spPr/>
      <dgm:t>
        <a:bodyPr/>
        <a:lstStyle/>
        <a:p>
          <a:endParaRPr lang="pl-PL"/>
        </a:p>
      </dgm:t>
    </dgm:pt>
    <dgm:pt modelId="{2451A444-8A15-47AC-8850-B304521939A2}" type="pres">
      <dgm:prSet presAssocID="{EC4FF6C0-E6D1-488B-AAD6-2966B36FC99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4EDBB1-037B-40CE-9C67-A4237BB4A233}" type="presOf" srcId="{5EC69013-108F-4091-A941-E5869AA2C1CB}" destId="{AC6F2119-0B2B-4846-BDD9-A4D11E23246A}" srcOrd="0" destOrd="0" presId="urn:microsoft.com/office/officeart/2005/8/layout/StepDownProcess"/>
    <dgm:cxn modelId="{EDFB11A4-38FC-473C-9029-739904021C6B}" srcId="{ABB3DDEE-C434-4C7A-B1C4-5D70546FCBDB}" destId="{A47F3724-D373-4E0A-8400-3BFA892FD450}" srcOrd="1" destOrd="0" parTransId="{59D2A871-0A3B-4DA7-9665-10B2D1DDDA8E}" sibTransId="{3CF1646A-CBED-4927-A5B3-11CFB175AA7A}"/>
    <dgm:cxn modelId="{2D3E9C08-9322-4D07-B072-805C12F2B463}" type="presOf" srcId="{ABB3DDEE-C434-4C7A-B1C4-5D70546FCBDB}" destId="{BF4EF834-7BA9-45B7-A4E4-D4513F94D695}" srcOrd="0" destOrd="0" presId="urn:microsoft.com/office/officeart/2005/8/layout/StepDownProcess"/>
    <dgm:cxn modelId="{050A03C3-709E-409E-A3C1-8197095E9BBB}" type="presOf" srcId="{A47F3724-D373-4E0A-8400-3BFA892FD450}" destId="{F13645CC-3FB7-4207-ACB6-CB5C46621F8D}" srcOrd="0" destOrd="0" presId="urn:microsoft.com/office/officeart/2005/8/layout/StepDownProcess"/>
    <dgm:cxn modelId="{0630F035-9DCB-497C-8F23-6E06362E89E2}" srcId="{ABB3DDEE-C434-4C7A-B1C4-5D70546FCBDB}" destId="{EC4FF6C0-E6D1-488B-AAD6-2966B36FC99B}" srcOrd="3" destOrd="0" parTransId="{32FCAB30-28FF-481A-8B55-6B584751F043}" sibTransId="{65DB93DE-FC89-4ECA-8DF5-BCBE3E205F30}"/>
    <dgm:cxn modelId="{0D37954C-CF88-4FE5-9912-E94D2131AD94}" srcId="{ABB3DDEE-C434-4C7A-B1C4-5D70546FCBDB}" destId="{DFDA6205-53ED-4D5D-BCA4-F00D9EA3052E}" srcOrd="2" destOrd="0" parTransId="{6FC6CB56-94BF-4C90-9DFB-74DC808B0160}" sibTransId="{C497EBE5-13D0-4D7F-8D05-DC5BF0FE4A2F}"/>
    <dgm:cxn modelId="{6CCDFD91-8223-40B8-890F-144FEF3AF135}" type="presOf" srcId="{DFDA6205-53ED-4D5D-BCA4-F00D9EA3052E}" destId="{EB098540-F30A-4325-8898-744608CA1D9B}" srcOrd="0" destOrd="0" presId="urn:microsoft.com/office/officeart/2005/8/layout/StepDownProcess"/>
    <dgm:cxn modelId="{DD084D51-AA50-4024-9896-60E7F7A5B3C4}" type="presOf" srcId="{EC4FF6C0-E6D1-488B-AAD6-2966B36FC99B}" destId="{2451A444-8A15-47AC-8850-B304521939A2}" srcOrd="0" destOrd="0" presId="urn:microsoft.com/office/officeart/2005/8/layout/StepDownProcess"/>
    <dgm:cxn modelId="{FD2F184C-4BB1-4C9B-B4F5-C2B2A8C96D39}" srcId="{ABB3DDEE-C434-4C7A-B1C4-5D70546FCBDB}" destId="{5EC69013-108F-4091-A941-E5869AA2C1CB}" srcOrd="0" destOrd="0" parTransId="{52E93F3B-7928-470D-9BC9-11C8CAA162A7}" sibTransId="{3741E1CC-472F-430D-ADBF-5C2C12EAF7E7}"/>
    <dgm:cxn modelId="{B0F912D0-FC7D-436B-B215-E36E4AD2491C}" type="presParOf" srcId="{BF4EF834-7BA9-45B7-A4E4-D4513F94D695}" destId="{FB1AA10E-4B4F-4571-951D-C7B9966B488C}" srcOrd="0" destOrd="0" presId="urn:microsoft.com/office/officeart/2005/8/layout/StepDownProcess"/>
    <dgm:cxn modelId="{F37C2B60-0B33-4B9E-BA5F-605C58233FF7}" type="presParOf" srcId="{FB1AA10E-4B4F-4571-951D-C7B9966B488C}" destId="{BE29EFF8-04EE-4625-9F1D-4CCA34F89C78}" srcOrd="0" destOrd="0" presId="urn:microsoft.com/office/officeart/2005/8/layout/StepDownProcess"/>
    <dgm:cxn modelId="{AEB9DF06-F89D-487A-9DE7-69CB040984BC}" type="presParOf" srcId="{FB1AA10E-4B4F-4571-951D-C7B9966B488C}" destId="{AC6F2119-0B2B-4846-BDD9-A4D11E23246A}" srcOrd="1" destOrd="0" presId="urn:microsoft.com/office/officeart/2005/8/layout/StepDownProcess"/>
    <dgm:cxn modelId="{EF066D9D-D8C2-4EB5-9BAB-6B3A2EE82657}" type="presParOf" srcId="{FB1AA10E-4B4F-4571-951D-C7B9966B488C}" destId="{1FBB7FAC-5C7E-4A6B-8233-58B36690F799}" srcOrd="2" destOrd="0" presId="urn:microsoft.com/office/officeart/2005/8/layout/StepDownProcess"/>
    <dgm:cxn modelId="{12C81989-CB47-4C5D-A1A5-03B821B268CD}" type="presParOf" srcId="{BF4EF834-7BA9-45B7-A4E4-D4513F94D695}" destId="{2E2AB308-5C88-4B41-8478-C651670B2827}" srcOrd="1" destOrd="0" presId="urn:microsoft.com/office/officeart/2005/8/layout/StepDownProcess"/>
    <dgm:cxn modelId="{49AACE15-48E1-4E84-8001-605890F8FDD0}" type="presParOf" srcId="{BF4EF834-7BA9-45B7-A4E4-D4513F94D695}" destId="{5AF25AC3-69E5-4841-AA85-D04323E19D94}" srcOrd="2" destOrd="0" presId="urn:microsoft.com/office/officeart/2005/8/layout/StepDownProcess"/>
    <dgm:cxn modelId="{C7DC3399-B76A-44AB-8ABF-7733C34F5764}" type="presParOf" srcId="{5AF25AC3-69E5-4841-AA85-D04323E19D94}" destId="{BC8057B3-C6C4-4C8E-AAE1-07BF782503EA}" srcOrd="0" destOrd="0" presId="urn:microsoft.com/office/officeart/2005/8/layout/StepDownProcess"/>
    <dgm:cxn modelId="{59E08D9F-A2B1-4EFF-AD92-A1C8B13190F2}" type="presParOf" srcId="{5AF25AC3-69E5-4841-AA85-D04323E19D94}" destId="{F13645CC-3FB7-4207-ACB6-CB5C46621F8D}" srcOrd="1" destOrd="0" presId="urn:microsoft.com/office/officeart/2005/8/layout/StepDownProcess"/>
    <dgm:cxn modelId="{98CA4D84-1406-4D9F-97AC-38F725556E99}" type="presParOf" srcId="{5AF25AC3-69E5-4841-AA85-D04323E19D94}" destId="{595BAFA9-8AA3-458F-ABA2-5FF5F92BDE8C}" srcOrd="2" destOrd="0" presId="urn:microsoft.com/office/officeart/2005/8/layout/StepDownProcess"/>
    <dgm:cxn modelId="{130AA10B-B4A9-4369-B098-3EEFCFFF3F49}" type="presParOf" srcId="{BF4EF834-7BA9-45B7-A4E4-D4513F94D695}" destId="{599882F2-691F-4610-BF75-F29B54C90DDE}" srcOrd="3" destOrd="0" presId="urn:microsoft.com/office/officeart/2005/8/layout/StepDownProcess"/>
    <dgm:cxn modelId="{620C4B45-331F-4955-B7DE-7052359551EE}" type="presParOf" srcId="{BF4EF834-7BA9-45B7-A4E4-D4513F94D695}" destId="{EEE8EF03-851D-4549-AF18-47C9BC6A2D5D}" srcOrd="4" destOrd="0" presId="urn:microsoft.com/office/officeart/2005/8/layout/StepDownProcess"/>
    <dgm:cxn modelId="{963CA6EF-985A-4790-9A77-B63DFCDF66D3}" type="presParOf" srcId="{EEE8EF03-851D-4549-AF18-47C9BC6A2D5D}" destId="{E80F0F37-B549-4AD8-BE93-4E86C3BF936C}" srcOrd="0" destOrd="0" presId="urn:microsoft.com/office/officeart/2005/8/layout/StepDownProcess"/>
    <dgm:cxn modelId="{95254453-A4FC-444A-A91F-F2C15A076ED5}" type="presParOf" srcId="{EEE8EF03-851D-4549-AF18-47C9BC6A2D5D}" destId="{EB098540-F30A-4325-8898-744608CA1D9B}" srcOrd="1" destOrd="0" presId="urn:microsoft.com/office/officeart/2005/8/layout/StepDownProcess"/>
    <dgm:cxn modelId="{39B351CB-C4F8-483C-AB1D-D9C36B879F7A}" type="presParOf" srcId="{EEE8EF03-851D-4549-AF18-47C9BC6A2D5D}" destId="{092896ED-2E74-4D35-B4BF-7F05FFA5CB0C}" srcOrd="2" destOrd="0" presId="urn:microsoft.com/office/officeart/2005/8/layout/StepDownProcess"/>
    <dgm:cxn modelId="{2442FCDB-63A8-4A29-BB8D-A5586795FE9F}" type="presParOf" srcId="{BF4EF834-7BA9-45B7-A4E4-D4513F94D695}" destId="{8DA90BF2-58AD-40AB-9527-2B98AD0C7B46}" srcOrd="5" destOrd="0" presId="urn:microsoft.com/office/officeart/2005/8/layout/StepDownProcess"/>
    <dgm:cxn modelId="{208FACC0-0EA0-41CA-9D8E-358C2A8F4D33}" type="presParOf" srcId="{BF4EF834-7BA9-45B7-A4E4-D4513F94D695}" destId="{B68158E2-BF4B-4542-9BFA-CCABA22FA673}" srcOrd="6" destOrd="0" presId="urn:microsoft.com/office/officeart/2005/8/layout/StepDownProcess"/>
    <dgm:cxn modelId="{E9E94D96-B4C7-4FFC-B82C-BFB6ADDA0590}" type="presParOf" srcId="{B68158E2-BF4B-4542-9BFA-CCABA22FA673}" destId="{2451A444-8A15-47AC-8850-B304521939A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9EFF8-04EE-4625-9F1D-4CCA34F89C78}">
      <dsp:nvSpPr>
        <dsp:cNvPr id="0" name=""/>
        <dsp:cNvSpPr/>
      </dsp:nvSpPr>
      <dsp:spPr>
        <a:xfrm rot="5400000">
          <a:off x="292113" y="792103"/>
          <a:ext cx="726044" cy="8265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F2119-0B2B-4846-BDD9-A4D11E23246A}">
      <dsp:nvSpPr>
        <dsp:cNvPr id="0" name=""/>
        <dsp:cNvSpPr/>
      </dsp:nvSpPr>
      <dsp:spPr>
        <a:xfrm>
          <a:off x="118614" y="-12731"/>
          <a:ext cx="1222232" cy="85552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Prace w ramach RF, konsultacje wewnętrzne, doradztwo MR</a:t>
          </a:r>
          <a:endParaRPr lang="pl-PL" sz="1200" kern="1200" dirty="0"/>
        </a:p>
      </dsp:txBody>
      <dsp:txXfrm>
        <a:off x="160385" y="29040"/>
        <a:ext cx="1138690" cy="771980"/>
      </dsp:txXfrm>
    </dsp:sp>
    <dsp:sp modelId="{1FBB7FAC-5C7E-4A6B-8233-58B36690F799}">
      <dsp:nvSpPr>
        <dsp:cNvPr id="0" name=""/>
        <dsp:cNvSpPr/>
      </dsp:nvSpPr>
      <dsp:spPr>
        <a:xfrm>
          <a:off x="1321987" y="68861"/>
          <a:ext cx="888935" cy="69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057B3-C6C4-4C8E-AAE1-07BF782503EA}">
      <dsp:nvSpPr>
        <dsp:cNvPr id="0" name=""/>
        <dsp:cNvSpPr/>
      </dsp:nvSpPr>
      <dsp:spPr>
        <a:xfrm rot="5400000">
          <a:off x="1305473" y="1753138"/>
          <a:ext cx="726044" cy="8265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645CC-3FB7-4207-ACB6-CB5C46621F8D}">
      <dsp:nvSpPr>
        <dsp:cNvPr id="0" name=""/>
        <dsp:cNvSpPr/>
      </dsp:nvSpPr>
      <dsp:spPr>
        <a:xfrm>
          <a:off x="1113115" y="948302"/>
          <a:ext cx="1222232" cy="855522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Konsultacje MJWPU, WUP, ZIT</a:t>
          </a:r>
          <a:endParaRPr lang="pl-PL" sz="1200" kern="1200" dirty="0"/>
        </a:p>
      </dsp:txBody>
      <dsp:txXfrm>
        <a:off x="1154886" y="990073"/>
        <a:ext cx="1138690" cy="771980"/>
      </dsp:txXfrm>
    </dsp:sp>
    <dsp:sp modelId="{595BAFA9-8AA3-458F-ABA2-5FF5F92BDE8C}">
      <dsp:nvSpPr>
        <dsp:cNvPr id="0" name=""/>
        <dsp:cNvSpPr/>
      </dsp:nvSpPr>
      <dsp:spPr>
        <a:xfrm>
          <a:off x="2335347" y="1029896"/>
          <a:ext cx="888935" cy="69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F0F37-B549-4AD8-BE93-4E86C3BF936C}">
      <dsp:nvSpPr>
        <dsp:cNvPr id="0" name=""/>
        <dsp:cNvSpPr/>
      </dsp:nvSpPr>
      <dsp:spPr>
        <a:xfrm rot="5400000">
          <a:off x="2318833" y="2714172"/>
          <a:ext cx="726044" cy="8265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98540-F30A-4325-8898-744608CA1D9B}">
      <dsp:nvSpPr>
        <dsp:cNvPr id="0" name=""/>
        <dsp:cNvSpPr/>
      </dsp:nvSpPr>
      <dsp:spPr>
        <a:xfrm>
          <a:off x="2126476" y="1909337"/>
          <a:ext cx="1222232" cy="855522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Akceptacja KJE (Ministerstwo Rozwoju)</a:t>
          </a:r>
          <a:endParaRPr lang="pl-PL" sz="1200" kern="1200" dirty="0"/>
        </a:p>
      </dsp:txBody>
      <dsp:txXfrm>
        <a:off x="2168247" y="1951108"/>
        <a:ext cx="1138690" cy="771980"/>
      </dsp:txXfrm>
    </dsp:sp>
    <dsp:sp modelId="{092896ED-2E74-4D35-B4BF-7F05FFA5CB0C}">
      <dsp:nvSpPr>
        <dsp:cNvPr id="0" name=""/>
        <dsp:cNvSpPr/>
      </dsp:nvSpPr>
      <dsp:spPr>
        <a:xfrm>
          <a:off x="3348708" y="1990930"/>
          <a:ext cx="888935" cy="69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1A444-8A15-47AC-8850-B304521939A2}">
      <dsp:nvSpPr>
        <dsp:cNvPr id="0" name=""/>
        <dsp:cNvSpPr/>
      </dsp:nvSpPr>
      <dsp:spPr>
        <a:xfrm>
          <a:off x="3139836" y="2870371"/>
          <a:ext cx="1222232" cy="855522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Akceptacja przedstawicieli KE</a:t>
          </a:r>
          <a:endParaRPr lang="pl-PL" sz="1200" kern="1200" dirty="0"/>
        </a:p>
      </dsp:txBody>
      <dsp:txXfrm>
        <a:off x="3181607" y="2912142"/>
        <a:ext cx="1138690" cy="771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2016-02-16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Projekt Planu </a:t>
            </a:r>
            <a:r>
              <a:rPr lang="pl-PL" b="1" dirty="0">
                <a:solidFill>
                  <a:schemeClr val="tx1"/>
                </a:solidFill>
              </a:rPr>
              <a:t>Ewaluacji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19 lutego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6102" y="1401910"/>
            <a:ext cx="7886700" cy="332622"/>
          </a:xfrm>
        </p:spPr>
        <p:txBody>
          <a:bodyPr/>
          <a:lstStyle/>
          <a:p>
            <a:r>
              <a:rPr lang="pl-PL" sz="2400" dirty="0"/>
              <a:t>Rola KM w </a:t>
            </a:r>
            <a:r>
              <a:rPr lang="pl-PL" sz="2400" dirty="0" smtClean="0"/>
              <a:t>procesie ewaluacji RPO WM 2014-2020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6102" y="1892301"/>
            <a:ext cx="7886700" cy="3879310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W </a:t>
            </a:r>
            <a:r>
              <a:rPr lang="pl-PL" sz="1800" dirty="0"/>
              <a:t>procesie ewaluacji będzie uczestniczyć </a:t>
            </a:r>
            <a:r>
              <a:rPr lang="pl-PL" sz="1800" dirty="0" smtClean="0"/>
              <a:t>Komitet </a:t>
            </a:r>
            <a:r>
              <a:rPr lang="pl-PL" sz="1800" dirty="0"/>
              <a:t>Monitorujący RPO WM 2014-2020, który: </a:t>
            </a:r>
          </a:p>
          <a:p>
            <a:pPr lvl="0"/>
            <a:r>
              <a:rPr lang="pl-PL" sz="1800" dirty="0"/>
              <a:t>zatwierdza </a:t>
            </a:r>
            <a:r>
              <a:rPr lang="pl-PL" sz="1800" i="1" dirty="0"/>
              <a:t>Plan ewaluacji RPO WM 2014-2020</a:t>
            </a:r>
            <a:r>
              <a:rPr lang="pl-PL" sz="1800" dirty="0"/>
              <a:t> oraz akceptuje proponowane zmiany w </a:t>
            </a:r>
            <a:r>
              <a:rPr lang="pl-PL" sz="1800" i="1" dirty="0"/>
              <a:t>Planie ewaluacji</a:t>
            </a:r>
            <a:r>
              <a:rPr lang="pl-PL" sz="1800" dirty="0"/>
              <a:t>;</a:t>
            </a:r>
          </a:p>
          <a:p>
            <a:pPr lvl="0"/>
            <a:r>
              <a:rPr lang="pl-PL" sz="1800" dirty="0"/>
              <a:t>monitoruje proces ewaluacji Programu, </a:t>
            </a:r>
          </a:p>
          <a:p>
            <a:pPr lvl="0"/>
            <a:r>
              <a:rPr lang="pl-PL" sz="1800" dirty="0"/>
              <a:t>rekomenduje obszary, które powinny zostać poddane ewaluacji w ramach Programu, </a:t>
            </a:r>
          </a:p>
          <a:p>
            <a:pPr lvl="0"/>
            <a:r>
              <a:rPr lang="pl-PL" sz="1800" dirty="0"/>
              <a:t>analizuje postęp w realizacji planów i wykorzystania wyników badań ewaluacyjnych;</a:t>
            </a:r>
          </a:p>
          <a:p>
            <a:pPr lvl="0"/>
            <a:r>
              <a:rPr lang="pl-PL" sz="1800" dirty="0"/>
              <a:t>monitoruje realizację zasady partnerstwa w procesie ewaluacji.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85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</a:t>
            </a:r>
            <a:r>
              <a:rPr lang="pl-PL" altLang="pl-PL" dirty="0" smtClean="0">
                <a:latin typeface="+mn-lt"/>
              </a:rPr>
              <a:t>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</a:t>
            </a:r>
            <a:r>
              <a:rPr lang="pl-PL" sz="2400" dirty="0" smtClean="0">
                <a:latin typeface="+mn-lt"/>
              </a:rPr>
              <a:t>uwagę.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2" y="1248930"/>
            <a:ext cx="8545513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pl-PL" b="1" dirty="0" smtClean="0"/>
              <a:t>Ewaluacja</a:t>
            </a:r>
            <a:r>
              <a:rPr lang="pl-PL" dirty="0" smtClean="0"/>
              <a:t> </a:t>
            </a:r>
            <a:r>
              <a:rPr lang="pl-PL" dirty="0"/>
              <a:t>to obiektywna ocena projektu, programu lub polityki na wszystkich jego etapach, tj. planowania, realizacji i mierzenia rezultatów. Powinna ona dostarczyć rzetelnych i przydatnych informacji pozwalając wykorzystać zdobytą w ten sposób wiedzę w procesie decyzyjnym. 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/>
              <a:t>Ogólne zasady prowadzenia ewaluacji polityki spójności w okresie 2014-2020 zostały zawarte w przepisach aktów prawnych dotyczących wdrażania funduszy unijnych. Główną podstawę prawną systemu ewaluacji stanowią przepisy Rozporządzenia Parlamentu Europejskiego i Rady nr 1303/2013 z dnia 17 grudnia 2013 r. (zwanego rozporządzeniem ogólnym). 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Zgodnie z zapisami ww. rozporządzenia instytucja </a:t>
            </a:r>
            <a:r>
              <a:rPr lang="pl-PL" dirty="0"/>
              <a:t>zarządzająca podczas okresu programowania </a:t>
            </a:r>
            <a:r>
              <a:rPr lang="pl-PL" dirty="0" smtClean="0"/>
              <a:t>zapewnia</a:t>
            </a:r>
            <a:r>
              <a:rPr lang="pl-PL" dirty="0"/>
              <a:t>, </a:t>
            </a:r>
            <a:r>
              <a:rPr lang="pl-PL" dirty="0" smtClean="0"/>
              <a:t>że ewaluacje będą przeprowadzane</a:t>
            </a:r>
            <a:r>
              <a:rPr lang="pl-PL" dirty="0"/>
              <a:t>, w </a:t>
            </a:r>
            <a:r>
              <a:rPr lang="pl-PL" dirty="0" smtClean="0"/>
              <a:t>szczególności w </a:t>
            </a:r>
            <a:r>
              <a:rPr lang="pl-PL" dirty="0"/>
              <a:t>celu </a:t>
            </a:r>
            <a:r>
              <a:rPr lang="pl-PL" b="1" dirty="0"/>
              <a:t>analizy skuteczności, efektywności i wpływu </a:t>
            </a:r>
            <a:r>
              <a:rPr lang="pl-PL" b="1" dirty="0" smtClean="0"/>
              <a:t>programu </a:t>
            </a:r>
            <a:r>
              <a:rPr lang="pl-PL" dirty="0"/>
              <a:t>na podstawie planu ewaluacji, oraz by każda ewaluacja podlegała odpowiednim </a:t>
            </a:r>
            <a:r>
              <a:rPr lang="pl-PL" b="1" dirty="0"/>
              <a:t>działaniom następczym </a:t>
            </a:r>
            <a:r>
              <a:rPr lang="pl-PL" dirty="0"/>
              <a:t>zgodnie z przepisami dotyczącymi poszczególnych funduszy. </a:t>
            </a:r>
          </a:p>
          <a:p>
            <a:endParaRPr lang="pl-PL" dirty="0"/>
          </a:p>
          <a:p>
            <a:pPr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 smtClean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  <a:p>
            <a:pPr algn="ctr" eaLnBrk="0" hangingPunct="0">
              <a:defRPr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8025" y="1162279"/>
            <a:ext cx="8186436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 </a:t>
            </a:r>
            <a:r>
              <a:rPr lang="pl-PL" dirty="0"/>
              <a:t>celu zapewnienia prawidłowego przebiegu procesu ewaluacji opracowany został </a:t>
            </a:r>
            <a:r>
              <a:rPr lang="pl-PL" b="1" i="1" dirty="0"/>
              <a:t>Plan ewaluacji Regionalnego Programu Operacyjnego Województwa Mazowieckiego na lata 2014-2020</a:t>
            </a:r>
            <a:r>
              <a:rPr lang="pl-PL" dirty="0"/>
              <a:t>, którego celem jest uchwycenie rzeczywistych efektów interwencji tj. wskazanie jaka część zmiany w sytuacji społeczno- ekonomicznej regionu zaistniała dzięki realizacji RPO WM 2014-2020 oraz odpowiedź na pytanie dlaczego zmiana nastąpiła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Ewaluacja RPO WM 2014-2020 będzie prowadzona, aby: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określić efekty realizacji oraz wpływ Programu na osiąganie celów określonych w strategii województwa, a także w strategiach krajowych i unijnych,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poprawić jakość, skuteczność i efektywność wdrażania Programu oraz usprawnić sposób funkcjonowania instytucji uczestniczących w jego realizacji,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trafnie odpowiadać na potrzeby odbiorców Programu (grup docelowych),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dostarczyć pogłębionych informacji decydentom, instytucjom odpowiedzialnym za planowanie i wdrażanie wsparcia w poszczególnych priorytetach (IZ/IP i beneficjentom) oraz opinii publicznej.</a:t>
            </a:r>
          </a:p>
          <a:p>
            <a:pPr algn="just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94792" y="1411606"/>
            <a:ext cx="8545513" cy="60324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1600" dirty="0" smtClean="0"/>
              <a:t>Zgodnie </a:t>
            </a:r>
            <a:r>
              <a:rPr lang="pl-PL" sz="1600" dirty="0"/>
              <a:t>z zapisami </a:t>
            </a:r>
            <a:r>
              <a:rPr lang="pl-PL" sz="1600" i="1" dirty="0"/>
              <a:t>Wytycznych w zakresie ewaluacji polityki spójności na lata 2014-2020 </a:t>
            </a:r>
            <a:r>
              <a:rPr lang="pl-PL" sz="1600" dirty="0"/>
              <a:t>P</a:t>
            </a:r>
            <a:r>
              <a:rPr lang="pl-PL" sz="1600" dirty="0" smtClean="0"/>
              <a:t>lan </a:t>
            </a:r>
            <a:r>
              <a:rPr lang="pl-PL" sz="1600" dirty="0"/>
              <a:t>ewaluacji zawiera:</a:t>
            </a:r>
          </a:p>
          <a:p>
            <a:r>
              <a:rPr lang="pl-PL" sz="1600" dirty="0"/>
              <a:t>a) ramowy zakres tematyczny planu; </a:t>
            </a:r>
          </a:p>
          <a:p>
            <a:r>
              <a:rPr lang="pl-PL" sz="1600" dirty="0"/>
              <a:t>b) opis organizacji procesu ewaluacji, w tym opis planowanych działań mających na celu budowę    potencjału ewaluacyjnego; </a:t>
            </a:r>
          </a:p>
          <a:p>
            <a:r>
              <a:rPr lang="pl-PL" sz="1600" dirty="0"/>
              <a:t>c) s</a:t>
            </a:r>
            <a:r>
              <a:rPr lang="pl-PL" sz="1600" dirty="0" smtClean="0"/>
              <a:t>zczegółowy opis </a:t>
            </a:r>
            <a:r>
              <a:rPr lang="pl-PL" sz="1600" dirty="0"/>
              <a:t>planowanych do realizacji badań </a:t>
            </a:r>
            <a:r>
              <a:rPr lang="pl-PL" sz="1600" dirty="0" smtClean="0"/>
              <a:t>ewaluacyjnych, w tym cele badania, metodologia, przewidywany budżet badania.</a:t>
            </a:r>
          </a:p>
          <a:p>
            <a:endParaRPr lang="pl-PL" sz="1600" dirty="0" smtClean="0"/>
          </a:p>
          <a:p>
            <a:pPr algn="just"/>
            <a:r>
              <a:rPr lang="pl-PL" sz="1600" dirty="0" smtClean="0"/>
              <a:t>W Planie ewaluacji zostały zawarte m.in.:</a:t>
            </a:r>
            <a:endParaRPr lang="pl-PL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badania systemowe, obligatoryjne, wynikające z zapisów </a:t>
            </a:r>
            <a:r>
              <a:rPr lang="pl-PL" sz="1600" i="1" dirty="0"/>
              <a:t>Wytycznych w zakresie ewaluacji</a:t>
            </a:r>
            <a:r>
              <a:rPr lang="pl-PL" sz="1600" dirty="0"/>
              <a:t>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badania wskaźników długoterminowych EFS i wynikających z zapisów RPO </a:t>
            </a:r>
            <a:r>
              <a:rPr lang="pl-PL" sz="1600" dirty="0" smtClean="0"/>
              <a:t>WM </a:t>
            </a:r>
            <a:r>
              <a:rPr lang="pl-PL" sz="1600" dirty="0"/>
              <a:t>2014-2020 (obligatoryjne),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badania obligatoryjne, w tym dotyczące efektów realizacji poszczególnych osi priorytetowych, o których mowa w Rozporządzenia 1303/2014.</a:t>
            </a:r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Przedstawiona </a:t>
            </a:r>
            <a:r>
              <a:rPr lang="pl-PL" sz="1600" dirty="0"/>
              <a:t>w Planie lista tematów może zostać rozszerzona lub zmodyfikowana w razie potrzeby m.in. na wniosek Komitetu Monitorującego. Wprowadzenie niniejszego Planu nie wyklucza możliwości realizacji dodatkowych </a:t>
            </a:r>
            <a:r>
              <a:rPr lang="pl-PL" sz="1600" dirty="0" smtClean="0"/>
              <a:t>ewaluacji( tzw. ewaluacji ad hoc), </a:t>
            </a:r>
            <a:r>
              <a:rPr lang="pl-PL" sz="1600" dirty="0"/>
              <a:t>zgodnie z nowymi, pojawiającymi się potrzebami. </a:t>
            </a:r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7328" y="999241"/>
            <a:ext cx="491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Elementy i zakres Planu ewaluacji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b="1" dirty="0" smtClean="0"/>
              <a:t>Prace nad utworzeniem Planu ewaluacji RPO WM 2014-2020</a:t>
            </a:r>
            <a:endParaRPr lang="pl-PL" sz="1800" b="1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091"/>
              </p:ext>
            </p:extLst>
          </p:nvPr>
        </p:nvGraphicFramePr>
        <p:xfrm>
          <a:off x="770053" y="1892300"/>
          <a:ext cx="4461824" cy="37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6834433" y="4923198"/>
            <a:ext cx="1951349" cy="1253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/>
              <a:t>Zatwierdzenie Planu przez KM RPO WM 2014- 2020</a:t>
            </a:r>
          </a:p>
        </p:txBody>
      </p:sp>
      <p:sp>
        <p:nvSpPr>
          <p:cNvPr id="15" name="Strzałka w prawo 14"/>
          <p:cNvSpPr/>
          <p:nvPr/>
        </p:nvSpPr>
        <p:spPr>
          <a:xfrm>
            <a:off x="5478445" y="5068135"/>
            <a:ext cx="895547" cy="537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56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706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</a:rPr>
              <a:t>Plan ewaluacji RPO WM- obszary badań</a:t>
            </a:r>
            <a:endParaRPr lang="pl-PL" sz="2000" b="1" dirty="0">
              <a:latin typeface="Calibri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9365" y="1819373"/>
            <a:ext cx="8389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Wskazany w </a:t>
            </a:r>
            <a:r>
              <a:rPr lang="pl-PL" dirty="0" smtClean="0"/>
              <a:t>Planie ewaluacji katalog </a:t>
            </a:r>
            <a:r>
              <a:rPr lang="pl-PL" dirty="0"/>
              <a:t>badań ewaluacyjnych uwzględnia wachlarz propozycji badawczych wynikających z analizy logiki RPO WM 2014-2020, ewaluacji ex </a:t>
            </a:r>
            <a:r>
              <a:rPr lang="pl-PL" dirty="0" err="1"/>
              <a:t>ante</a:t>
            </a:r>
            <a:r>
              <a:rPr lang="pl-PL" dirty="0"/>
              <a:t> RPO WM 2014-2020,  jak również z wytycznych Komisji Europejskiej i Krajowej Jednostki Ewaluacji, a także badania dodatkowe, uwzględniające specyfikę Programu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ramach Planu ewaluacji RPO WM 2014-2020 zidentyfikowano następujące obszary </a:t>
            </a:r>
            <a:r>
              <a:rPr lang="pl-PL" dirty="0" smtClean="0"/>
              <a:t>badawcze:</a:t>
            </a:r>
            <a:endParaRPr lang="pl-PL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Nowoczesna gospodarka  - kapitał przedsiębiorczości, wiedzy i </a:t>
            </a:r>
            <a:r>
              <a:rPr lang="pl-PL" b="1" dirty="0" smtClean="0"/>
              <a:t>innowacji;</a:t>
            </a:r>
            <a:endParaRPr lang="pl-PL" b="1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Zrównoważony </a:t>
            </a:r>
            <a:r>
              <a:rPr lang="pl-PL" b="1" dirty="0" smtClean="0"/>
              <a:t>rozwój;</a:t>
            </a:r>
            <a:endParaRPr lang="pl-PL" b="1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Kapitał ludzki i </a:t>
            </a:r>
            <a:r>
              <a:rPr lang="pl-PL" b="1" dirty="0" smtClean="0"/>
              <a:t>społeczny;</a:t>
            </a:r>
            <a:endParaRPr lang="pl-PL" b="1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Badania </a:t>
            </a:r>
            <a:r>
              <a:rPr lang="pl-PL" b="1" dirty="0" smtClean="0"/>
              <a:t>systemowe</a:t>
            </a:r>
            <a:r>
              <a:rPr lang="pl-PL" dirty="0" smtClean="0"/>
              <a:t>.</a:t>
            </a:r>
            <a:endParaRPr lang="pl-PL" dirty="0"/>
          </a:p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12530"/>
              </p:ext>
            </p:extLst>
          </p:nvPr>
        </p:nvGraphicFramePr>
        <p:xfrm>
          <a:off x="238125" y="1203325"/>
          <a:ext cx="89058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3" imgW="8906542" imgH="5470846" progId="Word.Document.12">
                  <p:embed/>
                </p:oleObj>
              </mc:Choice>
              <mc:Fallback>
                <p:oleObj name="Document" r:id="rId3" imgW="8906542" imgH="5470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1203325"/>
                        <a:ext cx="890587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52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42823"/>
              </p:ext>
            </p:extLst>
          </p:nvPr>
        </p:nvGraphicFramePr>
        <p:xfrm>
          <a:off x="487363" y="1471613"/>
          <a:ext cx="8248650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8906542" imgH="5544466" progId="Word.Document.12">
                  <p:embed/>
                </p:oleObj>
              </mc:Choice>
              <mc:Fallback>
                <p:oleObj name="Document" r:id="rId3" imgW="8906542" imgH="5544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3" y="1471613"/>
                        <a:ext cx="8248650" cy="515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7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35371"/>
              </p:ext>
            </p:extLst>
          </p:nvPr>
        </p:nvGraphicFramePr>
        <p:xfrm>
          <a:off x="277813" y="1023938"/>
          <a:ext cx="8418512" cy="559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3" imgW="8531545" imgH="5637119" progId="Word.Document.12">
                  <p:embed/>
                </p:oleObj>
              </mc:Choice>
              <mc:Fallback>
                <p:oleObj name="Document" r:id="rId3" imgW="8531545" imgH="56371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13" y="1023938"/>
                        <a:ext cx="8418512" cy="559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09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4162</TotalTime>
  <Words>688</Words>
  <Application>Microsoft Office PowerPoint</Application>
  <PresentationFormat>Pokaz na ekranie (4:3)</PresentationFormat>
  <Paragraphs>73</Paragraphs>
  <Slides>11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Programy Regionalne</vt:lpstr>
      <vt:lpstr>Document</vt:lpstr>
      <vt:lpstr>Prezentacja programu PowerPoint</vt:lpstr>
      <vt:lpstr>Prezentacja programu PowerPoint</vt:lpstr>
      <vt:lpstr>Prezentacja programu PowerPoint</vt:lpstr>
      <vt:lpstr>Prezentacja programu PowerPoint</vt:lpstr>
      <vt:lpstr>Prace nad utworzeniem Planu ewaluacji RPO WM 2014-2020</vt:lpstr>
      <vt:lpstr>Prezentacja programu PowerPoint</vt:lpstr>
      <vt:lpstr>Prezentacja programu PowerPoint</vt:lpstr>
      <vt:lpstr>Prezentacja programu PowerPoint</vt:lpstr>
      <vt:lpstr>Prezentacja programu PowerPoint</vt:lpstr>
      <vt:lpstr>Rola KM w procesie ewaluacji RPO WM 2014-2020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585</cp:revision>
  <cp:lastPrinted>2016-01-14T07:13:19Z</cp:lastPrinted>
  <dcterms:created xsi:type="dcterms:W3CDTF">2015-04-20T12:46:14Z</dcterms:created>
  <dcterms:modified xsi:type="dcterms:W3CDTF">2016-02-16T12:47:37Z</dcterms:modified>
</cp:coreProperties>
</file>