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82" r:id="rId3"/>
    <p:sldId id="387" r:id="rId4"/>
    <p:sldId id="40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ączak Joanna" initials="MJ" lastIdx="0" clrIdx="0">
    <p:extLst>
      <p:ext uri="{19B8F6BF-5375-455C-9EA6-DF929625EA0E}">
        <p15:presenceInfo xmlns:p15="http://schemas.microsoft.com/office/powerpoint/2012/main" userId="S-1-5-21-3614740060-3577846218-3186316695-1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2016-04-15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10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kwietnia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565" y="1635429"/>
            <a:ext cx="85455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wyboru projektu pozakonkursowego</a:t>
            </a: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/>
            <a:r>
              <a:rPr lang="pl-PL" sz="2400" b="1" dirty="0">
                <a:latin typeface="+mn-lt"/>
              </a:rPr>
              <a:t>Działanie 10.3 Doskonalenie zawodowe,</a:t>
            </a:r>
          </a:p>
          <a:p>
            <a:pPr algn="ctr"/>
            <a:r>
              <a:rPr lang="pl-PL" sz="2400" b="1" dirty="0">
                <a:latin typeface="+mn-lt"/>
              </a:rPr>
              <a:t>Poddziałanie 10.3.2 (10iv) </a:t>
            </a:r>
            <a:r>
              <a:rPr lang="pl-PL" sz="2400" b="1">
                <a:latin typeface="+mn-lt"/>
              </a:rPr>
              <a:t>Programy </a:t>
            </a:r>
            <a:r>
              <a:rPr lang="pl-PL" sz="2400" b="1" smtClean="0">
                <a:latin typeface="+mn-lt"/>
              </a:rPr>
              <a:t>stypendialne</a:t>
            </a:r>
          </a:p>
          <a:p>
            <a:pPr algn="ctr"/>
            <a:r>
              <a:rPr lang="pl-PL" sz="2400" b="1" dirty="0">
                <a:latin typeface="+mn-lt"/>
              </a:rPr>
              <a:t> </a:t>
            </a:r>
          </a:p>
          <a:p>
            <a:pPr algn="ctr"/>
            <a:r>
              <a:rPr lang="pl-PL" sz="2400" u="sng" dirty="0">
                <a:latin typeface="+mn-lt"/>
              </a:rPr>
              <a:t>Typ projektu: </a:t>
            </a:r>
          </a:p>
          <a:p>
            <a:pPr algn="ctr"/>
            <a:r>
              <a:rPr lang="pl-PL" sz="2400" dirty="0" smtClean="0">
                <a:latin typeface="+mn-lt"/>
              </a:rPr>
              <a:t>pomoc </a:t>
            </a:r>
            <a:r>
              <a:rPr lang="pl-PL" sz="2400" dirty="0">
                <a:latin typeface="+mn-lt"/>
              </a:rPr>
              <a:t>stypendialna dla uczniów szczególnie uzdolnionych   </a:t>
            </a:r>
            <a:r>
              <a:rPr lang="pl-PL" sz="2400" dirty="0" smtClean="0">
                <a:latin typeface="+mn-lt"/>
              </a:rPr>
              <a:t>                                w </a:t>
            </a:r>
            <a:r>
              <a:rPr lang="pl-PL" sz="2400" dirty="0">
                <a:latin typeface="+mn-lt"/>
              </a:rPr>
              <a:t>zakresie przedmiotów zawodowych. 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86205"/>
              </p:ext>
            </p:extLst>
          </p:nvPr>
        </p:nvGraphicFramePr>
        <p:xfrm>
          <a:off x="543558" y="1706252"/>
          <a:ext cx="8025405" cy="359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55"/>
                <a:gridCol w="6400636"/>
                <a:gridCol w="1112114"/>
              </a:tblGrid>
              <a:tr h="57759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5057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przewidziano udzielenie co najmniej 30 % stypendiów uczniom ze szkół zawodowych</a:t>
                      </a:r>
                      <a:r>
                        <a:rPr lang="pl-PL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1,2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województwa mazowieckiego zamieszkałym  na obszarach wiejskich.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108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co najmniej 10% wkładu własnego tj. wkładu pochodzącego ze środków publicznych.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9290" y="5375839"/>
            <a:ext cx="8025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aseline="30000" dirty="0" smtClean="0"/>
              <a:t>1 </a:t>
            </a:r>
            <a:r>
              <a:rPr lang="pl-PL" sz="800" dirty="0" smtClean="0"/>
              <a:t> </a:t>
            </a:r>
            <a:r>
              <a:rPr lang="pl-PL" sz="800" dirty="0"/>
              <a:t>Z możliwości otrzymania wsparcia są wyłączone osoby kształcące się w szkołach dla dorosłych.</a:t>
            </a:r>
            <a:endParaRPr lang="pl-PL" sz="800" dirty="0" smtClean="0"/>
          </a:p>
          <a:p>
            <a:r>
              <a:rPr lang="pl-PL" sz="800" baseline="30000" dirty="0" smtClean="0"/>
              <a:t>2 </a:t>
            </a:r>
            <a:r>
              <a:rPr lang="pl-PL" sz="800" dirty="0"/>
              <a:t>Od 1 września 2012 r. kształcenie zawodowe w Polsce, zgodnie z przepisami wprowadzonymi ustawą z dnia 19 sierpnia 2011 r. o zmianie ustawy o systemie oświaty oraz niektórych innych ustaw (Dz.U. z 2011 r. nr 205, poz. 1206), odbywa się w następujących typach szkół</a:t>
            </a:r>
            <a:r>
              <a:rPr lang="pl-PL" sz="800" dirty="0" smtClean="0"/>
              <a:t>: </a:t>
            </a:r>
            <a:r>
              <a:rPr lang="pl-PL" sz="800" dirty="0"/>
              <a:t>trzyletniej zasadniczej szkole zawodowej, której ukończenie umożliwia uzyskanie dyplomu potwierdzającego kwalifikacje zawodowe po zdaniu egzaminów potwierdzających kwalifikacje w danym zawodzie, a także dalsze kształcenie począwszy od klasy drugiej liceum ogólnokształcącego dla dorosłych</a:t>
            </a:r>
            <a:r>
              <a:rPr lang="pl-PL" sz="800" dirty="0" smtClean="0"/>
              <a:t>, </a:t>
            </a:r>
            <a:r>
              <a:rPr lang="pl-PL" sz="800" dirty="0"/>
              <a:t>czteroletnim technikum, którego ukończenie umożliwia uzyskanie dyplomu potwierdzającego kwalifikacje zawodowe po zdaniu egzaminów potwierdzających kwalifikacje w danym zawodzie, a także uzyskanie świadectwa dojrzałości po zdaniu egzaminu maturalnego</a:t>
            </a:r>
            <a:r>
              <a:rPr lang="pl-PL" sz="800" dirty="0" smtClean="0"/>
              <a:t>, szkole </a:t>
            </a:r>
            <a:r>
              <a:rPr lang="pl-PL" sz="800" dirty="0"/>
              <a:t>policealnej dla osób posiadających wykształcenie średnie, o okresie nauczania nie dłuższym niż 2,5 roku, umożliwiającej uzyskanie dyplomu potwierdzającego kwalifikacje zawodowe po zdaniu egzaminów potwierdzających kwalifikacje w danym zawodzie</a:t>
            </a:r>
            <a:r>
              <a:rPr lang="pl-PL" sz="800" dirty="0" smtClean="0"/>
              <a:t>, </a:t>
            </a:r>
            <a:r>
              <a:rPr lang="pl-PL" sz="800" dirty="0"/>
              <a:t>trzyletniej szkole specjalnej przysposabiającej do pracy dla uczniów z upośledzeniem umysłowym w stopniu umiarkowanym lub znacznym oraz dla uczniów z niepełnosprawnościami sprzężonymi, której ukończenie umożliwia uzyskanie świadectwa potwierdzającego przysposobienie do pracy.</a:t>
            </a: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76755"/>
              </p:ext>
            </p:extLst>
          </p:nvPr>
        </p:nvGraphicFramePr>
        <p:xfrm>
          <a:off x="501029" y="1718695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celu zapewnienia efektywności wsparcia, podejmowane działania </a:t>
                      </a:r>
                      <a:r>
                        <a:rPr lang="pl-PL" sz="180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powinny być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zgodne z przeprowadzoną przez Wnioskodawcę diagnozą grupy docelowej.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zapewnia wyrównanie szans edukacyjnych uczniów z niepełnosprawnością osiągających wysokie wyniki w nauce, poprzez przyznanie stypendium w wysokości do 5% wyższej od wysokości kwoty podstawowej.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3839</TotalTime>
  <Words>391</Words>
  <Application>Microsoft Office PowerPoint</Application>
  <PresentationFormat>Pokaz na ekranie (4:3)</PresentationFormat>
  <Paragraphs>42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593</cp:revision>
  <cp:lastPrinted>2016-01-14T07:13:19Z</cp:lastPrinted>
  <dcterms:created xsi:type="dcterms:W3CDTF">2015-04-20T12:46:14Z</dcterms:created>
  <dcterms:modified xsi:type="dcterms:W3CDTF">2016-04-15T13:37:49Z</dcterms:modified>
</cp:coreProperties>
</file>