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36"/>
  </p:notesMasterIdLst>
  <p:sldIdLst>
    <p:sldId id="258" r:id="rId2"/>
    <p:sldId id="345" r:id="rId3"/>
    <p:sldId id="398" r:id="rId4"/>
    <p:sldId id="426" r:id="rId5"/>
    <p:sldId id="385" r:id="rId6"/>
    <p:sldId id="427" r:id="rId7"/>
    <p:sldId id="391" r:id="rId8"/>
    <p:sldId id="377" r:id="rId9"/>
    <p:sldId id="395" r:id="rId10"/>
    <p:sldId id="401" r:id="rId11"/>
    <p:sldId id="403" r:id="rId12"/>
    <p:sldId id="402" r:id="rId13"/>
    <p:sldId id="404" r:id="rId14"/>
    <p:sldId id="405" r:id="rId15"/>
    <p:sldId id="406" r:id="rId16"/>
    <p:sldId id="407" r:id="rId17"/>
    <p:sldId id="399" r:id="rId18"/>
    <p:sldId id="421" r:id="rId19"/>
    <p:sldId id="408" r:id="rId20"/>
    <p:sldId id="409" r:id="rId21"/>
    <p:sldId id="410" r:id="rId22"/>
    <p:sldId id="422" r:id="rId23"/>
    <p:sldId id="423" r:id="rId24"/>
    <p:sldId id="411" r:id="rId25"/>
    <p:sldId id="412" r:id="rId26"/>
    <p:sldId id="413" r:id="rId27"/>
    <p:sldId id="414" r:id="rId28"/>
    <p:sldId id="415" r:id="rId29"/>
    <p:sldId id="424" r:id="rId30"/>
    <p:sldId id="416" r:id="rId31"/>
    <p:sldId id="417" r:id="rId32"/>
    <p:sldId id="418" r:id="rId33"/>
    <p:sldId id="419" r:id="rId34"/>
    <p:sldId id="387" r:id="rId35"/>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6203" autoAdjust="0"/>
  </p:normalViewPr>
  <p:slideViewPr>
    <p:cSldViewPr snapToGrid="0">
      <p:cViewPr varScale="1">
        <p:scale>
          <a:sx n="90" d="100"/>
          <a:sy n="90" d="100"/>
        </p:scale>
        <p:origin x="510" y="7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4ADC4977-FD33-4CB2-991C-A68D841B0620}" type="datetimeFigureOut">
              <a:rPr lang="pl-PL"/>
              <a:pPr>
                <a:defRPr/>
              </a:pPr>
              <a:t>2016-02-18</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dirty="0"/>
          </a:p>
        </p:txBody>
      </p:sp>
    </p:spTree>
    <p:extLst>
      <p:ext uri="{BB962C8B-B14F-4D97-AF65-F5344CB8AC3E}">
        <p14:creationId xmlns:p14="http://schemas.microsoft.com/office/powerpoint/2010/main"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a:t>
            </a:fld>
            <a:endParaRPr lang="pl-PL" dirty="0"/>
          </a:p>
        </p:txBody>
      </p:sp>
    </p:spTree>
    <p:extLst>
      <p:ext uri="{BB962C8B-B14F-4D97-AF65-F5344CB8AC3E}">
        <p14:creationId xmlns:p14="http://schemas.microsoft.com/office/powerpoint/2010/main" val="3692472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12</a:t>
            </a:fld>
            <a:endParaRPr lang="pl-PL" dirty="0"/>
          </a:p>
        </p:txBody>
      </p:sp>
    </p:spTree>
    <p:extLst>
      <p:ext uri="{BB962C8B-B14F-4D97-AF65-F5344CB8AC3E}">
        <p14:creationId xmlns:p14="http://schemas.microsoft.com/office/powerpoint/2010/main" val="47835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14</a:t>
            </a:fld>
            <a:endParaRPr lang="pl-PL" dirty="0"/>
          </a:p>
        </p:txBody>
      </p:sp>
    </p:spTree>
    <p:extLst>
      <p:ext uri="{BB962C8B-B14F-4D97-AF65-F5344CB8AC3E}">
        <p14:creationId xmlns:p14="http://schemas.microsoft.com/office/powerpoint/2010/main" val="1671679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15</a:t>
            </a:fld>
            <a:endParaRPr lang="pl-PL" dirty="0"/>
          </a:p>
        </p:txBody>
      </p:sp>
    </p:spTree>
    <p:extLst>
      <p:ext uri="{BB962C8B-B14F-4D97-AF65-F5344CB8AC3E}">
        <p14:creationId xmlns:p14="http://schemas.microsoft.com/office/powerpoint/2010/main" val="2013388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17</a:t>
            </a:fld>
            <a:endParaRPr lang="pl-PL" dirty="0"/>
          </a:p>
        </p:txBody>
      </p:sp>
    </p:spTree>
    <p:extLst>
      <p:ext uri="{BB962C8B-B14F-4D97-AF65-F5344CB8AC3E}">
        <p14:creationId xmlns:p14="http://schemas.microsoft.com/office/powerpoint/2010/main" val="303087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18</a:t>
            </a:fld>
            <a:endParaRPr lang="pl-PL" dirty="0"/>
          </a:p>
        </p:txBody>
      </p:sp>
    </p:spTree>
    <p:extLst>
      <p:ext uri="{BB962C8B-B14F-4D97-AF65-F5344CB8AC3E}">
        <p14:creationId xmlns:p14="http://schemas.microsoft.com/office/powerpoint/2010/main" val="397435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19</a:t>
            </a:fld>
            <a:endParaRPr lang="pl-PL" dirty="0"/>
          </a:p>
        </p:txBody>
      </p:sp>
    </p:spTree>
    <p:extLst>
      <p:ext uri="{BB962C8B-B14F-4D97-AF65-F5344CB8AC3E}">
        <p14:creationId xmlns:p14="http://schemas.microsoft.com/office/powerpoint/2010/main" val="3226088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20</a:t>
            </a:fld>
            <a:endParaRPr lang="pl-PL" dirty="0"/>
          </a:p>
        </p:txBody>
      </p:sp>
    </p:spTree>
    <p:extLst>
      <p:ext uri="{BB962C8B-B14F-4D97-AF65-F5344CB8AC3E}">
        <p14:creationId xmlns:p14="http://schemas.microsoft.com/office/powerpoint/2010/main" val="1731415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24</a:t>
            </a:fld>
            <a:endParaRPr lang="pl-PL" dirty="0"/>
          </a:p>
        </p:txBody>
      </p:sp>
    </p:spTree>
    <p:extLst>
      <p:ext uri="{BB962C8B-B14F-4D97-AF65-F5344CB8AC3E}">
        <p14:creationId xmlns:p14="http://schemas.microsoft.com/office/powerpoint/2010/main" val="3153662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25</a:t>
            </a:fld>
            <a:endParaRPr lang="pl-PL" dirty="0"/>
          </a:p>
        </p:txBody>
      </p:sp>
    </p:spTree>
    <p:extLst>
      <p:ext uri="{BB962C8B-B14F-4D97-AF65-F5344CB8AC3E}">
        <p14:creationId xmlns:p14="http://schemas.microsoft.com/office/powerpoint/2010/main" val="3785795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26</a:t>
            </a:fld>
            <a:endParaRPr lang="pl-PL" dirty="0"/>
          </a:p>
        </p:txBody>
      </p:sp>
    </p:spTree>
    <p:extLst>
      <p:ext uri="{BB962C8B-B14F-4D97-AF65-F5344CB8AC3E}">
        <p14:creationId xmlns:p14="http://schemas.microsoft.com/office/powerpoint/2010/main" val="203370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3</a:t>
            </a:fld>
            <a:endParaRPr lang="pl-PL" dirty="0"/>
          </a:p>
        </p:txBody>
      </p:sp>
    </p:spTree>
    <p:extLst>
      <p:ext uri="{BB962C8B-B14F-4D97-AF65-F5344CB8AC3E}">
        <p14:creationId xmlns:p14="http://schemas.microsoft.com/office/powerpoint/2010/main" val="3182250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27</a:t>
            </a:fld>
            <a:endParaRPr lang="pl-PL" dirty="0"/>
          </a:p>
        </p:txBody>
      </p:sp>
    </p:spTree>
    <p:extLst>
      <p:ext uri="{BB962C8B-B14F-4D97-AF65-F5344CB8AC3E}">
        <p14:creationId xmlns:p14="http://schemas.microsoft.com/office/powerpoint/2010/main" val="1110382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28</a:t>
            </a:fld>
            <a:endParaRPr lang="pl-PL" dirty="0"/>
          </a:p>
        </p:txBody>
      </p:sp>
    </p:spTree>
    <p:extLst>
      <p:ext uri="{BB962C8B-B14F-4D97-AF65-F5344CB8AC3E}">
        <p14:creationId xmlns:p14="http://schemas.microsoft.com/office/powerpoint/2010/main" val="3532478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29</a:t>
            </a:fld>
            <a:endParaRPr lang="pl-PL" dirty="0"/>
          </a:p>
        </p:txBody>
      </p:sp>
    </p:spTree>
    <p:extLst>
      <p:ext uri="{BB962C8B-B14F-4D97-AF65-F5344CB8AC3E}">
        <p14:creationId xmlns:p14="http://schemas.microsoft.com/office/powerpoint/2010/main" val="3120182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31</a:t>
            </a:fld>
            <a:endParaRPr lang="pl-PL" dirty="0"/>
          </a:p>
        </p:txBody>
      </p:sp>
    </p:spTree>
    <p:extLst>
      <p:ext uri="{BB962C8B-B14F-4D97-AF65-F5344CB8AC3E}">
        <p14:creationId xmlns:p14="http://schemas.microsoft.com/office/powerpoint/2010/main" val="110583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32</a:t>
            </a:fld>
            <a:endParaRPr lang="pl-PL" dirty="0"/>
          </a:p>
        </p:txBody>
      </p:sp>
    </p:spTree>
    <p:extLst>
      <p:ext uri="{BB962C8B-B14F-4D97-AF65-F5344CB8AC3E}">
        <p14:creationId xmlns:p14="http://schemas.microsoft.com/office/powerpoint/2010/main" val="288913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4</a:t>
            </a:fld>
            <a:endParaRPr lang="pl-PL" dirty="0"/>
          </a:p>
        </p:txBody>
      </p:sp>
    </p:spTree>
    <p:extLst>
      <p:ext uri="{BB962C8B-B14F-4D97-AF65-F5344CB8AC3E}">
        <p14:creationId xmlns:p14="http://schemas.microsoft.com/office/powerpoint/2010/main" val="122713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5</a:t>
            </a:fld>
            <a:endParaRPr lang="pl-PL" dirty="0"/>
          </a:p>
        </p:txBody>
      </p:sp>
    </p:spTree>
    <p:extLst>
      <p:ext uri="{BB962C8B-B14F-4D97-AF65-F5344CB8AC3E}">
        <p14:creationId xmlns:p14="http://schemas.microsoft.com/office/powerpoint/2010/main" val="3672187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6</a:t>
            </a:fld>
            <a:endParaRPr lang="pl-PL" dirty="0"/>
          </a:p>
        </p:txBody>
      </p:sp>
    </p:spTree>
    <p:extLst>
      <p:ext uri="{BB962C8B-B14F-4D97-AF65-F5344CB8AC3E}">
        <p14:creationId xmlns:p14="http://schemas.microsoft.com/office/powerpoint/2010/main" val="1071758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8</a:t>
            </a:fld>
            <a:endParaRPr lang="pl-PL" dirty="0"/>
          </a:p>
        </p:txBody>
      </p:sp>
    </p:spTree>
    <p:extLst>
      <p:ext uri="{BB962C8B-B14F-4D97-AF65-F5344CB8AC3E}">
        <p14:creationId xmlns:p14="http://schemas.microsoft.com/office/powerpoint/2010/main" val="294220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9</a:t>
            </a:fld>
            <a:endParaRPr lang="pl-PL" dirty="0"/>
          </a:p>
        </p:txBody>
      </p:sp>
    </p:spTree>
    <p:extLst>
      <p:ext uri="{BB962C8B-B14F-4D97-AF65-F5344CB8AC3E}">
        <p14:creationId xmlns:p14="http://schemas.microsoft.com/office/powerpoint/2010/main" val="294220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10</a:t>
            </a:fld>
            <a:endParaRPr lang="pl-PL" dirty="0"/>
          </a:p>
        </p:txBody>
      </p:sp>
    </p:spTree>
    <p:extLst>
      <p:ext uri="{BB962C8B-B14F-4D97-AF65-F5344CB8AC3E}">
        <p14:creationId xmlns:p14="http://schemas.microsoft.com/office/powerpoint/2010/main" val="410098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11</a:t>
            </a:fld>
            <a:endParaRPr lang="pl-PL" dirty="0"/>
          </a:p>
        </p:txBody>
      </p:sp>
    </p:spTree>
    <p:extLst>
      <p:ext uri="{BB962C8B-B14F-4D97-AF65-F5344CB8AC3E}">
        <p14:creationId xmlns:p14="http://schemas.microsoft.com/office/powerpoint/2010/main" val="3506587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raz 6" descr="UnijneFE_PR-LOGO-UE-EFSI kolor.jpg"/>
          <p:cNvPicPr>
            <a:picLocks noChangeAspect="1"/>
          </p:cNvPicPr>
          <p:nvPr/>
        </p:nvPicPr>
        <p:blipFill>
          <a:blip r:embed="rId2" cstate="print"/>
          <a:srcRect/>
          <a:stretch>
            <a:fillRect/>
          </a:stretch>
        </p:blipFill>
        <p:spPr bwMode="auto">
          <a:xfrm>
            <a:off x="233363" y="342900"/>
            <a:ext cx="4338637" cy="358775"/>
          </a:xfrm>
          <a:prstGeom prst="rect">
            <a:avLst/>
          </a:prstGeom>
          <a:noFill/>
          <a:ln w="9525">
            <a:noFill/>
            <a:miter lim="800000"/>
            <a:headEnd/>
            <a:tailEnd/>
          </a:ln>
        </p:spPr>
      </p:pic>
      <p:sp>
        <p:nvSpPr>
          <p:cNvPr id="5" name="Symbol zastępczy zawartości 4"/>
          <p:cNvSpPr>
            <a:spLocks noGrp="1"/>
          </p:cNvSpPr>
          <p:nvPr>
            <p:ph idx="1"/>
          </p:nvPr>
        </p:nvSpPr>
        <p:spPr>
          <a:xfrm>
            <a:off x="673100" y="4094163"/>
            <a:ext cx="7886700" cy="1543050"/>
          </a:xfrm>
        </p:spPr>
        <p:txBody>
          <a:bodyPr>
            <a:noAutofit/>
          </a:bodyPr>
          <a:lstStyle/>
          <a:p>
            <a:pPr algn="ctr">
              <a:defRPr/>
            </a:pPr>
            <a:r>
              <a:rPr lang="pl-PL" b="1" dirty="0" smtClean="0">
                <a:solidFill>
                  <a:schemeClr val="tx1"/>
                </a:solidFill>
                <a:latin typeface="+mj-lt"/>
              </a:rPr>
              <a:t>Propozycje kryteriów wyboru finansowanych operacji dla poszczególnych działań w ramach Regionalnego Programu Operacyjnego Województwa Mazowieckiego na lata 2014 - 2020</a:t>
            </a:r>
            <a:endParaRPr lang="pl-PL" b="1" dirty="0">
              <a:solidFill>
                <a:schemeClr val="tx1"/>
              </a:solidFill>
              <a:latin typeface="+mj-lt"/>
            </a:endParaRPr>
          </a:p>
        </p:txBody>
      </p:sp>
      <p:sp>
        <p:nvSpPr>
          <p:cNvPr id="6" name="pole tekstowe 5"/>
          <p:cNvSpPr txBox="1"/>
          <p:nvPr/>
        </p:nvSpPr>
        <p:spPr>
          <a:xfrm>
            <a:off x="1228725" y="5600700"/>
            <a:ext cx="6659563" cy="647700"/>
          </a:xfrm>
          <a:prstGeom prst="rect">
            <a:avLst/>
          </a:prstGeom>
          <a:noFill/>
        </p:spPr>
        <p:txBody>
          <a:bodyPr>
            <a:spAutoFit/>
          </a:bodyPr>
          <a:lstStyle/>
          <a:p>
            <a:pPr algn="ctr" eaLnBrk="0" hangingPunct="0">
              <a:defRPr/>
            </a:pPr>
            <a:r>
              <a:rPr lang="pl-PL" dirty="0">
                <a:latin typeface="+mj-lt"/>
              </a:rPr>
              <a:t>Posiedzenie Komitetu Monitorującego RPO WM na lata 2014 -2020 </a:t>
            </a:r>
            <a:r>
              <a:rPr lang="pl-PL" dirty="0" smtClean="0">
                <a:latin typeface="+mj-lt"/>
              </a:rPr>
              <a:t> 19 luty 2016 r.</a:t>
            </a:r>
            <a:endParaRPr lang="pl-PL" dirty="0">
              <a:latin typeface="+mj-lt"/>
            </a:endParaRPr>
          </a:p>
        </p:txBody>
      </p:sp>
      <p:sp>
        <p:nvSpPr>
          <p:cNvPr id="7" name="pole tekstowe 6"/>
          <p:cNvSpPr txBox="1"/>
          <p:nvPr/>
        </p:nvSpPr>
        <p:spPr>
          <a:xfrm>
            <a:off x="0" y="6435725"/>
            <a:ext cx="9144000" cy="369888"/>
          </a:xfrm>
          <a:prstGeom prst="rect">
            <a:avLst/>
          </a:prstGeom>
          <a:noFill/>
        </p:spPr>
        <p:txBody>
          <a:bodyPr>
            <a:spAutoFit/>
          </a:bodyPr>
          <a:lstStyle/>
          <a:p>
            <a:pPr algn="ctr" eaLnBrk="0" hangingPunct="0">
              <a:defRPr/>
            </a:pPr>
            <a:r>
              <a:rPr lang="pl-PL" b="1" dirty="0">
                <a:solidFill>
                  <a:schemeClr val="bg1"/>
                </a:solidFill>
                <a:latin typeface="+mj-lt"/>
              </a:rPr>
              <a:t>Departament Rozwoju Regionalnego i Funduszy Europejskich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60567"/>
            <a:ext cx="4842416" cy="400110"/>
          </a:xfrm>
          <a:prstGeom prst="rect">
            <a:avLst/>
          </a:prstGeom>
          <a:noFill/>
          <a:ln w="9525">
            <a:noFill/>
            <a:miter lim="800000"/>
            <a:headEnd/>
            <a:tailEnd/>
          </a:ln>
        </p:spPr>
        <p:txBody>
          <a:bodyPr wrap="none" anchor="ctr">
            <a:spAutoFit/>
          </a:bodyPr>
          <a:lstStyle/>
          <a:p>
            <a:pPr eaLnBrk="0" hangingPunct="0"/>
            <a:r>
              <a:rPr lang="pl-PL" sz="2000" b="1" dirty="0">
                <a:solidFill>
                  <a:prstClr val="black"/>
                </a:solidFill>
                <a:latin typeface="Calibri" pitchFamily="34" charset="0"/>
                <a:cs typeface="Calibri" pitchFamily="34" charset="0"/>
              </a:rPr>
              <a:t>KRYTERIA MERYTORYCZNE – SZCZEGÓŁOWE</a:t>
            </a:r>
            <a:endParaRPr lang="pl-PL" sz="2000" dirty="0">
              <a:solidFill>
                <a:prstClr val="black"/>
              </a:solidFill>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973068022"/>
              </p:ext>
            </p:extLst>
          </p:nvPr>
        </p:nvGraphicFramePr>
        <p:xfrm>
          <a:off x="1" y="1312756"/>
          <a:ext cx="9052558" cy="4556760"/>
        </p:xfrm>
        <a:graphic>
          <a:graphicData uri="http://schemas.openxmlformats.org/drawingml/2006/table">
            <a:tbl>
              <a:tblPr firstRow="1" bandRow="1">
                <a:tableStyleId>{5C22544A-7EE6-4342-B048-85BDC9FD1C3A}</a:tableStyleId>
              </a:tblPr>
              <a:tblGrid>
                <a:gridCol w="318223"/>
                <a:gridCol w="1002576"/>
                <a:gridCol w="4171794"/>
                <a:gridCol w="2907996"/>
                <a:gridCol w="651969"/>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751156">
                <a:tc>
                  <a:txBody>
                    <a:bodyPr/>
                    <a:lstStyle/>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r>
                        <a:rPr lang="pl-PL" sz="1200" dirty="0" smtClean="0"/>
                        <a:t>7.</a:t>
                      </a:r>
                      <a:endParaRPr lang="pl-PL" sz="1200" dirty="0"/>
                    </a:p>
                    <a:p>
                      <a:endParaRPr lang="pl-PL" sz="1200" dirty="0" smtClean="0"/>
                    </a:p>
                    <a:p>
                      <a:endParaRPr lang="pl-PL" sz="1200" dirty="0" smtClean="0"/>
                    </a:p>
                  </a:txBody>
                  <a:tcPr/>
                </a:tc>
                <a:tc>
                  <a:txBody>
                    <a:bodyPr/>
                    <a:lstStyle/>
                    <a:p>
                      <a:pPr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Komplementarność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ramach kryterium oceniany będzie związek projektu z innymi przedsięwzięciami, dotyczącymi, w szczególności ochrony, promocji i rozwoju dziedzictwa kulturowego (niezależnie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 źródeł finansowania i podmiotu realizującego) oraz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stopień, w jakim analizowane projekty i ich rezultaty warunkują lub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wzmacniają się nawzajem.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 jest komplementarny z innym projektem/projektami:</a:t>
                      </a: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dotyczącymi ochrony, promocji i rozwoju dziedzictwa kulturowego w taki sposób, że ich rezultaty wzmacniają się wzajemnie; </a:t>
                      </a:r>
                    </a:p>
                    <a:p>
                      <a:endPar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nie dotyczącymi bezpośrednio ochrony, promocji i rozwoju dziedzictwa kulturowego w taki sposób, że ich rezultaty wzmacniają się wzajemnie;</a:t>
                      </a: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brak powiązań lub brak informacji w tym zakresie.</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Punkty w ramach kryterium nie podlegają sumowaniu.</a:t>
                      </a:r>
                    </a:p>
                    <a:p>
                      <a:endParaRPr lang="pl-PL" sz="1000" kern="1200" dirty="0">
                        <a:solidFill>
                          <a:schemeClr val="dk1"/>
                        </a:solidFill>
                        <a:effectLst/>
                        <a:latin typeface="+mn-lt"/>
                        <a:ea typeface="+mn-ea"/>
                        <a:cs typeface="+mn-cs"/>
                      </a:endParaRPr>
                    </a:p>
                  </a:txBody>
                  <a:tcPr/>
                </a:tc>
                <a:tc>
                  <a:txBody>
                    <a:bodyPr/>
                    <a:lstStyle/>
                    <a:p>
                      <a:pPr algn="ctr"/>
                      <a:endParaRPr lang="pl-PL" dirty="0" smtClean="0"/>
                    </a:p>
                    <a:p>
                      <a:pPr algn="ctr"/>
                      <a:endParaRPr lang="pl-PL" dirty="0" smtClean="0"/>
                    </a:p>
                    <a:p>
                      <a:pPr algn="ctr"/>
                      <a:endParaRPr lang="pl-PL" dirty="0" smtClean="0"/>
                    </a:p>
                    <a:p>
                      <a:pPr algn="ctr"/>
                      <a:endParaRPr lang="pl-PL" dirty="0" smtClean="0"/>
                    </a:p>
                    <a:p>
                      <a:pPr algn="ctr"/>
                      <a:endParaRPr lang="pl-PL" dirty="0" smtClean="0"/>
                    </a:p>
                    <a:p>
                      <a:pPr algn="ctr"/>
                      <a:r>
                        <a:rPr lang="pl-PL" dirty="0" smtClean="0"/>
                        <a:t>3</a:t>
                      </a:r>
                      <a:endParaRPr lang="pl-PL" dirty="0"/>
                    </a:p>
                  </a:txBody>
                  <a:tcPr/>
                </a:tc>
              </a:tr>
            </a:tbl>
          </a:graphicData>
        </a:graphic>
      </p:graphicFrame>
    </p:spTree>
    <p:extLst>
      <p:ext uri="{BB962C8B-B14F-4D97-AF65-F5344CB8AC3E}">
        <p14:creationId xmlns:p14="http://schemas.microsoft.com/office/powerpoint/2010/main" val="3926250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2798759671"/>
              </p:ext>
            </p:extLst>
          </p:nvPr>
        </p:nvGraphicFramePr>
        <p:xfrm>
          <a:off x="1" y="0"/>
          <a:ext cx="9154159" cy="6620939"/>
        </p:xfrm>
        <a:graphic>
          <a:graphicData uri="http://schemas.openxmlformats.org/drawingml/2006/table">
            <a:tbl>
              <a:tblPr firstRow="1" bandRow="1">
                <a:tableStyleId>{5C22544A-7EE6-4342-B048-85BDC9FD1C3A}</a:tableStyleId>
              </a:tblPr>
              <a:tblGrid>
                <a:gridCol w="294967"/>
                <a:gridCol w="783806"/>
                <a:gridCol w="2399807"/>
                <a:gridCol w="5091716"/>
                <a:gridCol w="583863"/>
              </a:tblGrid>
              <a:tr h="829739">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195565">
                <a:tc>
                  <a:txBody>
                    <a:bodyPr/>
                    <a:lstStyle/>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r>
                        <a:rPr lang="pl-PL" sz="1000" dirty="0" smtClean="0"/>
                        <a:t>8</a:t>
                      </a:r>
                      <a:r>
                        <a:rPr lang="pl-PL" sz="1200" dirty="0" smtClean="0"/>
                        <a:t>.</a:t>
                      </a:r>
                      <a:endParaRPr lang="pl-PL" sz="1200" dirty="0"/>
                    </a:p>
                    <a:p>
                      <a:endParaRPr lang="pl-PL" sz="1200" dirty="0" smtClean="0"/>
                    </a:p>
                    <a:p>
                      <a:endParaRPr lang="pl-PL" sz="1200" dirty="0" smtClean="0"/>
                    </a:p>
                  </a:txBody>
                  <a:tcPr/>
                </a:tc>
                <a:tc>
                  <a:txBody>
                    <a:bodyPr/>
                    <a:lstStyle/>
                    <a:p>
                      <a:pPr>
                        <a:lnSpc>
                          <a:spcPct val="115000"/>
                        </a:lnSpc>
                        <a:spcAft>
                          <a:spcPts val="0"/>
                        </a:spcAft>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Projekty przyczyniające się do rozwoju oferty </a:t>
                      </a:r>
                      <a:r>
                        <a:rPr lang="pl-PL" sz="10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kulturalno</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-edukacyjnej</a:t>
                      </a:r>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indent="0" algn="l" defTabSz="914400" rtl="0" eaLnBrk="1" fontAlgn="auto" latinLnBrk="0" hangingPunct="1">
                        <a:lnSpc>
                          <a:spcPct val="115000"/>
                        </a:lnSpc>
                        <a:spcBef>
                          <a:spcPts val="0"/>
                        </a:spcBef>
                        <a:spcAft>
                          <a:spcPts val="0"/>
                        </a:spcAft>
                        <a:buClrTx/>
                        <a:buSzTx/>
                        <a:buFontTx/>
                        <a:buNone/>
                        <a:tabLst/>
                        <a:defRPr/>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indent="0" algn="l" defTabSz="914400" rtl="0" eaLnBrk="1" fontAlgn="auto" latinLnBrk="0" hangingPunct="1">
                        <a:lnSpc>
                          <a:spcPct val="115000"/>
                        </a:lnSpc>
                        <a:spcBef>
                          <a:spcPts val="0"/>
                        </a:spcBef>
                        <a:spcAft>
                          <a:spcPts val="0"/>
                        </a:spcAft>
                        <a:buClrTx/>
                        <a:buSzTx/>
                        <a:buFontTx/>
                        <a:buNone/>
                        <a:tabLst/>
                        <a:defRPr/>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indent="0" algn="l" defTabSz="914400" rtl="0" eaLnBrk="1" fontAlgn="auto" latinLnBrk="0" hangingPunct="1">
                        <a:lnSpc>
                          <a:spcPct val="115000"/>
                        </a:lnSpc>
                        <a:spcBef>
                          <a:spcPts val="0"/>
                        </a:spcBef>
                        <a:spcAft>
                          <a:spcPts val="0"/>
                        </a:spcAft>
                        <a:buClrTx/>
                        <a:buSzTx/>
                        <a:buFontTx/>
                        <a:buNone/>
                        <a:tabLst/>
                        <a:defRPr/>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Ocenie podlegać będzie, jakość programu kulturalnego oraz oferta edukacyjna związana z realizacją projektu (uruchomiona po zakończeniu rzeczowej realizacji projektu). Priorytetowo traktowane będą projekty tworzące nowe formy uczestnictwa w kulturze, przyczyniające się do budowania świadomości i edukacji kulturalnej, zapewniające wysoką jakość merytoryczną i szeroką gamę oferty kulturalno-edukacyjnej, kierowanej do szerokiego grona odbiorców. Oferta kulturalno-edukacyjna powinna przyczyniać się do wzrostu kompetencji kulturowych oraz wzrostu kreatywności społeczeństwa.</a:t>
                      </a:r>
                    </a:p>
                    <a:p>
                      <a:pPr marL="90170" marR="90170">
                        <a:lnSpc>
                          <a:spcPct val="115000"/>
                        </a:lnSpc>
                        <a:spcAft>
                          <a:spcPts val="0"/>
                        </a:spcAft>
                      </a:pP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 zakłada, że:</a:t>
                      </a: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6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oferta kulturalno-edukacyjna powstała w wyniku realizacji projektu, w porównaniu z dotychczasową działalnością kulturalno-edukacyjną, zapewnia różnorodną (w tym wzbogaconą o nowe elementy) jakość merytoryczną programu. Oznacza to, że zaproponowany program tworzy nowe formy uczestnictwa w kulturze, wprowadza nowe elementy merytoryczne, skierowany jest do nowych grup odbiorców, przyczynia się do budowania świadomości i edukacji kulturalnej, wzrostu kompetencji kulturowych oraz do wzrostu kreatywności społeczeństwa. Wprowadzone nowe elementy do oferty kulturalno-edukacyjnej nie stanowią pojedynczych wydarzeń, tylko ich znaczenie w kontekście całej oferty jest widoczne i znaczące. </a:t>
                      </a:r>
                      <a:r>
                        <a:rPr lang="pl-PL" sz="1000" kern="12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lub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 w przypadku gdy wnioskodawca nie prowadził wcześniej działalności kulturalno-edukacyjnej zaproponowana oferta jest bogata (liczona ilością zaproponowanych wydarzeń kulturalno-edukacyjnych), zróżnicowana (różnorodne formy uczestnictwa w kulturze), skierowana do szerokiej grupy odbiorców, przyczynia się do budowania świadomości i edukacji kulturalnej, wzrostu kompetencji kulturowych oraz do wzrostu kreatywności społeczeństwa.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oferta kulturalno-edukacyjna powstała w wyniku realizacji projektu w porównaniu do dotychczasowej działalności kulturalno-edukacyjnej wnioskodawcy jest bogatsza jedynie w odniesieniu do ilości zaproponowanych wydarzeń, jednakże nie wprowadza nowych form uczestnictwa w kulturze, nie jest skierowana do nowej grupy odbiorców, nie wprowadza nowych elementów (np. nowej tematyki) (wzrost ilościowy nie jakościowy), nie wpływa znacząco na wzrost kompetencji kulturalnych oraz wzrost kreatywności społeczeństwa lub wprowadzone nowe elementy do oferty kulturalno-edukacyjnej (nowe formy uczestnictwa w kulturze, nowi odbiorcy) są mało istotne biorąc pod uwagę całą ofertę. </a:t>
                      </a:r>
                      <a:r>
                        <a:rPr lang="pl-PL" sz="1000" kern="12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lub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 w przypadku gdy wnioskodawca nie prowadził wcześniej działalności kulturalno-edukacyjnej zaproponowana oferta jest bogata (liczona ilością zaproponowanych wydarzeń kulturalno-edukacyjnych), ale mało zróżnicowana (brak różnorodnych form uczestnictwa w kulturze), skierowana do wąskiej grupy odbiorców, nie wpływa znacząco na wzrost kompetencji kulturalnych oraz wzrost kreatywności społeczeństwa. </a:t>
                      </a:r>
                    </a:p>
                    <a:p>
                      <a:endPar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pozostałe, w tym m.in.: oferta kulturalno-edukacyjna powstała w wyniku realizacji projektu będzie kontynuacją dotychczasowej działalności kulturalnej i kulturalno-edukacyjnej wnioskodawcy </a:t>
                      </a:r>
                      <a:r>
                        <a:rPr lang="pl-PL" sz="1000" kern="12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lub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 w przypadku gdy wnioskodawca nie prowadził wcześniej działalności kulturalno-edukacyjnej zaproponowana oferta jest uboga (liczona ilością zaproponowanych wydarzeń kulturalno-edukacyjnych) mało zróżnicowana (brak różnorodnych form uczestnictwa w kulturze), skierowana do wąskiej grupy odbiorców, nie wpływa na wzrost kompetencji kulturalnych oraz wzrost kreatywności społeczeństwa.</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Punkty w ramach kryterium nie podlegają sumowaniu.</a:t>
                      </a:r>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algn="ctr" defTabSz="914400" rtl="0" eaLnBrk="1" latinLnBrk="0" hangingPunct="1">
                        <a:lnSpc>
                          <a:spcPct val="115000"/>
                        </a:lnSpc>
                        <a:spcAft>
                          <a:spcPts val="0"/>
                        </a:spcAft>
                      </a:pPr>
                      <a:r>
                        <a:rPr lang="pl-PL" sz="1800" kern="1200" dirty="0" smtClean="0">
                          <a:solidFill>
                            <a:schemeClr val="dk1"/>
                          </a:solidFill>
                          <a:latin typeface="+mn-lt"/>
                          <a:ea typeface="+mn-ea"/>
                          <a:cs typeface="+mn-cs"/>
                        </a:rPr>
                        <a:t>6</a:t>
                      </a:r>
                      <a:endParaRPr lang="pl-PL" sz="1800" kern="1200" dirty="0">
                        <a:solidFill>
                          <a:schemeClr val="dk1"/>
                        </a:solidFill>
                        <a:latin typeface="+mn-lt"/>
                        <a:ea typeface="+mn-ea"/>
                        <a:cs typeface="+mn-cs"/>
                      </a:endParaRPr>
                    </a:p>
                  </a:txBody>
                  <a:tcPr marL="0" marR="0" marT="0" marB="0" anchor="ctr"/>
                </a:tc>
              </a:tr>
            </a:tbl>
          </a:graphicData>
        </a:graphic>
      </p:graphicFrame>
    </p:spTree>
    <p:extLst>
      <p:ext uri="{BB962C8B-B14F-4D97-AF65-F5344CB8AC3E}">
        <p14:creationId xmlns:p14="http://schemas.microsoft.com/office/powerpoint/2010/main" val="3340037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39302"/>
            <a:ext cx="4842416" cy="400110"/>
          </a:xfrm>
          <a:prstGeom prst="rect">
            <a:avLst/>
          </a:prstGeom>
          <a:noFill/>
          <a:ln w="9525">
            <a:noFill/>
            <a:miter lim="800000"/>
            <a:headEnd/>
            <a:tailEnd/>
          </a:ln>
        </p:spPr>
        <p:txBody>
          <a:bodyPr wrap="none" anchor="ctr">
            <a:spAutoFit/>
          </a:bodyPr>
          <a:lstStyle/>
          <a:p>
            <a:pPr eaLnBrk="0" hangingPunct="0"/>
            <a:r>
              <a:rPr lang="pl-PL" sz="2000" b="1" dirty="0">
                <a:solidFill>
                  <a:prstClr val="black"/>
                </a:solidFill>
                <a:latin typeface="Calibri" pitchFamily="34" charset="0"/>
                <a:cs typeface="Calibri" pitchFamily="34" charset="0"/>
              </a:rPr>
              <a:t>KRYTERIA MERYTORYCZNE – SZCZEGÓŁOWE</a:t>
            </a:r>
            <a:endParaRPr lang="pl-PL" sz="2000" dirty="0">
              <a:solidFill>
                <a:prstClr val="black"/>
              </a:solidFill>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959129842"/>
              </p:ext>
            </p:extLst>
          </p:nvPr>
        </p:nvGraphicFramePr>
        <p:xfrm>
          <a:off x="1" y="1312756"/>
          <a:ext cx="9052558" cy="4249844"/>
        </p:xfrm>
        <a:graphic>
          <a:graphicData uri="http://schemas.openxmlformats.org/drawingml/2006/table">
            <a:tbl>
              <a:tblPr firstRow="1" bandRow="1">
                <a:tableStyleId>{5C22544A-7EE6-4342-B048-85BDC9FD1C3A}</a:tableStyleId>
              </a:tblPr>
              <a:tblGrid>
                <a:gridCol w="386079"/>
                <a:gridCol w="1290320"/>
                <a:gridCol w="3816194"/>
                <a:gridCol w="2907996"/>
                <a:gridCol w="651969"/>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96920">
                <a:tc>
                  <a:txBody>
                    <a:bodyPr/>
                    <a:lstStyle/>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r>
                        <a:rPr lang="pl-PL" sz="1200" dirty="0" smtClean="0"/>
                        <a:t>9.</a:t>
                      </a:r>
                      <a:endParaRPr lang="pl-PL" sz="1200" dirty="0"/>
                    </a:p>
                  </a:txBody>
                  <a:tcPr/>
                </a:tc>
                <a:tc>
                  <a:txBody>
                    <a:bodyPr/>
                    <a:lstStyle/>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Sektor kreatywny</a:t>
                      </a:r>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Promowane są projekty, w których oferta kulturalno-edukacyjna jest tworzona i będzie realizowana we współpracy z podmiotem z sektora kreatywnego. Sektor kreatywny – (ang. </a:t>
                      </a:r>
                      <a:r>
                        <a:rPr lang="pl-PL" sz="10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creative</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industries</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w zależności od definicji pojęcie obejmuje różne rodzaje działalności, dla których kreatywność jest kluczowym czynnikiem produkcji. W klasyfikacja sektora kreatywnego w oparciu o działy PKD 2007 GUS. Do przemysłów kreatywnych zalicza się: działalność wydawnicza; działalność związana z produkcją filmów, nagrań wideo, programów telewizyjnych, nagrań dźwiękowych i muzycznych; nadawanie programów ogólnodostępnych i abonamentowych; działalność w zakresie architektury, badania i analizy techniczne; reklama, badanie rynku i opinii publicznej; pozostała działalność profesjonalna, naukowa i techniczna; działalność twórcza związana z kulturą i rozrywką. </a:t>
                      </a:r>
                    </a:p>
                    <a:p>
                      <a:endParaRPr lang="pl-PL" sz="1000" kern="1200" dirty="0" smtClean="0">
                        <a:solidFill>
                          <a:schemeClr val="dk1"/>
                        </a:solidFill>
                        <a:effectLst/>
                        <a:latin typeface="+mn-lt"/>
                        <a:ea typeface="+mn-ea"/>
                        <a:cs typeface="+mn-cs"/>
                      </a:endParaRPr>
                    </a:p>
                  </a:txBody>
                  <a:tcPr/>
                </a:tc>
                <a:tc>
                  <a:txBody>
                    <a:bodyPr/>
                    <a:lstStyle/>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4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 zakłada, że oferta kulturalno-edukacyjna jest tworzona i będzie realizowana we współpracy z podmiotem z sektora kreatywnego;</a:t>
                      </a: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brak współpracy z podmiotem z sektora kreatywnego lub brak informacji w tym zakresie. Sektor kreatywny – (ang. </a:t>
                      </a:r>
                      <a:r>
                        <a:rPr lang="pl-PL" sz="10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creative</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industries</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w zależności od definicji pojęcie obejmuje różne rodzaje działalności, dla których kreatywność jest kluczowym czynnikiem produkcji. W klasyfikacja sektora kreatywnego w oparciu o działy PKD 2007 GUS. Do przemysłów kreatywnych zalicza się: działalność wydawnicza; działalność związana z produkcją filmów, nagrań wideo, programów telewizyjnych, nagrań dźwiękowych i muzycznych; nadawanie programów ogólnodostępnych i abonamentowych; działalność w zakresie architektury, badania i analizy techniczne; reklama, badanie rynku i opinii publicznej; pozostała działalność profesjonalna, naukowa i techniczna; działalność twórcza związana z kulturą i rozrywką. </a:t>
                      </a:r>
                    </a:p>
                    <a:p>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pl-PL" dirty="0" smtClean="0"/>
                    </a:p>
                    <a:p>
                      <a:pPr algn="ctr"/>
                      <a:endParaRPr lang="pl-PL" dirty="0" smtClean="0"/>
                    </a:p>
                    <a:p>
                      <a:pPr algn="ctr"/>
                      <a:endParaRPr lang="pl-PL" dirty="0" smtClean="0"/>
                    </a:p>
                    <a:p>
                      <a:pPr algn="ctr"/>
                      <a:endParaRPr lang="pl-PL" dirty="0" smtClean="0"/>
                    </a:p>
                    <a:p>
                      <a:pPr algn="ctr"/>
                      <a:r>
                        <a:rPr lang="pl-PL" dirty="0" smtClean="0"/>
                        <a:t>4</a:t>
                      </a:r>
                      <a:endParaRPr lang="pl-PL" dirty="0"/>
                    </a:p>
                  </a:txBody>
                  <a:tcPr/>
                </a:tc>
              </a:tr>
            </a:tbl>
          </a:graphicData>
        </a:graphic>
      </p:graphicFrame>
    </p:spTree>
    <p:extLst>
      <p:ext uri="{BB962C8B-B14F-4D97-AF65-F5344CB8AC3E}">
        <p14:creationId xmlns:p14="http://schemas.microsoft.com/office/powerpoint/2010/main" val="2976370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25790"/>
            <a:ext cx="4957832" cy="400110"/>
          </a:xfrm>
          <a:prstGeom prst="rect">
            <a:avLst/>
          </a:prstGeom>
          <a:noFill/>
          <a:ln w="9525">
            <a:noFill/>
            <a:miter lim="800000"/>
            <a:headEnd/>
            <a:tailEnd/>
          </a:ln>
        </p:spPr>
        <p:txBody>
          <a:bodyPr wrap="none" anchor="ctr">
            <a:spAutoFit/>
          </a:bodyPr>
          <a:lstStyle/>
          <a:p>
            <a:pPr eaLnBrk="0" hangingPunct="0"/>
            <a:r>
              <a:rPr lang="pl-PL" sz="2000" b="1" dirty="0" smtClean="0">
                <a:latin typeface="Calibri" pitchFamily="34" charset="0"/>
                <a:cs typeface="Calibri" pitchFamily="34" charset="0"/>
              </a:rPr>
              <a:t>KRYTERIA MERYTORYCZNE – SZCZEGÓŁOWE  </a:t>
            </a:r>
            <a:endParaRPr lang="pl-PL" sz="20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712367754"/>
              </p:ext>
            </p:extLst>
          </p:nvPr>
        </p:nvGraphicFramePr>
        <p:xfrm>
          <a:off x="1" y="1312756"/>
          <a:ext cx="9052558" cy="4556760"/>
        </p:xfrm>
        <a:graphic>
          <a:graphicData uri="http://schemas.openxmlformats.org/drawingml/2006/table">
            <a:tbl>
              <a:tblPr firstRow="1" bandRow="1">
                <a:tableStyleId>{5C22544A-7EE6-4342-B048-85BDC9FD1C3A}</a:tableStyleId>
              </a:tblPr>
              <a:tblGrid>
                <a:gridCol w="355599"/>
                <a:gridCol w="1158240"/>
                <a:gridCol w="4386019"/>
                <a:gridCol w="2575317"/>
                <a:gridCol w="577383"/>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751156">
                <a:tc>
                  <a:txBody>
                    <a:bodyPr/>
                    <a:lstStyle/>
                    <a:p>
                      <a:endParaRPr lang="pl-PL" sz="1200" dirty="0" smtClean="0"/>
                    </a:p>
                    <a:p>
                      <a:endParaRPr lang="pl-PL" sz="1200" dirty="0" smtClean="0"/>
                    </a:p>
                    <a:p>
                      <a:endParaRPr lang="pl-PL" sz="1000" dirty="0" smtClean="0"/>
                    </a:p>
                    <a:p>
                      <a:endParaRPr lang="pl-PL" sz="1000" dirty="0" smtClean="0"/>
                    </a:p>
                    <a:p>
                      <a:endParaRPr lang="pl-PL" sz="1000" dirty="0" smtClean="0"/>
                    </a:p>
                    <a:p>
                      <a:r>
                        <a:rPr lang="pl-PL" sz="1000" dirty="0" smtClean="0"/>
                        <a:t>10.</a:t>
                      </a:r>
                      <a:endParaRPr lang="pl-PL" sz="1000" dirty="0"/>
                    </a:p>
                  </a:txBody>
                  <a:tcPr/>
                </a:tc>
                <a:tc>
                  <a:txBody>
                    <a:bodyPr/>
                    <a:lstStyle/>
                    <a:p>
                      <a:r>
                        <a:rPr lang="pl-PL" sz="1800" kern="1200" dirty="0" smtClean="0">
                          <a:solidFill>
                            <a:schemeClr val="dk1"/>
                          </a:solidFill>
                          <a:effectLst/>
                          <a:latin typeface="+mn-lt"/>
                          <a:ea typeface="+mn-ea"/>
                          <a:cs typeface="+mn-cs"/>
                        </a:rPr>
                        <a:t> </a:t>
                      </a: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Projekty wyłonione w ramach konkursu architektonicznego, architektoniczno-urbanistycznego lub urbanistycznego</a:t>
                      </a:r>
                    </a:p>
                  </a:txBody>
                  <a:tcPr marL="68580" marR="68580" marT="0" marB="0"/>
                </a:tc>
                <a:tc>
                  <a:txBody>
                    <a:bodyPr/>
                    <a:lstStyle/>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Kryterium promuje projekty dotyczące wyłącznie zagospodarowania przestrzeni (przestrzeni publicznych, projektów urbanistycznych dot. przekształcania lub rekultywacji terenu, terenów zielonych i parków) oraz obiektów kubaturowych (w tym zwłaszcza obiekty użyteczności publicznej - obiekty zabytkowe oraz te o funkcji rekreacyjnej, turystycznej, administracyjnej), które zostały wyłonione w konkursie architektonicznym, architektoniczno- urbanistycznym lub urbanistycznym.</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Konkurs architektoniczny nie musi dot. całego przedsięwzięcia.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Ocena przedsięwzięć realizowanych na podstawie konkursu architektonicznego, architektoniczno-urbanistycznego lub urbanistycznego będzie weryfikowana poprzez załączone do wniosku oświadczenie o realizacji inwestycji wyłonionej w konkursie architektonicznym, architektoniczno-urbanistycznym lub urbanistycznym.</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W przypadku rozstrzygnięcia konkursu architektonicznego, architektoniczno-urbanistycznego lub urbanistycznego do wniosku należy dołączyć odpowiednią dokumentację potwierdzającą.</a:t>
                      </a:r>
                    </a:p>
                  </a:txBody>
                  <a:tcPr marL="0" marR="0" marT="0" marB="0"/>
                </a:tc>
                <a:tc>
                  <a:txBody>
                    <a:bodyPr/>
                    <a:lstStyle/>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 zakłada wykorzystanie wyników konkursu architektonicznego, architektoniczno-urbanistycznego lub urbanistycznego;</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brak spełnienia ww. warunków lub brak informacji w tym zakresie.</a:t>
                      </a:r>
                    </a:p>
                  </a:txBody>
                  <a:tcPr/>
                </a:tc>
                <a:tc>
                  <a:txBody>
                    <a:bodyPr/>
                    <a:lstStyle/>
                    <a:p>
                      <a:pPr algn="ctr"/>
                      <a:endParaRPr lang="pl-PL" dirty="0" smtClean="0"/>
                    </a:p>
                    <a:p>
                      <a:pPr algn="ctr"/>
                      <a:endParaRPr lang="pl-PL" dirty="0" smtClean="0"/>
                    </a:p>
                    <a:p>
                      <a:pPr algn="ctr"/>
                      <a:endParaRPr lang="pl-PL" dirty="0" smtClean="0"/>
                    </a:p>
                    <a:p>
                      <a:pPr algn="ctr"/>
                      <a:r>
                        <a:rPr lang="pl-PL" dirty="0" smtClean="0"/>
                        <a:t>3</a:t>
                      </a:r>
                      <a:endParaRPr lang="pl-PL" dirty="0"/>
                    </a:p>
                  </a:txBody>
                  <a:tcPr/>
                </a:tc>
              </a:tr>
            </a:tbl>
          </a:graphicData>
        </a:graphic>
      </p:graphicFrame>
    </p:spTree>
    <p:extLst>
      <p:ext uri="{BB962C8B-B14F-4D97-AF65-F5344CB8AC3E}">
        <p14:creationId xmlns:p14="http://schemas.microsoft.com/office/powerpoint/2010/main" val="3882872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39302"/>
            <a:ext cx="4842416" cy="400110"/>
          </a:xfrm>
          <a:prstGeom prst="rect">
            <a:avLst/>
          </a:prstGeom>
          <a:noFill/>
          <a:ln w="9525">
            <a:noFill/>
            <a:miter lim="800000"/>
            <a:headEnd/>
            <a:tailEnd/>
          </a:ln>
        </p:spPr>
        <p:txBody>
          <a:bodyPr wrap="none" anchor="ctr">
            <a:spAutoFit/>
          </a:bodyPr>
          <a:lstStyle/>
          <a:p>
            <a:pPr eaLnBrk="0" hangingPunct="0"/>
            <a:r>
              <a:rPr lang="pl-PL" sz="2000" b="1" dirty="0">
                <a:solidFill>
                  <a:prstClr val="black"/>
                </a:solidFill>
                <a:latin typeface="Calibri" pitchFamily="34" charset="0"/>
                <a:cs typeface="Calibri" pitchFamily="34" charset="0"/>
              </a:rPr>
              <a:t>KRYTERIA MERYTORYCZNE – SZCZEGÓŁOWE</a:t>
            </a:r>
            <a:endParaRPr lang="pl-PL" sz="2000" dirty="0">
              <a:solidFill>
                <a:prstClr val="black"/>
              </a:solidFill>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373646910"/>
              </p:ext>
            </p:extLst>
          </p:nvPr>
        </p:nvGraphicFramePr>
        <p:xfrm>
          <a:off x="0" y="1289307"/>
          <a:ext cx="9143998" cy="5509027"/>
        </p:xfrm>
        <a:graphic>
          <a:graphicData uri="http://schemas.openxmlformats.org/drawingml/2006/table">
            <a:tbl>
              <a:tblPr firstRow="1" bandRow="1">
                <a:tableStyleId>{5C22544A-7EE6-4342-B048-85BDC9FD1C3A}</a:tableStyleId>
              </a:tblPr>
              <a:tblGrid>
                <a:gridCol w="353470"/>
                <a:gridCol w="1089250"/>
                <a:gridCol w="4493493"/>
                <a:gridCol w="2620314"/>
                <a:gridCol w="587471"/>
              </a:tblGrid>
              <a:tr h="759481">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269212">
                <a:tc>
                  <a:txBody>
                    <a:bodyPr/>
                    <a:lstStyle/>
                    <a:p>
                      <a:endParaRPr lang="pl-PL" sz="1000" dirty="0" smtClean="0"/>
                    </a:p>
                    <a:p>
                      <a:endParaRPr lang="pl-PL" sz="1000" dirty="0" smtClean="0"/>
                    </a:p>
                    <a:p>
                      <a:endParaRPr lang="pl-PL" sz="1000" dirty="0" smtClean="0"/>
                    </a:p>
                    <a:p>
                      <a:endParaRPr lang="pl-PL" sz="1000" dirty="0" smtClean="0"/>
                    </a:p>
                    <a:p>
                      <a:r>
                        <a:rPr lang="pl-PL" sz="1000" dirty="0" smtClean="0"/>
                        <a:t>11.</a:t>
                      </a:r>
                      <a:endParaRPr lang="pl-PL" sz="1000" dirty="0"/>
                    </a:p>
                  </a:txBody>
                  <a:tcPr/>
                </a:tc>
                <a:tc>
                  <a:txBody>
                    <a:bodyPr/>
                    <a:lstStyle/>
                    <a:p>
                      <a:pPr>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Projekty </a:t>
                      </a:r>
                      <a:r>
                        <a:rPr lang="pl-PL"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realizowane w partnerstwie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72390" marR="90170">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72390" marR="90170">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72390" marR="90170">
                        <a:lnSpc>
                          <a:spcPct val="115000"/>
                        </a:lnSpc>
                        <a:spcAft>
                          <a:spcPts val="0"/>
                        </a:spcAft>
                      </a:pPr>
                      <a:r>
                        <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Preferowane </a:t>
                      </a:r>
                      <a:r>
                        <a:rPr lang="pl-PL"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będą projekty realizowane w formule partnerstwa. Partnerstwa mogą być tworzone przez podmioty wnoszące do projektu zasoby ludzkie, organizacyjne, techniczne lub finansowe na warunkach określonych w porozumieniu lub umowie o partnerstwie (zgodnie z art. 33 ust.1 ustawy z dnia 11 lipca 2014 r. o zasadach realizacji programów w zakresie polityki spójności finansowanych w perspektywie finansowej 2014 – 2020 (Dz. U. z 2014 r., poz. 1146), dołączonej do dokumentacji aplikacyjnej.</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7950">
                        <a:lnSpc>
                          <a:spcPct val="115000"/>
                        </a:lnSpc>
                        <a:spcAft>
                          <a:spcPts val="0"/>
                        </a:spcAft>
                      </a:pPr>
                      <a:r>
                        <a:rPr lang="pl-PL" sz="1000"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a:lnSpc>
                          <a:spcPct val="115000"/>
                        </a:lnSpc>
                        <a:spcAft>
                          <a:spcPts val="0"/>
                        </a:spcAft>
                      </a:pPr>
                      <a:r>
                        <a:rPr lang="pl-PL" sz="1000" dirty="0" smtClean="0">
                          <a:effectLst/>
                          <a:latin typeface="Calibri" panose="020F0502020204030204" pitchFamily="34" charset="0"/>
                          <a:ea typeface="Calibri" panose="020F0502020204030204" pitchFamily="34" charset="0"/>
                          <a:cs typeface="Calibri" panose="020F0502020204030204" pitchFamily="34" charset="0"/>
                        </a:rPr>
                        <a:t>Liczba </a:t>
                      </a:r>
                      <a:r>
                        <a:rPr lang="pl-PL" sz="1000" dirty="0">
                          <a:effectLst/>
                          <a:latin typeface="Calibri" panose="020F0502020204030204" pitchFamily="34" charset="0"/>
                          <a:ea typeface="Calibri" panose="020F0502020204030204" pitchFamily="34" charset="0"/>
                          <a:cs typeface="Calibri" panose="020F0502020204030204" pitchFamily="34" charset="0"/>
                        </a:rPr>
                        <a:t>partnerów w projekcie</a:t>
                      </a:r>
                      <a:r>
                        <a:rPr lang="pl-PL" sz="1000" dirty="0" smtClean="0">
                          <a:effectLst/>
                          <a:latin typeface="Calibri" panose="020F0502020204030204" pitchFamily="34" charset="0"/>
                          <a:ea typeface="Calibri" panose="020F0502020204030204" pitchFamily="34" charset="0"/>
                          <a:cs typeface="Calibri" panose="020F0502020204030204" pitchFamily="34" charset="0"/>
                        </a:rPr>
                        <a:t>:</a:t>
                      </a:r>
                    </a:p>
                    <a:p>
                      <a:pPr marL="464820">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2 </a:t>
                      </a:r>
                      <a:r>
                        <a:rPr lang="pl-PL" sz="1000" b="1" dirty="0">
                          <a:effectLst/>
                          <a:latin typeface="Calibri" panose="020F0502020204030204" pitchFamily="34" charset="0"/>
                          <a:ea typeface="Calibri" panose="020F0502020204030204" pitchFamily="34" charset="0"/>
                          <a:cs typeface="Calibri" panose="020F0502020204030204" pitchFamily="34" charset="0"/>
                        </a:rPr>
                        <a:t>pkt - </a:t>
                      </a:r>
                      <a:r>
                        <a:rPr lang="pl-PL" sz="1000" dirty="0">
                          <a:effectLst/>
                          <a:latin typeface="Calibri" panose="020F0502020204030204" pitchFamily="34" charset="0"/>
                          <a:ea typeface="Calibri" panose="020F0502020204030204" pitchFamily="34" charset="0"/>
                          <a:cs typeface="Calibri" panose="020F0502020204030204" pitchFamily="34" charset="0"/>
                        </a:rPr>
                        <a:t>projekt realizowany jest z 2 partnerami i więcej;</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a:lnSpc>
                          <a:spcPct val="115000"/>
                        </a:lnSpc>
                        <a:spcAft>
                          <a:spcPts val="0"/>
                        </a:spcAft>
                      </a:pPr>
                      <a:endParaRPr lang="pl-PL" sz="1000" b="1" dirty="0" smtClean="0">
                        <a:effectLst/>
                        <a:latin typeface="Calibri" panose="020F0502020204030204" pitchFamily="34" charset="0"/>
                        <a:ea typeface="Calibri" panose="020F0502020204030204" pitchFamily="34" charset="0"/>
                        <a:cs typeface="Calibri" panose="020F0502020204030204" pitchFamily="34" charset="0"/>
                      </a:endParaRPr>
                    </a:p>
                    <a:p>
                      <a:pPr marL="450215">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1 </a:t>
                      </a:r>
                      <a:r>
                        <a:rPr lang="pl-PL" sz="1000" b="1" dirty="0">
                          <a:effectLst/>
                          <a:latin typeface="Calibri" panose="020F0502020204030204" pitchFamily="34" charset="0"/>
                          <a:ea typeface="Calibri" panose="020F0502020204030204" pitchFamily="34" charset="0"/>
                          <a:cs typeface="Calibri" panose="020F0502020204030204" pitchFamily="34" charset="0"/>
                        </a:rPr>
                        <a:t>pkt </a:t>
                      </a:r>
                      <a:r>
                        <a:rPr lang="pl-PL" sz="1000" dirty="0">
                          <a:effectLst/>
                          <a:latin typeface="Calibri" panose="020F0502020204030204" pitchFamily="34" charset="0"/>
                          <a:ea typeface="Calibri" panose="020F0502020204030204" pitchFamily="34" charset="0"/>
                          <a:cs typeface="Calibri" panose="020F0502020204030204" pitchFamily="34" charset="0"/>
                        </a:rPr>
                        <a:t>- projekt realizowany jest z 1 partnerem;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a:lnSpc>
                          <a:spcPct val="115000"/>
                        </a:lnSpc>
                        <a:spcAft>
                          <a:spcPts val="0"/>
                        </a:spcAft>
                      </a:pPr>
                      <a:endParaRPr lang="pl-PL" sz="1000" b="1" dirty="0" smtClean="0">
                        <a:effectLst/>
                        <a:latin typeface="Calibri" panose="020F0502020204030204" pitchFamily="34" charset="0"/>
                        <a:ea typeface="Calibri" panose="020F0502020204030204" pitchFamily="34" charset="0"/>
                        <a:cs typeface="Calibri" panose="020F0502020204030204" pitchFamily="34" charset="0"/>
                      </a:endParaRPr>
                    </a:p>
                    <a:p>
                      <a:pPr marL="450215">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0 </a:t>
                      </a:r>
                      <a:r>
                        <a:rPr lang="pl-PL" sz="1000" b="1" dirty="0">
                          <a:effectLst/>
                          <a:latin typeface="Calibri" panose="020F0502020204030204" pitchFamily="34" charset="0"/>
                          <a:ea typeface="Calibri" panose="020F0502020204030204" pitchFamily="34" charset="0"/>
                          <a:cs typeface="Calibri" panose="020F0502020204030204" pitchFamily="34" charset="0"/>
                        </a:rPr>
                        <a:t>pkt - </a:t>
                      </a:r>
                      <a:r>
                        <a:rPr lang="pl-PL" sz="1000" dirty="0">
                          <a:effectLst/>
                          <a:latin typeface="Calibri" panose="020F0502020204030204" pitchFamily="34" charset="0"/>
                          <a:ea typeface="Calibri" panose="020F0502020204030204" pitchFamily="34" charset="0"/>
                          <a:cs typeface="Calibri" panose="020F0502020204030204" pitchFamily="34" charset="0"/>
                        </a:rPr>
                        <a:t>projekt nie jest realizowany w partnerstwie lub brak informacji w tym zakresie.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pl-PL" sz="1100"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90170" marR="89535">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Punkty w ramach kryterium nie podlegają sumowaniu.</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defTabSz="914400" rtl="0" eaLnBrk="1" latinLnBrk="0" hangingPunct="1">
                        <a:lnSpc>
                          <a:spcPct val="115000"/>
                        </a:lnSpc>
                        <a:spcAft>
                          <a:spcPts val="0"/>
                        </a:spcAft>
                      </a:pPr>
                      <a:r>
                        <a:rPr lang="pl-PL" sz="1800" kern="1200" dirty="0">
                          <a:solidFill>
                            <a:schemeClr val="dk1"/>
                          </a:solidFill>
                          <a:latin typeface="+mn-lt"/>
                          <a:ea typeface="+mn-ea"/>
                          <a:cs typeface="+mn-cs"/>
                        </a:rPr>
                        <a:t>2</a:t>
                      </a:r>
                    </a:p>
                  </a:txBody>
                  <a:tcPr marL="0" marR="0" marT="0" marB="0" anchor="ctr"/>
                </a:tc>
              </a:tr>
              <a:tr h="1768196">
                <a:tc>
                  <a:txBody>
                    <a:bodyPr/>
                    <a:lstStyle/>
                    <a:p>
                      <a:endParaRPr lang="pl-PL" sz="1000" dirty="0" smtClean="0"/>
                    </a:p>
                    <a:p>
                      <a:endParaRPr lang="pl-PL" sz="1000" dirty="0" smtClean="0"/>
                    </a:p>
                    <a:p>
                      <a:endParaRPr lang="pl-PL" sz="1000" dirty="0" smtClean="0"/>
                    </a:p>
                    <a:p>
                      <a:endParaRPr lang="pl-PL" sz="1000" dirty="0" smtClean="0"/>
                    </a:p>
                    <a:p>
                      <a:r>
                        <a:rPr lang="pl-PL" sz="1000" dirty="0" smtClean="0"/>
                        <a:t>12.</a:t>
                      </a:r>
                      <a:endParaRPr lang="pl-PL" sz="1000" dirty="0"/>
                    </a:p>
                  </a:txBody>
                  <a:tcPr/>
                </a:tc>
                <a:tc>
                  <a:txBody>
                    <a:bodyPr/>
                    <a:lstStyle/>
                    <a:p>
                      <a:pPr>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Plan </a:t>
                      </a:r>
                      <a:r>
                        <a:rPr lang="pl-PL"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inwestycyjny dla subregionów objętych OSI problemowymi</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72390" marR="90170">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72390" marR="90170">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72390" marR="90170">
                        <a:lnSpc>
                          <a:spcPct val="115000"/>
                        </a:lnSpc>
                        <a:spcAft>
                          <a:spcPts val="0"/>
                        </a:spcAft>
                      </a:pPr>
                      <a:r>
                        <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Preferowane </a:t>
                      </a:r>
                      <a:r>
                        <a:rPr lang="pl-PL"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będą projekty ujęte w jednym z 5 Planów inwestycyjnych dla subregionów objętych</a:t>
                      </a:r>
                      <a:r>
                        <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problemowymi obszarami strategicznej interwencji – OSI (ciechanowskim, ostrołęckim, płockim, radomskim, siedleckim), zatwierdzonych przez IZ RPO WM 2014-2020.</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pPr>
                      <a:r>
                        <a:rPr lang="pl-PL" sz="1000"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50215" marR="89535">
                        <a:lnSpc>
                          <a:spcPct val="115000"/>
                        </a:lnSpc>
                        <a:spcAft>
                          <a:spcPts val="0"/>
                        </a:spcAft>
                      </a:pPr>
                      <a:endParaRPr lang="pl-PL" sz="1000" dirty="0" smtClean="0">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pPr>
                      <a:r>
                        <a:rPr lang="pl-PL" sz="1000" dirty="0" smtClean="0">
                          <a:effectLst/>
                          <a:latin typeface="Calibri" panose="020F0502020204030204" pitchFamily="34" charset="0"/>
                          <a:ea typeface="Calibri" panose="020F0502020204030204" pitchFamily="34" charset="0"/>
                          <a:cs typeface="Calibri" panose="020F0502020204030204" pitchFamily="34" charset="0"/>
                        </a:rPr>
                        <a:t>Zgodność </a:t>
                      </a:r>
                      <a:r>
                        <a:rPr lang="pl-PL" sz="1000" dirty="0">
                          <a:effectLst/>
                          <a:latin typeface="Calibri" panose="020F0502020204030204" pitchFamily="34" charset="0"/>
                          <a:ea typeface="Calibri" panose="020F0502020204030204" pitchFamily="34" charset="0"/>
                          <a:cs typeface="Calibri" panose="020F0502020204030204" pitchFamily="34" charset="0"/>
                        </a:rPr>
                        <a:t>projektu z Planem inwestycyjnym RIT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endParaRPr lang="pl-PL" sz="1000" dirty="0" smtClean="0">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5 </a:t>
                      </a:r>
                      <a:r>
                        <a:rPr lang="pl-PL" sz="1000" b="1" dirty="0">
                          <a:effectLst/>
                          <a:latin typeface="Calibri" panose="020F0502020204030204" pitchFamily="34" charset="0"/>
                          <a:ea typeface="Calibri" panose="020F0502020204030204" pitchFamily="34" charset="0"/>
                          <a:cs typeface="Calibri" panose="020F0502020204030204" pitchFamily="34" charset="0"/>
                        </a:rPr>
                        <a:t>pkt - </a:t>
                      </a:r>
                      <a:r>
                        <a:rPr lang="pl-PL" sz="1000" dirty="0">
                          <a:effectLst/>
                          <a:latin typeface="Calibri" panose="020F0502020204030204" pitchFamily="34" charset="0"/>
                          <a:ea typeface="Calibri" panose="020F0502020204030204" pitchFamily="34" charset="0"/>
                          <a:cs typeface="Calibri" panose="020F0502020204030204" pitchFamily="34" charset="0"/>
                        </a:rPr>
                        <a:t>projekt jest zgodny z Planem inwestycyjnym dla subregionów objętych OSI problemowymi;</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a:lnSpc>
                          <a:spcPct val="115000"/>
                        </a:lnSpc>
                        <a:spcAft>
                          <a:spcPts val="0"/>
                        </a:spcAft>
                      </a:pPr>
                      <a:endParaRPr lang="pl-PL" sz="1000" b="1" dirty="0" smtClean="0">
                        <a:effectLst/>
                        <a:latin typeface="Calibri" panose="020F0502020204030204" pitchFamily="34" charset="0"/>
                        <a:ea typeface="Calibri" panose="020F0502020204030204" pitchFamily="34" charset="0"/>
                        <a:cs typeface="Calibri" panose="020F0502020204030204" pitchFamily="34" charset="0"/>
                      </a:endParaRPr>
                    </a:p>
                    <a:p>
                      <a:pPr marL="450215">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0 </a:t>
                      </a:r>
                      <a:r>
                        <a:rPr lang="pl-PL" sz="1000" b="1" dirty="0">
                          <a:effectLst/>
                          <a:latin typeface="Calibri" panose="020F0502020204030204" pitchFamily="34" charset="0"/>
                          <a:ea typeface="Calibri" panose="020F0502020204030204" pitchFamily="34" charset="0"/>
                          <a:cs typeface="Calibri" panose="020F0502020204030204" pitchFamily="34" charset="0"/>
                        </a:rPr>
                        <a:t>pkt - </a:t>
                      </a:r>
                      <a:r>
                        <a:rPr lang="pl-PL" sz="1000" dirty="0">
                          <a:effectLst/>
                          <a:latin typeface="Calibri" panose="020F0502020204030204" pitchFamily="34" charset="0"/>
                          <a:ea typeface="Calibri" panose="020F0502020204030204" pitchFamily="34" charset="0"/>
                          <a:cs typeface="Calibri" panose="020F0502020204030204" pitchFamily="34" charset="0"/>
                        </a:rPr>
                        <a:t>projekt nie jest zgodny z Planem inwestycyjnym dla subregionów objętych OSI problemowymi lub brak informacji w tym zakresie.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R="89535">
                        <a:lnSpc>
                          <a:spcPct val="115000"/>
                        </a:lnSpc>
                        <a:spcAft>
                          <a:spcPts val="0"/>
                        </a:spcAft>
                      </a:pPr>
                      <a:r>
                        <a:rPr lang="pl-PL" sz="1000"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defTabSz="914400" rtl="0" eaLnBrk="1" latinLnBrk="0" hangingPunct="1">
                        <a:lnSpc>
                          <a:spcPct val="115000"/>
                        </a:lnSpc>
                        <a:spcAft>
                          <a:spcPts val="0"/>
                        </a:spcAft>
                      </a:pPr>
                      <a:r>
                        <a:rPr lang="pl-PL" sz="1800" kern="1200" dirty="0">
                          <a:solidFill>
                            <a:schemeClr val="dk1"/>
                          </a:solidFill>
                          <a:latin typeface="+mn-lt"/>
                          <a:ea typeface="+mn-ea"/>
                          <a:cs typeface="+mn-cs"/>
                        </a:rPr>
                        <a:t>5</a:t>
                      </a:r>
                    </a:p>
                  </a:txBody>
                  <a:tcPr marL="0" marR="0" marT="0" marB="0" anchor="ctr"/>
                </a:tc>
              </a:tr>
            </a:tbl>
          </a:graphicData>
        </a:graphic>
      </p:graphicFrame>
    </p:spTree>
    <p:extLst>
      <p:ext uri="{BB962C8B-B14F-4D97-AF65-F5344CB8AC3E}">
        <p14:creationId xmlns:p14="http://schemas.microsoft.com/office/powerpoint/2010/main" val="2105173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39302"/>
            <a:ext cx="4842416" cy="400110"/>
          </a:xfrm>
          <a:prstGeom prst="rect">
            <a:avLst/>
          </a:prstGeom>
          <a:noFill/>
          <a:ln w="9525">
            <a:noFill/>
            <a:miter lim="800000"/>
            <a:headEnd/>
            <a:tailEnd/>
          </a:ln>
        </p:spPr>
        <p:txBody>
          <a:bodyPr wrap="none" anchor="ctr">
            <a:spAutoFit/>
          </a:bodyPr>
          <a:lstStyle/>
          <a:p>
            <a:pPr eaLnBrk="0" hangingPunct="0"/>
            <a:r>
              <a:rPr lang="pl-PL" sz="2000" b="1" dirty="0">
                <a:solidFill>
                  <a:prstClr val="black"/>
                </a:solidFill>
                <a:latin typeface="Calibri" pitchFamily="34" charset="0"/>
                <a:cs typeface="Calibri" pitchFamily="34" charset="0"/>
              </a:rPr>
              <a:t>KRYTERIA MERYTORYCZNE – SZCZEGÓŁOWE</a:t>
            </a:r>
            <a:endParaRPr lang="pl-PL" sz="2000" dirty="0">
              <a:solidFill>
                <a:prstClr val="black"/>
              </a:solidFill>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852518658"/>
              </p:ext>
            </p:extLst>
          </p:nvPr>
        </p:nvGraphicFramePr>
        <p:xfrm>
          <a:off x="0" y="1289307"/>
          <a:ext cx="9143998" cy="4796889"/>
        </p:xfrm>
        <a:graphic>
          <a:graphicData uri="http://schemas.openxmlformats.org/drawingml/2006/table">
            <a:tbl>
              <a:tblPr firstRow="1" bandRow="1">
                <a:tableStyleId>{5C22544A-7EE6-4342-B048-85BDC9FD1C3A}</a:tableStyleId>
              </a:tblPr>
              <a:tblGrid>
                <a:gridCol w="353470"/>
                <a:gridCol w="986991"/>
                <a:gridCol w="4595752"/>
                <a:gridCol w="2620314"/>
                <a:gridCol w="587471"/>
              </a:tblGrid>
              <a:tr h="759481">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269212">
                <a:tc>
                  <a:txBody>
                    <a:bodyPr/>
                    <a:lstStyle/>
                    <a:p>
                      <a:endParaRPr lang="pl-PL" sz="1000" dirty="0" smtClean="0"/>
                    </a:p>
                    <a:p>
                      <a:endParaRPr lang="pl-PL" sz="1000" dirty="0" smtClean="0"/>
                    </a:p>
                    <a:p>
                      <a:endParaRPr lang="pl-PL" sz="1000" dirty="0" smtClean="0"/>
                    </a:p>
                    <a:p>
                      <a:r>
                        <a:rPr lang="pl-PL" sz="1000" dirty="0" smtClean="0"/>
                        <a:t>13.</a:t>
                      </a:r>
                      <a:endParaRPr lang="pl-PL" sz="1000" dirty="0"/>
                    </a:p>
                  </a:txBody>
                  <a:tcPr/>
                </a:tc>
                <a:tc>
                  <a:txBody>
                    <a:bodyPr/>
                    <a:lstStyle/>
                    <a:p>
                      <a:pPr marL="0" algn="l" defTabSz="914400" rtl="0" eaLnBrk="1" latinLnBrk="0" hangingPunct="1">
                        <a:lnSpc>
                          <a:spcPct val="115000"/>
                        </a:lnSpc>
                        <a:spcAft>
                          <a:spcPts val="0"/>
                        </a:spcAft>
                      </a:pPr>
                      <a:endPar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0" algn="l" defTabSz="914400" rtl="0" eaLnBrk="1" latinLnBrk="0" hangingPunct="1">
                        <a:lnSpc>
                          <a:spcPct val="115000"/>
                        </a:lnSpc>
                        <a:spcAft>
                          <a:spcPts val="0"/>
                        </a:spcAft>
                      </a:pPr>
                      <a:endPar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Zgodność projektu z programem rewitalizacji </a:t>
                      </a:r>
                      <a:endParaRPr lang="pl-PL"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endPar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r>
                        <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Oceniana jest zgodność projektu z obowiązującym (na dzień składania wniosku o dofinansowanie) właściwym miejscowo programem rewitalizacji. </a:t>
                      </a:r>
                    </a:p>
                    <a:p>
                      <a:r>
                        <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Program rewitalizacji musi znajdować się w Wykazie programów rewitalizacji województwa mazowieckiego.</a:t>
                      </a:r>
                    </a:p>
                    <a:p>
                      <a:r>
                        <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p>
                      <a:r>
                        <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 przypadku gdy projekt realizowany jest w całości lub w części na obszarze objętym programem rewitalizacji, udział ten powinien zostać określony wskaźnikiem: </a:t>
                      </a:r>
                    </a:p>
                    <a:p>
                      <a:r>
                        <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„Udział projektu w odniesieniu do obszaru objętego programem rewitalizacji [%]”.</a:t>
                      </a:r>
                      <a:endParaRPr lang="pl-PL"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tc>
                <a:tc>
                  <a:txBody>
                    <a:bodyPr/>
                    <a:lstStyle/>
                    <a:p>
                      <a:pPr marL="464820" marR="89535">
                        <a:lnSpc>
                          <a:spcPct val="115000"/>
                        </a:lnSpc>
                        <a:spcAft>
                          <a:spcPts val="0"/>
                        </a:spcAft>
                      </a:pPr>
                      <a:endParaRPr lang="pl-PL"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64820" marR="89535">
                        <a:lnSpc>
                          <a:spcPct val="115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Zgodność </a:t>
                      </a:r>
                      <a:r>
                        <a:rPr lang="pl-PL" sz="1000" dirty="0">
                          <a:effectLst/>
                          <a:latin typeface="Calibri" panose="020F0502020204030204" pitchFamily="34" charset="0"/>
                          <a:ea typeface="Calibri" panose="020F0502020204030204" pitchFamily="34" charset="0"/>
                          <a:cs typeface="Times New Roman" panose="02020603050405020304" pitchFamily="18" charset="0"/>
                        </a:rPr>
                        <a:t>projektu z programem rewitalizacji</a:t>
                      </a: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464820" marR="89535">
                        <a:lnSpc>
                          <a:spcPct val="115000"/>
                        </a:lnSpc>
                        <a:spcAft>
                          <a:spcPts val="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64820">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4 pkt - </a:t>
                      </a:r>
                      <a:r>
                        <a:rPr lang="pl-PL" sz="1000" dirty="0">
                          <a:effectLst/>
                          <a:latin typeface="Calibri" panose="020F0502020204030204" pitchFamily="34" charset="0"/>
                          <a:ea typeface="Calibri" panose="020F0502020204030204" pitchFamily="34" charset="0"/>
                          <a:cs typeface="Calibri" panose="020F0502020204030204" pitchFamily="34" charset="0"/>
                        </a:rPr>
                        <a:t>projekt jest zgodny z programem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64820">
                        <a:lnSpc>
                          <a:spcPct val="115000"/>
                        </a:lnSpc>
                        <a:spcAft>
                          <a:spcPts val="0"/>
                        </a:spcAft>
                      </a:pPr>
                      <a:r>
                        <a:rPr lang="pl-PL" sz="1000" dirty="0" smtClean="0">
                          <a:effectLst/>
                          <a:latin typeface="Calibri" panose="020F0502020204030204" pitchFamily="34" charset="0"/>
                          <a:ea typeface="Calibri" panose="020F0502020204030204" pitchFamily="34" charset="0"/>
                          <a:cs typeface="Calibri" panose="020F0502020204030204" pitchFamily="34" charset="0"/>
                        </a:rPr>
                        <a:t>rewitalizacji</a:t>
                      </a:r>
                      <a:r>
                        <a:rPr lang="pl-PL" sz="1000"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64820">
                        <a:lnSpc>
                          <a:spcPct val="115000"/>
                        </a:lnSpc>
                        <a:spcAft>
                          <a:spcPts val="0"/>
                        </a:spcAft>
                      </a:pPr>
                      <a:endParaRPr lang="pl-PL" sz="1000" b="1" dirty="0" smtClean="0">
                        <a:effectLst/>
                        <a:latin typeface="Calibri" panose="020F0502020204030204" pitchFamily="34" charset="0"/>
                        <a:ea typeface="Calibri" panose="020F0502020204030204" pitchFamily="34" charset="0"/>
                        <a:cs typeface="Calibri" panose="020F0502020204030204" pitchFamily="34" charset="0"/>
                      </a:endParaRPr>
                    </a:p>
                    <a:p>
                      <a:pPr marL="464820">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0 </a:t>
                      </a:r>
                      <a:r>
                        <a:rPr lang="pl-PL" sz="1000" b="1" dirty="0">
                          <a:effectLst/>
                          <a:latin typeface="Calibri" panose="020F0502020204030204" pitchFamily="34" charset="0"/>
                          <a:ea typeface="Calibri" panose="020F0502020204030204" pitchFamily="34" charset="0"/>
                          <a:cs typeface="Calibri" panose="020F0502020204030204" pitchFamily="34" charset="0"/>
                        </a:rPr>
                        <a:t>pkt </a:t>
                      </a:r>
                      <a:r>
                        <a:rPr lang="pl-PL" sz="1000" dirty="0">
                          <a:effectLst/>
                          <a:latin typeface="Calibri" panose="020F0502020204030204" pitchFamily="34" charset="0"/>
                          <a:ea typeface="Calibri" panose="020F0502020204030204" pitchFamily="34" charset="0"/>
                          <a:cs typeface="Calibri" panose="020F0502020204030204" pitchFamily="34" charset="0"/>
                        </a:rPr>
                        <a:t>- projekt nie jest zgodny z </a:t>
                      </a:r>
                      <a:r>
                        <a:rPr lang="pl-PL" sz="1000" dirty="0" smtClean="0">
                          <a:effectLst/>
                          <a:latin typeface="Calibri" panose="020F0502020204030204" pitchFamily="34" charset="0"/>
                          <a:ea typeface="Calibri" panose="020F0502020204030204" pitchFamily="34" charset="0"/>
                          <a:cs typeface="Calibri" panose="020F0502020204030204" pitchFamily="34" charset="0"/>
                        </a:rPr>
                        <a:t>programem  </a:t>
                      </a:r>
                      <a:r>
                        <a:rPr lang="pl-PL" sz="1000" dirty="0">
                          <a:effectLst/>
                          <a:latin typeface="Calibri" panose="020F0502020204030204" pitchFamily="34" charset="0"/>
                          <a:ea typeface="Calibri" panose="020F0502020204030204" pitchFamily="34" charset="0"/>
                          <a:cs typeface="Calibri" panose="020F0502020204030204" pitchFamily="34" charset="0"/>
                        </a:rPr>
                        <a:t>rewitalizacji lub brak informacji w tym </a:t>
                      </a:r>
                      <a:r>
                        <a:rPr lang="pl-PL" sz="1000" dirty="0" smtClean="0">
                          <a:effectLst/>
                          <a:latin typeface="Calibri" panose="020F0502020204030204" pitchFamily="34" charset="0"/>
                          <a:ea typeface="Calibri" panose="020F0502020204030204" pitchFamily="34" charset="0"/>
                          <a:cs typeface="Calibri" panose="020F0502020204030204" pitchFamily="34" charset="0"/>
                        </a:rPr>
                        <a:t>zakresie</a:t>
                      </a:r>
                      <a:r>
                        <a:rPr lang="pl-PL" sz="1000"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64820" marR="89535">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defTabSz="914400" rtl="0" eaLnBrk="1" latinLnBrk="0" hangingPunct="1">
                        <a:lnSpc>
                          <a:spcPct val="115000"/>
                        </a:lnSpc>
                        <a:spcAft>
                          <a:spcPts val="0"/>
                        </a:spcAft>
                      </a:pPr>
                      <a:r>
                        <a:rPr lang="pl-PL" sz="1800" kern="1200" dirty="0">
                          <a:solidFill>
                            <a:schemeClr val="dk1"/>
                          </a:solidFill>
                          <a:latin typeface="+mn-lt"/>
                          <a:ea typeface="+mn-ea"/>
                          <a:cs typeface="+mn-cs"/>
                        </a:rPr>
                        <a:t>4</a:t>
                      </a:r>
                    </a:p>
                    <a:p>
                      <a:pPr marL="0" algn="ctr" defTabSz="914400" rtl="0" eaLnBrk="1" latinLnBrk="0" hangingPunct="1">
                        <a:lnSpc>
                          <a:spcPct val="115000"/>
                        </a:lnSpc>
                        <a:spcAft>
                          <a:spcPts val="0"/>
                        </a:spcAft>
                      </a:pPr>
                      <a:r>
                        <a:rPr lang="pl-PL" sz="1800" kern="1200" dirty="0">
                          <a:solidFill>
                            <a:schemeClr val="dk1"/>
                          </a:solidFill>
                          <a:latin typeface="+mn-lt"/>
                          <a:ea typeface="+mn-ea"/>
                          <a:cs typeface="+mn-cs"/>
                        </a:rPr>
                        <a:t> </a:t>
                      </a:r>
                    </a:p>
                  </a:txBody>
                  <a:tcPr marL="0" marR="0" marT="0" marB="0" anchor="ctr"/>
                </a:tc>
              </a:tr>
              <a:tr h="1768196">
                <a:tc>
                  <a:txBody>
                    <a:bodyPr/>
                    <a:lstStyle/>
                    <a:p>
                      <a:endParaRPr lang="pl-PL" sz="1000" dirty="0" smtClean="0"/>
                    </a:p>
                    <a:p>
                      <a:endParaRPr lang="pl-PL" sz="1000" dirty="0" smtClean="0"/>
                    </a:p>
                    <a:p>
                      <a:r>
                        <a:rPr lang="pl-PL" sz="1000" dirty="0" smtClean="0"/>
                        <a:t>14.</a:t>
                      </a:r>
                      <a:endParaRPr lang="pl-PL" sz="1000" dirty="0"/>
                    </a:p>
                  </a:txBody>
                  <a:tcPr/>
                </a:tc>
                <a:tc>
                  <a:txBody>
                    <a:bodyPr/>
                    <a:lstStyle/>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Zgodność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ze Strategią OMW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indent="-17780">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90170" marR="90170" indent="-17780">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90170" marR="90170" indent="-17780">
                        <a:lnSpc>
                          <a:spcPct val="115000"/>
                        </a:lnSpc>
                        <a:spcAft>
                          <a:spcPts val="0"/>
                        </a:spcAft>
                      </a:pPr>
                      <a:r>
                        <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Preferowane </a:t>
                      </a:r>
                      <a:r>
                        <a:rPr lang="pl-PL"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będą projekty wynikające ze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Strategią OMW.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450215" marR="89535">
                        <a:lnSpc>
                          <a:spcPct val="115000"/>
                        </a:lnSpc>
                        <a:spcAft>
                          <a:spcPts val="0"/>
                        </a:spcAft>
                      </a:pPr>
                      <a:endParaRPr lang="pl-PL"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r>
                        <a:rPr lang="pl-PL" sz="1000" b="1" dirty="0" smtClean="0">
                          <a:effectLst/>
                          <a:latin typeface="Calibri" panose="020F0502020204030204" pitchFamily="34" charset="0"/>
                          <a:ea typeface="Calibri" panose="020F0502020204030204" pitchFamily="34" charset="0"/>
                          <a:cs typeface="Times New Roman" panose="02020603050405020304" pitchFamily="18" charset="0"/>
                        </a:rPr>
                        <a:t>1 </a:t>
                      </a:r>
                      <a:r>
                        <a:rPr lang="pl-PL" sz="1000" b="1" dirty="0">
                          <a:effectLst/>
                          <a:latin typeface="Calibri" panose="020F0502020204030204" pitchFamily="34" charset="0"/>
                          <a:ea typeface="Calibri" panose="020F0502020204030204" pitchFamily="34" charset="0"/>
                          <a:cs typeface="Times New Roman" panose="02020603050405020304" pitchFamily="18" charset="0"/>
                        </a:rPr>
                        <a:t>pkt - </a:t>
                      </a:r>
                      <a:r>
                        <a:rPr lang="pl-PL" sz="1000" dirty="0">
                          <a:effectLst/>
                          <a:latin typeface="Calibri" panose="020F0502020204030204" pitchFamily="34" charset="0"/>
                          <a:ea typeface="Calibri" panose="020F0502020204030204" pitchFamily="34" charset="0"/>
                          <a:cs typeface="Times New Roman" panose="02020603050405020304" pitchFamily="18" charset="0"/>
                        </a:rPr>
                        <a:t>projekt wynika ze Strategię OMW;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endParaRPr lang="pl-PL"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r>
                        <a:rPr lang="pl-PL" sz="1000" b="1" dirty="0" smtClean="0">
                          <a:effectLst/>
                          <a:latin typeface="Calibri" panose="020F0502020204030204" pitchFamily="34" charset="0"/>
                          <a:ea typeface="Calibri" panose="020F0502020204030204" pitchFamily="34" charset="0"/>
                          <a:cs typeface="Times New Roman" panose="02020603050405020304" pitchFamily="18" charset="0"/>
                        </a:rPr>
                        <a:t>0 </a:t>
                      </a:r>
                      <a:r>
                        <a:rPr lang="pl-PL" sz="1000" b="1" dirty="0">
                          <a:effectLst/>
                          <a:latin typeface="Calibri" panose="020F0502020204030204" pitchFamily="34" charset="0"/>
                          <a:ea typeface="Calibri" panose="020F0502020204030204" pitchFamily="34" charset="0"/>
                          <a:cs typeface="Times New Roman" panose="02020603050405020304" pitchFamily="18" charset="0"/>
                        </a:rPr>
                        <a:t>pkt - </a:t>
                      </a:r>
                      <a:r>
                        <a:rPr lang="pl-PL" sz="1000" dirty="0">
                          <a:effectLst/>
                          <a:latin typeface="Calibri" panose="020F0502020204030204" pitchFamily="34" charset="0"/>
                          <a:ea typeface="Calibri" panose="020F0502020204030204" pitchFamily="34" charset="0"/>
                          <a:cs typeface="Times New Roman" panose="02020603050405020304" pitchFamily="18" charset="0"/>
                        </a:rPr>
                        <a:t>projekt nie wynika ze strategii </a:t>
                      </a: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OMW</a:t>
                      </a:r>
                      <a:r>
                        <a:rPr lang="pl-PL"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450215" marR="89535">
                        <a:lnSpc>
                          <a:spcPct val="115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lub </a:t>
                      </a:r>
                      <a:r>
                        <a:rPr lang="pl-PL" sz="1000" dirty="0">
                          <a:effectLst/>
                          <a:latin typeface="Calibri" panose="020F0502020204030204" pitchFamily="34" charset="0"/>
                          <a:ea typeface="Calibri" panose="020F0502020204030204" pitchFamily="34" charset="0"/>
                          <a:cs typeface="Times New Roman" panose="02020603050405020304" pitchFamily="18" charset="0"/>
                        </a:rPr>
                        <a:t>brak informacji w tym zakresie.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defTabSz="914400" rtl="0" eaLnBrk="1" latinLnBrk="0" hangingPunct="1">
                        <a:lnSpc>
                          <a:spcPct val="115000"/>
                        </a:lnSpc>
                        <a:spcAft>
                          <a:spcPts val="0"/>
                        </a:spcAft>
                      </a:pPr>
                      <a:r>
                        <a:rPr lang="pl-PL" sz="1800" kern="1200" dirty="0">
                          <a:solidFill>
                            <a:schemeClr val="dk1"/>
                          </a:solidFill>
                          <a:latin typeface="+mn-lt"/>
                          <a:ea typeface="+mn-ea"/>
                          <a:cs typeface="+mn-cs"/>
                        </a:rPr>
                        <a:t>1</a:t>
                      </a:r>
                    </a:p>
                  </a:txBody>
                  <a:tcPr marL="0" marR="0" marT="0" marB="0" anchor="ctr"/>
                </a:tc>
              </a:tr>
            </a:tbl>
          </a:graphicData>
        </a:graphic>
      </p:graphicFrame>
    </p:spTree>
    <p:extLst>
      <p:ext uri="{BB962C8B-B14F-4D97-AF65-F5344CB8AC3E}">
        <p14:creationId xmlns:p14="http://schemas.microsoft.com/office/powerpoint/2010/main" val="2154646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15157"/>
            <a:ext cx="4957832" cy="400110"/>
          </a:xfrm>
          <a:prstGeom prst="rect">
            <a:avLst/>
          </a:prstGeom>
          <a:noFill/>
          <a:ln w="9525">
            <a:noFill/>
            <a:miter lim="800000"/>
            <a:headEnd/>
            <a:tailEnd/>
          </a:ln>
        </p:spPr>
        <p:txBody>
          <a:bodyPr wrap="none" anchor="ctr">
            <a:spAutoFit/>
          </a:bodyPr>
          <a:lstStyle/>
          <a:p>
            <a:pPr eaLnBrk="0" hangingPunct="0"/>
            <a:r>
              <a:rPr lang="pl-PL" sz="2000" b="1" dirty="0" smtClean="0">
                <a:latin typeface="Calibri" pitchFamily="34" charset="0"/>
                <a:cs typeface="Calibri" pitchFamily="34" charset="0"/>
              </a:rPr>
              <a:t>KRYTERIA MERYTORYCZNE – SZCZEGÓŁOWE  </a:t>
            </a:r>
            <a:endParaRPr lang="pl-PL" sz="20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3089899696"/>
              </p:ext>
            </p:extLst>
          </p:nvPr>
        </p:nvGraphicFramePr>
        <p:xfrm>
          <a:off x="1" y="1312756"/>
          <a:ext cx="9052558" cy="4556760"/>
        </p:xfrm>
        <a:graphic>
          <a:graphicData uri="http://schemas.openxmlformats.org/drawingml/2006/table">
            <a:tbl>
              <a:tblPr firstRow="1" bandRow="1">
                <a:tableStyleId>{5C22544A-7EE6-4342-B048-85BDC9FD1C3A}</a:tableStyleId>
              </a:tblPr>
              <a:tblGrid>
                <a:gridCol w="350873"/>
                <a:gridCol w="1073889"/>
                <a:gridCol w="4832716"/>
                <a:gridCol w="2283191"/>
                <a:gridCol w="511889"/>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751156">
                <a:tc>
                  <a:txBody>
                    <a:bodyPr/>
                    <a:lstStyle/>
                    <a:p>
                      <a:endParaRPr lang="pl-PL" sz="1200" dirty="0" smtClean="0"/>
                    </a:p>
                    <a:p>
                      <a:endParaRPr lang="pl-PL" sz="1000" dirty="0" smtClean="0"/>
                    </a:p>
                    <a:p>
                      <a:endParaRPr lang="pl-PL" sz="1000" dirty="0" smtClean="0"/>
                    </a:p>
                    <a:p>
                      <a:endParaRPr lang="pl-PL" sz="1000" dirty="0" smtClean="0"/>
                    </a:p>
                    <a:p>
                      <a:endParaRPr lang="pl-PL" sz="1000" dirty="0" smtClean="0"/>
                    </a:p>
                    <a:p>
                      <a:endParaRPr lang="pl-PL" sz="1000" dirty="0" smtClean="0"/>
                    </a:p>
                    <a:p>
                      <a:endParaRPr lang="pl-PL" sz="1000" dirty="0" smtClean="0"/>
                    </a:p>
                    <a:p>
                      <a:endParaRPr lang="pl-PL" sz="1000" dirty="0" smtClean="0"/>
                    </a:p>
                    <a:p>
                      <a:pPr marL="0" indent="0"/>
                      <a:endParaRPr lang="pl-PL" sz="1000" dirty="0" smtClean="0"/>
                    </a:p>
                    <a:p>
                      <a:pPr marL="0" indent="0"/>
                      <a:r>
                        <a:rPr lang="pl-PL" sz="1000" dirty="0" smtClean="0"/>
                        <a:t>15.</a:t>
                      </a:r>
                      <a:endParaRPr lang="pl-PL" sz="1000" dirty="0"/>
                    </a:p>
                  </a:txBody>
                  <a:tcPr/>
                </a:tc>
                <a:tc>
                  <a:txBody>
                    <a:bodyPr/>
                    <a:lstStyle/>
                    <a:p>
                      <a:pPr>
                        <a:lnSpc>
                          <a:spcPct val="115000"/>
                        </a:lnSpc>
                        <a:spcAft>
                          <a:spcPts val="0"/>
                        </a:spcAft>
                      </a:pPr>
                      <a:endPar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Zaangażowanie </a:t>
                      </a:r>
                      <a:r>
                        <a:rPr lang="pl-P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własnego kapitału Wnioskodawcy</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Kryterium premiuje Wnioskodawców, którzy wniosą wkład własny większy niż minimalny wkład własny beneficjenta określony  w Uszczegółowieniu RPO WM i przepisach dotyczących pomocy publicznej/ pomocy de </a:t>
                      </a:r>
                      <a:r>
                        <a:rPr lang="pl-PL" sz="1000" dirty="0" err="1">
                          <a:solidFill>
                            <a:srgbClr val="0D0D0D"/>
                          </a:solidFill>
                          <a:effectLst/>
                          <a:latin typeface="Calibri" panose="020F0502020204030204" pitchFamily="34" charset="0"/>
                          <a:ea typeface="Times New Roman" panose="02020603050405020304" pitchFamily="18" charset="0"/>
                          <a:cs typeface="Arial" panose="020B0604020202020204" pitchFamily="34" charset="0"/>
                        </a:rPr>
                        <a:t>minimis</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(jeśli dotyczy).</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indent="-17780">
                        <a:lnSpc>
                          <a:spcPct val="115000"/>
                        </a:lnSpc>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Ocenie zostanie poddany wkład własny beneficjenta na sfinansowanie wydatków kwalifikowalnych projektu. Ocena kryterium zależna jest od wysokości wkładu własnego deklarowanego przez wnioskodawcę na uzupełnienie dofinansowania.</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gn="just">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104775" algn="just">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Wkład własny beneficjenta przekraczający wymagany minimalny wkład własny, liczony od kwoty kwalifikowalnej ogółem:</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gn="just">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gn="just">
                        <a:spcAft>
                          <a:spcPts val="0"/>
                        </a:spcAft>
                      </a:pPr>
                      <a:r>
                        <a:rPr lang="pl-PL" sz="1000" b="1"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3 pkt -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powyżej 10 %;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gn="just">
                        <a:spcAft>
                          <a:spcPts val="0"/>
                        </a:spcAft>
                      </a:pPr>
                      <a:endParaRPr lang="pl-PL" sz="1000" b="1"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marL="104775" algn="just">
                        <a:spcAft>
                          <a:spcPts val="0"/>
                        </a:spcAft>
                      </a:pPr>
                      <a:r>
                        <a:rPr lang="pl-PL" sz="1000" b="1"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2 </a:t>
                      </a:r>
                      <a:r>
                        <a:rPr lang="pl-PL" sz="1000" b="1"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pkt -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powyżej 5 % do 10% włącznie;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gn="just">
                        <a:spcAft>
                          <a:spcPts val="0"/>
                        </a:spcAft>
                      </a:pPr>
                      <a:endParaRPr lang="pl-PL" sz="1000" b="1"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marL="104775" algn="just">
                        <a:spcAft>
                          <a:spcPts val="0"/>
                        </a:spcAft>
                      </a:pPr>
                      <a:r>
                        <a:rPr lang="pl-PL" sz="1000" b="1"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1 </a:t>
                      </a:r>
                      <a:r>
                        <a:rPr lang="pl-PL" sz="1000" b="1"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pkt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od 2 % do 5% włącznie;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gn="just">
                        <a:spcAft>
                          <a:spcPts val="0"/>
                        </a:spcAft>
                      </a:pPr>
                      <a:endParaRPr lang="pl-PL" sz="1000" b="1"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marL="104775" algn="just">
                        <a:spcAft>
                          <a:spcPts val="0"/>
                        </a:spcAft>
                      </a:pPr>
                      <a:r>
                        <a:rPr lang="pl-PL" sz="1000" b="1"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0 </a:t>
                      </a:r>
                      <a:r>
                        <a:rPr lang="pl-PL" sz="1000" b="1"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pkt -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brak spełnienia ww. warunków lub brak informacji  w tym zakresie.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marR="89535">
                        <a:lnSpc>
                          <a:spcPct val="115000"/>
                        </a:lnSpc>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Punkty w ramach kryterium nie podlegają sumowaniu.</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ctr" defTabSz="914400" rtl="0" eaLnBrk="1" latinLnBrk="0" hangingPunct="1">
                        <a:lnSpc>
                          <a:spcPct val="115000"/>
                        </a:lnSpc>
                        <a:spcAft>
                          <a:spcPts val="0"/>
                        </a:spcAft>
                      </a:pPr>
                      <a:r>
                        <a:rPr lang="pl-PL" sz="1800" kern="1200" dirty="0">
                          <a:solidFill>
                            <a:schemeClr val="dk1"/>
                          </a:solidFill>
                          <a:latin typeface="+mn-lt"/>
                          <a:ea typeface="+mn-ea"/>
                          <a:cs typeface="+mn-cs"/>
                        </a:rPr>
                        <a:t>3</a:t>
                      </a:r>
                    </a:p>
                  </a:txBody>
                  <a:tcPr marL="0" marR="0" marT="0" marB="0" anchor="ctr"/>
                </a:tc>
              </a:tr>
            </a:tbl>
          </a:graphicData>
        </a:graphic>
      </p:graphicFrame>
    </p:spTree>
    <p:extLst>
      <p:ext uri="{BB962C8B-B14F-4D97-AF65-F5344CB8AC3E}">
        <p14:creationId xmlns:p14="http://schemas.microsoft.com/office/powerpoint/2010/main" val="3070101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24770" y="1027372"/>
            <a:ext cx="8795945" cy="5632311"/>
          </a:xfrm>
          <a:prstGeom prst="rect">
            <a:avLst/>
          </a:prstGeom>
          <a:noFill/>
        </p:spPr>
        <p:txBody>
          <a:bodyPr wrap="square">
            <a:spAutoFit/>
          </a:bodyPr>
          <a:lstStyle/>
          <a:p>
            <a:pPr algn="ctr" eaLnBrk="0" hangingPunct="0">
              <a:defRPr/>
            </a:pPr>
            <a:r>
              <a:rPr lang="pl-PL" sz="3200" dirty="0">
                <a:latin typeface="+mn-lt"/>
              </a:rPr>
              <a:t>Kryteria szczegółowe wyboru projektów </a:t>
            </a:r>
            <a:r>
              <a:rPr lang="pl-PL" sz="3200" dirty="0" smtClean="0">
                <a:latin typeface="+mn-lt"/>
              </a:rPr>
              <a:t>konkursowych w </a:t>
            </a:r>
            <a:r>
              <a:rPr lang="pl-PL" sz="3200" dirty="0">
                <a:latin typeface="+mn-lt"/>
              </a:rPr>
              <a:t>ramach Regionalnego Programu Operacyjnego Województwa Mazowieckiego na lata 2014 – 2020 </a:t>
            </a:r>
            <a:r>
              <a:rPr lang="pl-PL" sz="3200" dirty="0" smtClean="0">
                <a:latin typeface="+mn-lt"/>
              </a:rPr>
              <a:t>ze </a:t>
            </a:r>
            <a:r>
              <a:rPr lang="pl-PL" sz="3200" dirty="0">
                <a:latin typeface="+mn-lt"/>
              </a:rPr>
              <a:t>środków </a:t>
            </a:r>
            <a:r>
              <a:rPr lang="pl-PL" sz="3200" dirty="0" smtClean="0">
                <a:latin typeface="+mn-lt"/>
              </a:rPr>
              <a:t>EFRR</a:t>
            </a:r>
          </a:p>
          <a:p>
            <a:pPr algn="ctr" eaLnBrk="0" hangingPunct="0">
              <a:defRPr/>
            </a:pPr>
            <a:endParaRPr lang="pl-PL" sz="3200" dirty="0">
              <a:latin typeface="+mn-lt"/>
            </a:endParaRPr>
          </a:p>
          <a:p>
            <a:pPr algn="ctr" eaLnBrk="0" hangingPunct="0">
              <a:defRPr/>
            </a:pPr>
            <a:r>
              <a:rPr lang="pl-PL" sz="3600" b="1" dirty="0">
                <a:effectLst>
                  <a:outerShdw blurRad="38100" dist="38100" dir="2700000" algn="tl">
                    <a:srgbClr val="000000">
                      <a:alpha val="43137"/>
                    </a:srgbClr>
                  </a:outerShdw>
                </a:effectLst>
                <a:latin typeface="+mn-lt"/>
              </a:rPr>
              <a:t>Działanie </a:t>
            </a:r>
            <a:r>
              <a:rPr lang="pl-PL" sz="3600" b="1" dirty="0" smtClean="0">
                <a:effectLst>
                  <a:outerShdw blurRad="38100" dist="38100" dir="2700000" algn="tl">
                    <a:srgbClr val="000000">
                      <a:alpha val="43137"/>
                    </a:srgbClr>
                  </a:outerShdw>
                </a:effectLst>
                <a:latin typeface="+mn-lt"/>
              </a:rPr>
              <a:t>5.3 ,,Dziedzictwo kulturowe” </a:t>
            </a:r>
            <a:br>
              <a:rPr lang="pl-PL" sz="3600" b="1" dirty="0" smtClean="0">
                <a:effectLst>
                  <a:outerShdw blurRad="38100" dist="38100" dir="2700000" algn="tl">
                    <a:srgbClr val="000000">
                      <a:alpha val="43137"/>
                    </a:srgbClr>
                  </a:outerShdw>
                </a:effectLst>
                <a:latin typeface="+mn-lt"/>
              </a:rPr>
            </a:br>
            <a:r>
              <a:rPr lang="pl-PL" sz="3600" b="1" dirty="0" smtClean="0">
                <a:effectLst>
                  <a:outerShdw blurRad="38100" dist="38100" dir="2700000" algn="tl">
                    <a:srgbClr val="000000">
                      <a:alpha val="43137"/>
                    </a:srgbClr>
                  </a:outerShdw>
                </a:effectLst>
                <a:latin typeface="+mn-lt"/>
              </a:rPr>
              <a:t>typ </a:t>
            </a:r>
            <a:r>
              <a:rPr lang="pl-PL" sz="3600" b="1" dirty="0">
                <a:effectLst>
                  <a:outerShdw blurRad="38100" dist="38100" dir="2700000" algn="tl">
                    <a:srgbClr val="000000">
                      <a:alpha val="43137"/>
                    </a:srgbClr>
                  </a:outerShdw>
                </a:effectLst>
                <a:latin typeface="+mn-lt"/>
              </a:rPr>
              <a:t>projektu: </a:t>
            </a:r>
            <a:endParaRPr lang="pl-PL" sz="3600" b="1" dirty="0" smtClean="0">
              <a:effectLst>
                <a:outerShdw blurRad="38100" dist="38100" dir="2700000" algn="tl">
                  <a:srgbClr val="000000">
                    <a:alpha val="43137"/>
                  </a:srgbClr>
                </a:outerShdw>
              </a:effectLst>
              <a:latin typeface="+mn-lt"/>
            </a:endParaRPr>
          </a:p>
          <a:p>
            <a:pPr algn="ctr" eaLnBrk="0" hangingPunct="0">
              <a:defRPr/>
            </a:pPr>
            <a:endParaRPr lang="pl-PL" sz="2000" b="1" dirty="0" smtClean="0">
              <a:effectLst>
                <a:outerShdw blurRad="38100" dist="38100" dir="2700000" algn="tl">
                  <a:srgbClr val="000000">
                    <a:alpha val="43137"/>
                  </a:srgbClr>
                </a:outerShdw>
              </a:effectLst>
              <a:latin typeface="+mn-lt"/>
            </a:endParaRPr>
          </a:p>
          <a:p>
            <a:pPr algn="ctr" eaLnBrk="0" hangingPunct="0">
              <a:defRPr/>
            </a:pPr>
            <a:r>
              <a:rPr lang="pl-PL" sz="3600" b="1" i="1" dirty="0" smtClean="0">
                <a:effectLst>
                  <a:outerShdw blurRad="38100" dist="38100" dir="2700000" algn="tl">
                    <a:srgbClr val="000000">
                      <a:alpha val="43137"/>
                    </a:srgbClr>
                  </a:outerShdw>
                </a:effectLst>
                <a:latin typeface="+mn-lt"/>
              </a:rPr>
              <a:t>Wzrost </a:t>
            </a:r>
            <a:r>
              <a:rPr lang="pl-PL" sz="3600" b="1" i="1" dirty="0">
                <a:effectLst>
                  <a:outerShdw blurRad="38100" dist="38100" dir="2700000" algn="tl">
                    <a:srgbClr val="000000">
                      <a:alpha val="43137"/>
                    </a:srgbClr>
                  </a:outerShdw>
                </a:effectLst>
                <a:latin typeface="+mn-lt"/>
              </a:rPr>
              <a:t>regionalnego potencjału turystycznego poprzez ochronę obiektów </a:t>
            </a:r>
            <a:r>
              <a:rPr lang="pl-PL" sz="3600" b="1" i="1" dirty="0" smtClean="0">
                <a:effectLst>
                  <a:outerShdw blurRad="38100" dist="38100" dir="2700000" algn="tl">
                    <a:srgbClr val="000000">
                      <a:alpha val="43137"/>
                    </a:srgbClr>
                  </a:outerShdw>
                </a:effectLst>
                <a:latin typeface="+mn-lt"/>
              </a:rPr>
              <a:t>zabytkowych</a:t>
            </a:r>
            <a:endParaRPr lang="pl-PL" sz="36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613075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5929" y="971803"/>
            <a:ext cx="6094984"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a:t>
            </a:r>
            <a:r>
              <a:rPr lang="pl-PL" sz="2000" b="1" dirty="0" smtClean="0">
                <a:latin typeface="Calibri" pitchFamily="34" charset="0"/>
                <a:cs typeface="Calibri" pitchFamily="34" charset="0"/>
              </a:rPr>
              <a:t>DOSTĘPU</a:t>
            </a:r>
            <a:endParaRPr lang="pl-PL" sz="3200" dirty="0">
              <a:solidFill>
                <a:srgbClr val="FF0000"/>
              </a:solidFill>
              <a:latin typeface="Calibri" pitchFamily="34" charset="0"/>
            </a:endParaRPr>
          </a:p>
        </p:txBody>
      </p:sp>
      <p:cxnSp>
        <p:nvCxnSpPr>
          <p:cNvPr id="5" name="Łącznik prosty 4"/>
          <p:cNvCxnSpPr>
            <a:cxnSpLocks/>
          </p:cNvCxnSpPr>
          <p:nvPr/>
        </p:nvCxnSpPr>
        <p:spPr>
          <a:xfrm>
            <a:off x="2209800" y="4184015"/>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ela 6"/>
          <p:cNvGraphicFramePr>
            <a:graphicFrameLocks noGrp="1"/>
          </p:cNvGraphicFramePr>
          <p:nvPr>
            <p:extLst>
              <p:ext uri="{D42A27DB-BD31-4B8C-83A1-F6EECF244321}">
                <p14:modId xmlns:p14="http://schemas.microsoft.com/office/powerpoint/2010/main" val="3527452654"/>
              </p:ext>
            </p:extLst>
          </p:nvPr>
        </p:nvGraphicFramePr>
        <p:xfrm>
          <a:off x="81280" y="1361281"/>
          <a:ext cx="8889999" cy="4316505"/>
        </p:xfrm>
        <a:graphic>
          <a:graphicData uri="http://schemas.openxmlformats.org/drawingml/2006/table">
            <a:tbl>
              <a:tblPr firstRow="1" bandRow="1">
                <a:tableStyleId>{5C22544A-7EE6-4342-B048-85BDC9FD1C3A}</a:tableStyleId>
              </a:tblPr>
              <a:tblGrid>
                <a:gridCol w="541823"/>
                <a:gridCol w="2367019"/>
                <a:gridCol w="5069281"/>
                <a:gridCol w="911876"/>
              </a:tblGrid>
              <a:tr h="492530">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Opis kryterium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r>
              <a:tr h="3823975">
                <a:tc>
                  <a:txBody>
                    <a:bodyPr/>
                    <a:lstStyle/>
                    <a:p>
                      <a:pPr algn="l"/>
                      <a:endParaRPr lang="pl-PL" sz="1600" dirty="0" smtClean="0">
                        <a:latin typeface="+mn-lt"/>
                      </a:endParaRPr>
                    </a:p>
                    <a:p>
                      <a:pPr algn="l"/>
                      <a:endParaRPr lang="pl-PL" sz="1600" dirty="0" smtClean="0">
                        <a:latin typeface="+mn-lt"/>
                      </a:endParaRPr>
                    </a:p>
                    <a:p>
                      <a:pPr algn="l"/>
                      <a:endParaRPr lang="pl-PL" sz="1600" dirty="0" smtClean="0">
                        <a:latin typeface="+mn-lt"/>
                      </a:endParaRPr>
                    </a:p>
                    <a:p>
                      <a:pPr algn="l"/>
                      <a:r>
                        <a:rPr lang="pl-PL" sz="1600" dirty="0" smtClean="0">
                          <a:latin typeface="+mn-lt"/>
                        </a:rPr>
                        <a:t>1.</a:t>
                      </a:r>
                      <a:endParaRPr lang="pl-PL" sz="1600" dirty="0">
                        <a:latin typeface="+mn-lt"/>
                      </a:endParaRPr>
                    </a:p>
                  </a:txBody>
                  <a:tcPr anchorCtr="1">
                    <a:solidFill>
                      <a:schemeClr val="accent1">
                        <a:lumMod val="20000"/>
                        <a:lumOff val="80000"/>
                      </a:schemeClr>
                    </a:solidFill>
                  </a:tcPr>
                </a:tc>
                <a:tc>
                  <a:txBody>
                    <a:bodyPr/>
                    <a:lstStyle/>
                    <a:p>
                      <a:pPr>
                        <a:spcBef>
                          <a:spcPts val="600"/>
                        </a:spcBef>
                        <a:spcAft>
                          <a:spcPts val="60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objęty ochroną zabytków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ramach kryterium zweryfikowane będzie czy projekt jest objęty jedną z form ochrony zabytków nieruchomych przewidzianą w art. 7 Ustawy z dnia 23 lipca 2003 r. o ochronie zabytków i opiece nad zabytkami tzn. czy jest: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wpis do rejestru zabytków;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uznany za pomnik historii;</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parkiem kulturowym;</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chroniony w miejscowym planie zagospodarowania przestrzennego albo w decyzji o ustaleniu lokalizacji inwestycji celu publicznego, decyzji o warunkach zabudowy, decyzji o zezwoleniu na realizację inwestycji drogowej, decyzji o ustaleniu lokalizacji linii kolejowej lub decyzji o zezwoleniu na realizację inwestycji w zakresie lotniska użytku publicznego.</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gn="ctr">
                        <a:lnSpc>
                          <a:spcPct val="115000"/>
                        </a:lnSpc>
                        <a:spcBef>
                          <a:spcPts val="600"/>
                        </a:spcBef>
                        <a:spcAft>
                          <a:spcPts val="600"/>
                        </a:spcAft>
                      </a:pPr>
                      <a:r>
                        <a:rPr lang="pl-PL" sz="1800" kern="1200" dirty="0">
                          <a:solidFill>
                            <a:schemeClr val="dk1"/>
                          </a:solidFill>
                          <a:latin typeface="+mn-lt"/>
                          <a:ea typeface="+mn-ea"/>
                          <a:cs typeface="+mn-cs"/>
                        </a:rPr>
                        <a:t>0/1</a:t>
                      </a: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86020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2136" y="939906"/>
            <a:ext cx="6094984"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a:t>
            </a:r>
            <a:r>
              <a:rPr lang="pl-PL" sz="2000" b="1" dirty="0" smtClean="0">
                <a:latin typeface="Calibri" pitchFamily="34" charset="0"/>
                <a:cs typeface="Calibri" pitchFamily="34" charset="0"/>
              </a:rPr>
              <a:t>DOSTĘPU</a:t>
            </a:r>
            <a:endParaRPr lang="pl-PL" sz="3200" dirty="0">
              <a:solidFill>
                <a:srgbClr val="FF0000"/>
              </a:solidFill>
              <a:latin typeface="Calibri" pitchFamily="34" charset="0"/>
            </a:endParaRPr>
          </a:p>
        </p:txBody>
      </p:sp>
      <p:cxnSp>
        <p:nvCxnSpPr>
          <p:cNvPr id="5" name="Łącznik prosty 4"/>
          <p:cNvCxnSpPr>
            <a:cxnSpLocks/>
          </p:cNvCxnSpPr>
          <p:nvPr/>
        </p:nvCxnSpPr>
        <p:spPr>
          <a:xfrm>
            <a:off x="2209800" y="4184015"/>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ela 6"/>
          <p:cNvGraphicFramePr>
            <a:graphicFrameLocks noGrp="1"/>
          </p:cNvGraphicFramePr>
          <p:nvPr>
            <p:extLst>
              <p:ext uri="{D42A27DB-BD31-4B8C-83A1-F6EECF244321}">
                <p14:modId xmlns:p14="http://schemas.microsoft.com/office/powerpoint/2010/main" val="3448910360"/>
              </p:ext>
            </p:extLst>
          </p:nvPr>
        </p:nvGraphicFramePr>
        <p:xfrm>
          <a:off x="81280" y="1361281"/>
          <a:ext cx="8889999" cy="5226873"/>
        </p:xfrm>
        <a:graphic>
          <a:graphicData uri="http://schemas.openxmlformats.org/drawingml/2006/table">
            <a:tbl>
              <a:tblPr firstRow="1" bandRow="1">
                <a:tableStyleId>{5C22544A-7EE6-4342-B048-85BDC9FD1C3A}</a:tableStyleId>
              </a:tblPr>
              <a:tblGrid>
                <a:gridCol w="541823"/>
                <a:gridCol w="2367019"/>
                <a:gridCol w="5069281"/>
                <a:gridCol w="911876"/>
              </a:tblGrid>
              <a:tr h="56393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Opis kryterium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r>
              <a:tr h="1910021">
                <a:tc>
                  <a:txBody>
                    <a:bodyPr/>
                    <a:lstStyle/>
                    <a:p>
                      <a:pPr algn="l"/>
                      <a:endParaRPr lang="pl-PL" sz="1600" dirty="0" smtClean="0">
                        <a:latin typeface="+mn-lt"/>
                      </a:endParaRPr>
                    </a:p>
                    <a:p>
                      <a:pPr algn="l"/>
                      <a:endParaRPr lang="pl-PL" sz="1600" dirty="0" smtClean="0">
                        <a:latin typeface="+mn-lt"/>
                      </a:endParaRPr>
                    </a:p>
                    <a:p>
                      <a:pPr algn="l"/>
                      <a:endParaRPr lang="pl-PL" sz="1600" dirty="0" smtClean="0">
                        <a:latin typeface="+mn-lt"/>
                      </a:endParaRPr>
                    </a:p>
                    <a:p>
                      <a:pPr algn="l"/>
                      <a:r>
                        <a:rPr lang="pl-PL" sz="1600" dirty="0" smtClean="0">
                          <a:latin typeface="+mn-lt"/>
                        </a:rPr>
                        <a:t>2.</a:t>
                      </a:r>
                      <a:endParaRPr lang="pl-PL" sz="1600" dirty="0">
                        <a:latin typeface="+mn-lt"/>
                      </a:endParaRPr>
                    </a:p>
                  </a:txBody>
                  <a:tcPr anchorCtr="1">
                    <a:solidFill>
                      <a:schemeClr val="accent1">
                        <a:lumMod val="20000"/>
                        <a:lumOff val="80000"/>
                      </a:schemeClr>
                    </a:solidFill>
                  </a:tcPr>
                </a:tc>
                <a:tc>
                  <a:txBody>
                    <a:bodyPr/>
                    <a:lstStyle/>
                    <a:p>
                      <a:pPr>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r>
                        <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Efektywność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kosztowa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15000"/>
                        </a:lnSpc>
                        <a:spcBef>
                          <a:spcPts val="600"/>
                        </a:spcBef>
                        <a:spcAft>
                          <a:spcPts val="60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Zgodnie z RPO WM 20 14-2020,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wartość dofinansowania UE</a:t>
                      </a:r>
                      <a:r>
                        <a:rPr lang="pl-PL" sz="1000" dirty="0">
                          <a:effectLst/>
                          <a:latin typeface="Calibri" panose="020F0502020204030204" pitchFamily="34" charset="0"/>
                          <a:ea typeface="Calibri" panose="020F0502020204030204" pitchFamily="34" charset="0"/>
                          <a:cs typeface="Times New Roman" panose="02020603050405020304" pitchFamily="18" charset="0"/>
                        </a:rPr>
                        <a:t> jednej instytucji kultury w ramach projektu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nie może przekroczyć kwoty </a:t>
                      </a:r>
                      <a:r>
                        <a:rPr lang="pl-PL" sz="1000" b="1" dirty="0">
                          <a:solidFill>
                            <a:srgbClr val="0D0D0D"/>
                          </a:solidFill>
                          <a:effectLst/>
                          <a:latin typeface="Calibri" panose="020F0502020204030204" pitchFamily="34" charset="0"/>
                          <a:ea typeface="Calibri" panose="020F0502020204030204" pitchFamily="34" charset="0"/>
                          <a:cs typeface="Arial" panose="020B0604020202020204" pitchFamily="34" charset="0"/>
                        </a:rPr>
                        <a:t>816 722 euro</a:t>
                      </a:r>
                      <a:r>
                        <a:rPr lang="pl-PL" sz="1000" dirty="0">
                          <a:effectLst/>
                          <a:latin typeface="Calibri" panose="020F0502020204030204" pitchFamily="34" charset="0"/>
                          <a:ea typeface="Calibri" panose="020F0502020204030204" pitchFamily="34" charset="0"/>
                          <a:cs typeface="Times New Roman" panose="02020603050405020304" pitchFamily="18" charset="0"/>
                        </a:rPr>
                        <a:t> .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Koszt należy przeliczyć kursem euro podanym w regulaminie konkursu.</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Wartość wyrażona jest </a:t>
                      </a:r>
                      <a:r>
                        <a:rPr lang="pl-PL" sz="1000" dirty="0">
                          <a:effectLst/>
                          <a:latin typeface="Calibri" panose="020F0502020204030204" pitchFamily="34" charset="0"/>
                          <a:ea typeface="Calibri" panose="020F0502020204030204" pitchFamily="34" charset="0"/>
                          <a:cs typeface="Times New Roman" panose="02020603050405020304" pitchFamily="18" charset="0"/>
                        </a:rPr>
                        <a:t>w</a:t>
                      </a:r>
                      <a:r>
                        <a:rPr lang="pl-PL" sz="10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skaźnikiem: „Liczba instytucji kultury objętych wsparciem [szt.]” jest ramą wykonania osi priorytetowej i będzie służył KE do oceny realizacji celów RPO WM.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pl-PL" sz="10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Kryterium będzie liczone zgodnie z poniższym wzorem: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90170">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Wartość dofinansowania UE projektu (euro)</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&lt;= </a:t>
                      </a:r>
                      <a:r>
                        <a:rPr lang="pl-PL" sz="1000" b="1" dirty="0">
                          <a:solidFill>
                            <a:srgbClr val="0D0D0D"/>
                          </a:solidFill>
                          <a:effectLst/>
                          <a:latin typeface="Calibri" panose="020F0502020204030204" pitchFamily="34" charset="0"/>
                          <a:ea typeface="Calibri" panose="020F0502020204030204" pitchFamily="34" charset="0"/>
                          <a:cs typeface="Arial" panose="020B0604020202020204" pitchFamily="34" charset="0"/>
                        </a:rPr>
                        <a:t>816 722 euro</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Wartości docelowa wskaźnika w ramach projektu: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a:spcAft>
                          <a:spcPts val="0"/>
                        </a:spcAft>
                      </a:pPr>
                      <a:r>
                        <a:rPr lang="pl-PL"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Liczba instytucji kultury objętych wsparciem [szt.]</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Bef>
                          <a:spcPts val="600"/>
                        </a:spcBef>
                        <a:spcAft>
                          <a:spcPts val="600"/>
                        </a:spcAft>
                      </a:pPr>
                      <a:r>
                        <a:rPr lang="pl-PL" sz="1800" kern="1200" dirty="0">
                          <a:solidFill>
                            <a:schemeClr val="dk1"/>
                          </a:solidFill>
                          <a:latin typeface="+mn-lt"/>
                          <a:ea typeface="+mn-ea"/>
                          <a:cs typeface="+mn-cs"/>
                        </a:rPr>
                        <a:t>0/1</a:t>
                      </a:r>
                    </a:p>
                  </a:txBody>
                  <a:tcPr marL="68580" marR="68580" marT="0" marB="0" anchor="ctr">
                    <a:solidFill>
                      <a:schemeClr val="accent1">
                        <a:lumMod val="20000"/>
                        <a:lumOff val="80000"/>
                      </a:schemeClr>
                    </a:solidFill>
                  </a:tcPr>
                </a:tc>
              </a:tr>
              <a:tr h="2468374">
                <a:tc>
                  <a:txBody>
                    <a:bodyPr/>
                    <a:lstStyle/>
                    <a:p>
                      <a:pPr algn="l"/>
                      <a:endParaRPr lang="pl-PL" sz="1600" dirty="0" smtClean="0">
                        <a:latin typeface="+mn-lt"/>
                      </a:endParaRPr>
                    </a:p>
                    <a:p>
                      <a:pPr algn="l"/>
                      <a:endParaRPr lang="pl-PL" sz="1600" dirty="0" smtClean="0">
                        <a:latin typeface="+mn-lt"/>
                      </a:endParaRPr>
                    </a:p>
                    <a:p>
                      <a:pPr algn="l"/>
                      <a:endParaRPr lang="pl-PL" sz="1600" dirty="0" smtClean="0">
                        <a:latin typeface="+mn-lt"/>
                      </a:endParaRPr>
                    </a:p>
                    <a:p>
                      <a:pPr algn="l"/>
                      <a:r>
                        <a:rPr lang="pl-PL" sz="1600" dirty="0" smtClean="0">
                          <a:latin typeface="+mn-lt"/>
                        </a:rPr>
                        <a:t>3. </a:t>
                      </a:r>
                      <a:endParaRPr lang="pl-PL" sz="1600" dirty="0">
                        <a:latin typeface="+mn-lt"/>
                      </a:endParaRPr>
                    </a:p>
                  </a:txBody>
                  <a:tcPr anchorCtr="1">
                    <a:solidFill>
                      <a:schemeClr val="accent1">
                        <a:lumMod val="20000"/>
                        <a:lumOff val="80000"/>
                      </a:schemeClr>
                    </a:solidFill>
                  </a:tcPr>
                </a:tc>
                <a:tc>
                  <a:txBody>
                    <a:bodyPr/>
                    <a:lstStyle/>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r>
                        <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Analiza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popytu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ramach kryterium będzie sprawdzane czy dla inwestycji została przygotowana analiza popytu wykazująca zapotrzebowanie na realizację danego projektu.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naliza popytu zawiera:</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bieżący (jeżeli dotyczy) i prognozę przyszłego popytu;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charakterystykę rynku, na którym realizowany jest projekt;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grupy docelowe.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Analiza powinna bazować na wykonaniu konkretnych analiz/ badań określających zapotrzebowanie na dany projekt (np. ankiety), możliwości korzystania z usług z uwzględnieniem potencjału nabywczego odbiorców, oraz stopnia wzrostu popytu na oferowane usługi.</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Bef>
                          <a:spcPts val="600"/>
                        </a:spcBef>
                        <a:spcAft>
                          <a:spcPts val="600"/>
                        </a:spcAft>
                      </a:pPr>
                      <a:r>
                        <a:rPr lang="pl-PL" sz="1800" kern="1200" dirty="0">
                          <a:solidFill>
                            <a:schemeClr val="dk1"/>
                          </a:solidFill>
                          <a:latin typeface="+mn-lt"/>
                          <a:ea typeface="+mn-ea"/>
                          <a:cs typeface="+mn-cs"/>
                        </a:rPr>
                        <a:t>0/1</a:t>
                      </a:r>
                    </a:p>
                  </a:txBody>
                  <a:tcPr marL="68580" marR="68580" marT="0" marB="0" anchor="ctr">
                    <a:solidFill>
                      <a:schemeClr val="accent1">
                        <a:lumMod val="20000"/>
                        <a:lumOff val="80000"/>
                      </a:schemeClr>
                    </a:solidFill>
                  </a:tcPr>
                </a:tc>
              </a:tr>
            </a:tbl>
          </a:graphicData>
        </a:graphic>
      </p:graphicFrame>
      <p:cxnSp>
        <p:nvCxnSpPr>
          <p:cNvPr id="8" name="Łącznik prosty 7"/>
          <p:cNvCxnSpPr>
            <a:cxnSpLocks/>
          </p:cNvCxnSpPr>
          <p:nvPr/>
        </p:nvCxnSpPr>
        <p:spPr>
          <a:xfrm>
            <a:off x="3042920" y="3594735"/>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64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03033" y="1106288"/>
            <a:ext cx="8870846" cy="5047536"/>
          </a:xfrm>
          <a:prstGeom prst="rect">
            <a:avLst/>
          </a:prstGeom>
          <a:noFill/>
        </p:spPr>
        <p:txBody>
          <a:bodyPr wrap="square">
            <a:spAutoFit/>
          </a:bodyPr>
          <a:lstStyle/>
          <a:p>
            <a:pPr algn="ctr" eaLnBrk="0" hangingPunct="0">
              <a:defRPr/>
            </a:pPr>
            <a:r>
              <a:rPr lang="pl-PL" sz="3200" dirty="0">
                <a:latin typeface="+mn-lt"/>
              </a:rPr>
              <a:t>Kryteria szczegółowe wyboru projektów </a:t>
            </a:r>
            <a:r>
              <a:rPr lang="pl-PL" sz="3200" dirty="0" smtClean="0">
                <a:latin typeface="+mn-lt"/>
              </a:rPr>
              <a:t>konkursowych w </a:t>
            </a:r>
            <a:r>
              <a:rPr lang="pl-PL" sz="3200" dirty="0">
                <a:latin typeface="+mn-lt"/>
              </a:rPr>
              <a:t>ramach Regionalnego Programu Operacyjnego Województwa Mazowieckiego na lata 2014 – 2020 </a:t>
            </a:r>
            <a:r>
              <a:rPr lang="pl-PL" sz="3200" dirty="0" smtClean="0">
                <a:latin typeface="+mn-lt"/>
              </a:rPr>
              <a:t>ze </a:t>
            </a:r>
            <a:r>
              <a:rPr lang="pl-PL" sz="3200" dirty="0">
                <a:latin typeface="+mn-lt"/>
              </a:rPr>
              <a:t>środków </a:t>
            </a:r>
            <a:r>
              <a:rPr lang="pl-PL" sz="3200" dirty="0" smtClean="0">
                <a:latin typeface="+mn-lt"/>
              </a:rPr>
              <a:t>EFRR</a:t>
            </a:r>
          </a:p>
          <a:p>
            <a:pPr algn="ctr" eaLnBrk="0" hangingPunct="0">
              <a:defRPr/>
            </a:pPr>
            <a:endParaRPr lang="pl-PL" sz="3200" dirty="0">
              <a:latin typeface="+mn-lt"/>
            </a:endParaRPr>
          </a:p>
          <a:p>
            <a:pPr algn="ctr" eaLnBrk="0" hangingPunct="0">
              <a:defRPr/>
            </a:pPr>
            <a:r>
              <a:rPr lang="pl-PL" sz="3600" b="1" dirty="0">
                <a:effectLst>
                  <a:outerShdw blurRad="38100" dist="38100" dir="2700000" algn="tl">
                    <a:srgbClr val="000000">
                      <a:alpha val="43137"/>
                    </a:srgbClr>
                  </a:outerShdw>
                </a:effectLst>
                <a:latin typeface="+mn-lt"/>
              </a:rPr>
              <a:t>Działanie </a:t>
            </a:r>
            <a:r>
              <a:rPr lang="pl-PL" sz="3600" b="1" dirty="0" smtClean="0">
                <a:effectLst>
                  <a:outerShdw blurRad="38100" dist="38100" dir="2700000" algn="tl">
                    <a:srgbClr val="000000">
                      <a:alpha val="43137"/>
                    </a:srgbClr>
                  </a:outerShdw>
                </a:effectLst>
                <a:latin typeface="+mn-lt"/>
              </a:rPr>
              <a:t>5.3 ,,Dziedzictwo kulturowe” </a:t>
            </a:r>
            <a:br>
              <a:rPr lang="pl-PL" sz="3600" b="1" dirty="0" smtClean="0">
                <a:effectLst>
                  <a:outerShdw blurRad="38100" dist="38100" dir="2700000" algn="tl">
                    <a:srgbClr val="000000">
                      <a:alpha val="43137"/>
                    </a:srgbClr>
                  </a:outerShdw>
                </a:effectLst>
                <a:latin typeface="+mn-lt"/>
              </a:rPr>
            </a:br>
            <a:r>
              <a:rPr lang="pl-PL" sz="3600" b="1" dirty="0" smtClean="0">
                <a:effectLst>
                  <a:outerShdw blurRad="38100" dist="38100" dir="2700000" algn="tl">
                    <a:srgbClr val="000000">
                      <a:alpha val="43137"/>
                    </a:srgbClr>
                  </a:outerShdw>
                </a:effectLst>
                <a:latin typeface="+mn-lt"/>
              </a:rPr>
              <a:t>typ </a:t>
            </a:r>
            <a:r>
              <a:rPr lang="pl-PL" sz="3600" b="1" dirty="0">
                <a:effectLst>
                  <a:outerShdw blurRad="38100" dist="38100" dir="2700000" algn="tl">
                    <a:srgbClr val="000000">
                      <a:alpha val="43137"/>
                    </a:srgbClr>
                  </a:outerShdw>
                </a:effectLst>
                <a:latin typeface="+mn-lt"/>
              </a:rPr>
              <a:t>projektu</a:t>
            </a:r>
            <a:r>
              <a:rPr lang="pl-PL" sz="3600" b="1" dirty="0" smtClean="0">
                <a:effectLst>
                  <a:outerShdw blurRad="38100" dist="38100" dir="2700000" algn="tl">
                    <a:srgbClr val="000000">
                      <a:alpha val="43137"/>
                    </a:srgbClr>
                  </a:outerShdw>
                </a:effectLst>
                <a:latin typeface="+mn-lt"/>
              </a:rPr>
              <a:t>: </a:t>
            </a:r>
          </a:p>
          <a:p>
            <a:pPr algn="ctr" eaLnBrk="0" hangingPunct="0">
              <a:defRPr/>
            </a:pPr>
            <a:endParaRPr lang="pl-PL" b="1" dirty="0" smtClean="0">
              <a:effectLst>
                <a:outerShdw blurRad="38100" dist="38100" dir="2700000" algn="tl">
                  <a:srgbClr val="000000">
                    <a:alpha val="43137"/>
                  </a:srgbClr>
                </a:outerShdw>
              </a:effectLst>
              <a:latin typeface="+mn-lt"/>
            </a:endParaRPr>
          </a:p>
          <a:p>
            <a:pPr algn="ctr" eaLnBrk="0" hangingPunct="0">
              <a:defRPr/>
            </a:pPr>
            <a:r>
              <a:rPr lang="pl-PL" sz="3600" b="1" i="1" dirty="0" smtClean="0">
                <a:effectLst>
                  <a:outerShdw blurRad="38100" dist="38100" dir="2700000" algn="tl">
                    <a:srgbClr val="000000">
                      <a:alpha val="43137"/>
                    </a:srgbClr>
                  </a:outerShdw>
                </a:effectLst>
                <a:latin typeface="+mn-lt"/>
              </a:rPr>
              <a:t>Poprawa </a:t>
            </a:r>
            <a:r>
              <a:rPr lang="pl-PL" sz="3600" b="1" i="1" dirty="0">
                <a:effectLst>
                  <a:outerShdw blurRad="38100" dist="38100" dir="2700000" algn="tl">
                    <a:srgbClr val="000000">
                      <a:alpha val="43137"/>
                    </a:srgbClr>
                  </a:outerShdw>
                </a:effectLst>
                <a:latin typeface="+mn-lt"/>
              </a:rPr>
              <a:t>dostępności do zasobów kultury poprzez ich rozwój i efektywne </a:t>
            </a:r>
            <a:r>
              <a:rPr lang="pl-PL" sz="3600" b="1" i="1" dirty="0" smtClean="0">
                <a:effectLst>
                  <a:outerShdw blurRad="38100" dist="38100" dir="2700000" algn="tl">
                    <a:srgbClr val="000000">
                      <a:alpha val="43137"/>
                    </a:srgbClr>
                  </a:outerShdw>
                </a:effectLst>
                <a:latin typeface="+mn-lt"/>
              </a:rPr>
              <a:t>wykorzystanie</a:t>
            </a:r>
            <a:r>
              <a:rPr lang="pl-PL" sz="3600" b="1" dirty="0" smtClean="0">
                <a:effectLst>
                  <a:outerShdw blurRad="38100" dist="38100" dir="2700000" algn="tl">
                    <a:srgbClr val="000000">
                      <a:alpha val="43137"/>
                    </a:srgbClr>
                  </a:outerShdw>
                </a:effectLst>
                <a:latin typeface="+mn-lt"/>
              </a:rPr>
              <a:t> </a:t>
            </a:r>
            <a:endParaRPr lang="pl-PL" sz="36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59576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30254"/>
            <a:ext cx="4957832" cy="400110"/>
          </a:xfrm>
          <a:prstGeom prst="rect">
            <a:avLst/>
          </a:prstGeom>
          <a:noFill/>
          <a:ln w="9525">
            <a:noFill/>
            <a:miter lim="800000"/>
            <a:headEnd/>
            <a:tailEnd/>
          </a:ln>
        </p:spPr>
        <p:txBody>
          <a:bodyPr wrap="none" anchor="ctr">
            <a:spAutoFit/>
          </a:bodyPr>
          <a:lstStyle/>
          <a:p>
            <a:pPr eaLnBrk="0" hangingPunct="0"/>
            <a:r>
              <a:rPr lang="pl-PL" sz="2000" b="1" dirty="0" smtClean="0">
                <a:latin typeface="Calibri" pitchFamily="34" charset="0"/>
                <a:cs typeface="Calibri" pitchFamily="34" charset="0"/>
              </a:rPr>
              <a:t>KRYTERIA MERYTORYCZNE – SZCZEGÓŁOWE  </a:t>
            </a:r>
            <a:endParaRPr lang="pl-PL" sz="2000"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3600267813"/>
              </p:ext>
            </p:extLst>
          </p:nvPr>
        </p:nvGraphicFramePr>
        <p:xfrm>
          <a:off x="0" y="1312756"/>
          <a:ext cx="9143999" cy="5545244"/>
        </p:xfrm>
        <a:graphic>
          <a:graphicData uri="http://schemas.openxmlformats.org/drawingml/2006/table">
            <a:tbl>
              <a:tblPr firstRow="1" bandRow="1">
                <a:tableStyleId>{5C22544A-7EE6-4342-B048-85BDC9FD1C3A}</a:tableStyleId>
              </a:tblPr>
              <a:tblGrid>
                <a:gridCol w="321437"/>
                <a:gridCol w="1181219"/>
                <a:gridCol w="4045418"/>
                <a:gridCol w="2937370"/>
                <a:gridCol w="658555"/>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875578">
                <a:tc>
                  <a:txBody>
                    <a:bodyPr/>
                    <a:lstStyle/>
                    <a:p>
                      <a:endParaRPr lang="pl-PL" sz="1200" dirty="0" smtClean="0"/>
                    </a:p>
                    <a:p>
                      <a:endParaRPr lang="pl-PL" sz="1200" dirty="0" smtClean="0"/>
                    </a:p>
                    <a:p>
                      <a:endParaRPr lang="pl-PL" sz="1200" dirty="0" smtClean="0"/>
                    </a:p>
                    <a:p>
                      <a:r>
                        <a:rPr lang="pl-PL" sz="1200" dirty="0" smtClean="0"/>
                        <a:t>1.</a:t>
                      </a:r>
                      <a:endParaRPr lang="pl-PL" sz="1200" dirty="0"/>
                    </a:p>
                  </a:txBody>
                  <a:tcPr/>
                </a:tc>
                <a:tc>
                  <a:txBody>
                    <a:bodyPr/>
                    <a:lstStyle/>
                    <a:p>
                      <a:r>
                        <a:rPr lang="pl-PL" sz="1000" kern="1200" dirty="0" smtClean="0">
                          <a:solidFill>
                            <a:schemeClr val="dk1"/>
                          </a:solidFill>
                          <a:effectLst/>
                          <a:latin typeface="+mn-lt"/>
                          <a:ea typeface="+mn-ea"/>
                          <a:cs typeface="+mn-cs"/>
                        </a:rPr>
                        <a:t> </a:t>
                      </a:r>
                    </a:p>
                    <a:p>
                      <a:endParaRPr lang="pl-PL" sz="1000" kern="1200" dirty="0" smtClean="0">
                        <a:solidFill>
                          <a:schemeClr val="dk1"/>
                        </a:solidFill>
                        <a:effectLst/>
                        <a:latin typeface="+mn-lt"/>
                        <a:ea typeface="+mn-ea"/>
                        <a:cs typeface="+mn-cs"/>
                      </a:endParaRPr>
                    </a:p>
                    <a:p>
                      <a:endParaRPr lang="pl-PL" sz="1000" kern="1200" dirty="0" smtClean="0">
                        <a:solidFill>
                          <a:schemeClr val="dk1"/>
                        </a:solidFill>
                        <a:effectLst/>
                        <a:latin typeface="+mn-lt"/>
                        <a:ea typeface="+mn-ea"/>
                        <a:cs typeface="+mn-cs"/>
                      </a:endParaRPr>
                    </a:p>
                    <a:p>
                      <a:r>
                        <a:rPr lang="pl-PL" sz="1000" kern="1200" dirty="0" smtClean="0">
                          <a:solidFill>
                            <a:schemeClr val="dk1"/>
                          </a:solidFill>
                          <a:effectLst/>
                          <a:latin typeface="+mn-lt"/>
                          <a:ea typeface="+mn-ea"/>
                          <a:cs typeface="+mn-cs"/>
                        </a:rPr>
                        <a:t>Upowszechnienie oferty kulturalnej</a:t>
                      </a:r>
                      <a:endParaRPr lang="pl-PL" sz="1000" dirty="0"/>
                    </a:p>
                  </a:txBody>
                  <a:tcPr/>
                </a:tc>
                <a:tc>
                  <a:txBody>
                    <a:bodyPr/>
                    <a:lstStyle/>
                    <a:p>
                      <a:r>
                        <a:rPr lang="pl-PL" sz="1000" kern="1200" dirty="0" smtClean="0">
                          <a:solidFill>
                            <a:schemeClr val="dk1"/>
                          </a:solidFill>
                          <a:effectLst/>
                          <a:latin typeface="+mn-lt"/>
                          <a:ea typeface="+mn-ea"/>
                          <a:cs typeface="+mn-cs"/>
                        </a:rPr>
                        <a:t>Zgodnie z RPO WM 2014-2020, promowane będą projekty przyczyniające się do wzrostu liczby osób korzystających rocznie ze wszystkich obiektów kultury objętych projektem (po roku od ukończenia projektu) w okresie trwałości projektu w stosunku do roku poprzedzającego rozpoczęcie realizacji projektu.</a:t>
                      </a:r>
                    </a:p>
                    <a:p>
                      <a:r>
                        <a:rPr lang="pl-PL" sz="1000" kern="1200" dirty="0" smtClean="0">
                          <a:solidFill>
                            <a:schemeClr val="dk1"/>
                          </a:solidFill>
                          <a:effectLst/>
                          <a:latin typeface="+mn-lt"/>
                          <a:ea typeface="+mn-ea"/>
                          <a:cs typeface="+mn-cs"/>
                        </a:rPr>
                        <a:t> </a:t>
                      </a:r>
                    </a:p>
                    <a:p>
                      <a:r>
                        <a:rPr lang="pl-PL" sz="1000" kern="1200" dirty="0" smtClean="0">
                          <a:solidFill>
                            <a:schemeClr val="dk1"/>
                          </a:solidFill>
                          <a:effectLst/>
                          <a:latin typeface="+mn-lt"/>
                          <a:ea typeface="+mn-ea"/>
                          <a:cs typeface="+mn-cs"/>
                        </a:rPr>
                        <a:t>Wzrost liczby osób korzystających rocznie z infrastruktury służącej działalności kulturalnej objętej projektem powinien zostać określony wskaźnikiem:</a:t>
                      </a:r>
                    </a:p>
                    <a:p>
                      <a:r>
                        <a:rPr lang="pl-PL" sz="1000" kern="1200" dirty="0" smtClean="0">
                          <a:solidFill>
                            <a:schemeClr val="dk1"/>
                          </a:solidFill>
                          <a:effectLst/>
                          <a:latin typeface="+mn-lt"/>
                          <a:ea typeface="+mn-ea"/>
                          <a:cs typeface="+mn-cs"/>
                        </a:rPr>
                        <a:t>„Wzrost oczekiwanej liczby odwiedzin w objętych wsparciem miejscach należących do dziedzictwa kulturalnego i naturalnego oraz stanowiących atrakcje turystyczne [odwiedziny/rok] (CI 9)”.</a:t>
                      </a:r>
                    </a:p>
                  </a:txBody>
                  <a:tcPr/>
                </a:tc>
                <a:tc>
                  <a:txBody>
                    <a:bodyPr/>
                    <a:lstStyle/>
                    <a:p>
                      <a:r>
                        <a:rPr lang="pl-PL" sz="1000" kern="1200" dirty="0" smtClean="0">
                          <a:solidFill>
                            <a:schemeClr val="dk1"/>
                          </a:solidFill>
                          <a:effectLst/>
                          <a:latin typeface="+mn-lt"/>
                          <a:ea typeface="+mn-ea"/>
                          <a:cs typeface="+mn-cs"/>
                        </a:rPr>
                        <a:t>Wzrost liczby osób korzystających:</a:t>
                      </a:r>
                    </a:p>
                    <a:p>
                      <a:r>
                        <a:rPr lang="pl-PL" sz="1000" b="1" kern="1200" dirty="0" smtClean="0">
                          <a:solidFill>
                            <a:schemeClr val="dk1"/>
                          </a:solidFill>
                          <a:effectLst/>
                          <a:latin typeface="+mn-lt"/>
                          <a:ea typeface="+mn-ea"/>
                          <a:cs typeface="+mn-cs"/>
                        </a:rPr>
                        <a:t>6 pkt </a:t>
                      </a:r>
                      <a:r>
                        <a:rPr lang="pl-PL" sz="1000" kern="1200" dirty="0" smtClean="0">
                          <a:solidFill>
                            <a:schemeClr val="dk1"/>
                          </a:solidFill>
                          <a:effectLst/>
                          <a:latin typeface="+mn-lt"/>
                          <a:ea typeface="+mn-ea"/>
                          <a:cs typeface="+mn-cs"/>
                        </a:rPr>
                        <a:t>- powyżej 10%;</a:t>
                      </a:r>
                    </a:p>
                    <a:p>
                      <a:r>
                        <a:rPr lang="pl-PL" sz="1000" b="1" kern="1200" dirty="0" smtClean="0">
                          <a:solidFill>
                            <a:schemeClr val="dk1"/>
                          </a:solidFill>
                          <a:effectLst/>
                          <a:latin typeface="+mn-lt"/>
                          <a:ea typeface="+mn-ea"/>
                          <a:cs typeface="+mn-cs"/>
                        </a:rPr>
                        <a:t>4 pkt </a:t>
                      </a:r>
                      <a:r>
                        <a:rPr lang="pl-PL" sz="1000" kern="1200" dirty="0" smtClean="0">
                          <a:solidFill>
                            <a:schemeClr val="dk1"/>
                          </a:solidFill>
                          <a:effectLst/>
                          <a:latin typeface="+mn-lt"/>
                          <a:ea typeface="+mn-ea"/>
                          <a:cs typeface="+mn-cs"/>
                        </a:rPr>
                        <a:t>- od 5% do 10% włącznie;</a:t>
                      </a:r>
                    </a:p>
                    <a:p>
                      <a:r>
                        <a:rPr lang="pl-PL" sz="1000" b="1" kern="1200" dirty="0" smtClean="0">
                          <a:solidFill>
                            <a:schemeClr val="dk1"/>
                          </a:solidFill>
                          <a:effectLst/>
                          <a:latin typeface="+mn-lt"/>
                          <a:ea typeface="+mn-ea"/>
                          <a:cs typeface="+mn-cs"/>
                        </a:rPr>
                        <a:t>2 pkt - </a:t>
                      </a:r>
                      <a:r>
                        <a:rPr lang="pl-PL" sz="1000" kern="1200" dirty="0" smtClean="0">
                          <a:solidFill>
                            <a:schemeClr val="dk1"/>
                          </a:solidFill>
                          <a:effectLst/>
                          <a:latin typeface="+mn-lt"/>
                          <a:ea typeface="+mn-ea"/>
                          <a:cs typeface="+mn-cs"/>
                        </a:rPr>
                        <a:t>poniżej 5% włącznie;</a:t>
                      </a:r>
                    </a:p>
                    <a:p>
                      <a:r>
                        <a:rPr lang="pl-PL" sz="1000" b="1" kern="1200" dirty="0" smtClean="0">
                          <a:solidFill>
                            <a:schemeClr val="dk1"/>
                          </a:solidFill>
                          <a:effectLst/>
                          <a:latin typeface="+mn-lt"/>
                          <a:ea typeface="+mn-ea"/>
                          <a:cs typeface="+mn-cs"/>
                        </a:rPr>
                        <a:t>0 pkt </a:t>
                      </a:r>
                      <a:r>
                        <a:rPr lang="pl-PL" sz="1000" kern="1200" dirty="0" smtClean="0">
                          <a:solidFill>
                            <a:schemeClr val="dk1"/>
                          </a:solidFill>
                          <a:effectLst/>
                          <a:latin typeface="+mn-lt"/>
                          <a:ea typeface="+mn-ea"/>
                          <a:cs typeface="+mn-cs"/>
                        </a:rPr>
                        <a:t>- nie ulegnie zwiększeniu w stosunku do stanu sprzed realizacji projektu. </a:t>
                      </a:r>
                    </a:p>
                    <a:p>
                      <a:r>
                        <a:rPr lang="pl-PL" sz="1000" kern="1200" dirty="0" smtClean="0">
                          <a:solidFill>
                            <a:schemeClr val="dk1"/>
                          </a:solidFill>
                          <a:effectLst/>
                          <a:latin typeface="+mn-lt"/>
                          <a:ea typeface="+mn-ea"/>
                          <a:cs typeface="+mn-cs"/>
                        </a:rPr>
                        <a:t> </a:t>
                      </a:r>
                    </a:p>
                    <a:p>
                      <a:r>
                        <a:rPr lang="pl-PL" sz="1000" kern="1200" dirty="0" smtClean="0">
                          <a:solidFill>
                            <a:schemeClr val="dk1"/>
                          </a:solidFill>
                          <a:effectLst/>
                          <a:latin typeface="+mn-lt"/>
                          <a:ea typeface="+mn-ea"/>
                          <a:cs typeface="+mn-cs"/>
                        </a:rPr>
                        <a:t> </a:t>
                      </a:r>
                    </a:p>
                    <a:p>
                      <a:r>
                        <a:rPr lang="pl-PL" sz="1000" kern="1200" dirty="0" smtClean="0">
                          <a:solidFill>
                            <a:schemeClr val="dk1"/>
                          </a:solidFill>
                          <a:effectLst/>
                          <a:latin typeface="+mn-lt"/>
                          <a:ea typeface="+mn-ea"/>
                          <a:cs typeface="+mn-cs"/>
                        </a:rPr>
                        <a:t>Punkty w ramach kryterium nie podlegają sumowaniu.</a:t>
                      </a:r>
                      <a:endParaRPr lang="pl-PL" sz="1000" kern="1200" dirty="0">
                        <a:solidFill>
                          <a:schemeClr val="dk1"/>
                        </a:solidFill>
                        <a:effectLst/>
                        <a:latin typeface="+mn-lt"/>
                        <a:ea typeface="+mn-ea"/>
                        <a:cs typeface="+mn-cs"/>
                      </a:endParaRPr>
                    </a:p>
                  </a:txBody>
                  <a:tcPr/>
                </a:tc>
                <a:tc>
                  <a:txBody>
                    <a:bodyPr/>
                    <a:lstStyle/>
                    <a:p>
                      <a:pPr algn="ctr"/>
                      <a:endParaRPr lang="pl-PL" sz="1800" kern="1200" dirty="0" smtClean="0">
                        <a:solidFill>
                          <a:schemeClr val="dk1"/>
                        </a:solidFill>
                        <a:effectLst/>
                        <a:latin typeface="+mn-lt"/>
                        <a:ea typeface="+mn-ea"/>
                        <a:cs typeface="+mn-cs"/>
                      </a:endParaRPr>
                    </a:p>
                    <a:p>
                      <a:pPr algn="ctr"/>
                      <a:endParaRPr lang="pl-PL" sz="1800" kern="1200" dirty="0" smtClean="0">
                        <a:solidFill>
                          <a:schemeClr val="dk1"/>
                        </a:solidFill>
                        <a:effectLst/>
                        <a:latin typeface="+mn-lt"/>
                        <a:ea typeface="+mn-ea"/>
                        <a:cs typeface="+mn-cs"/>
                      </a:endParaRPr>
                    </a:p>
                    <a:p>
                      <a:pPr algn="ctr"/>
                      <a:endParaRPr lang="pl-PL" sz="1800" kern="1200" dirty="0" smtClean="0">
                        <a:solidFill>
                          <a:schemeClr val="dk1"/>
                        </a:solidFill>
                        <a:effectLst/>
                        <a:latin typeface="+mn-lt"/>
                        <a:ea typeface="+mn-ea"/>
                        <a:cs typeface="+mn-cs"/>
                      </a:endParaRPr>
                    </a:p>
                    <a:p>
                      <a:pPr algn="ctr"/>
                      <a:r>
                        <a:rPr lang="pl-PL" sz="1800" kern="1200" dirty="0" smtClean="0">
                          <a:solidFill>
                            <a:schemeClr val="dk1"/>
                          </a:solidFill>
                          <a:effectLst/>
                          <a:latin typeface="+mn-lt"/>
                          <a:ea typeface="+mn-ea"/>
                          <a:cs typeface="+mn-cs"/>
                        </a:rPr>
                        <a:t>6</a:t>
                      </a:r>
                      <a:endParaRPr lang="pl-PL" dirty="0"/>
                    </a:p>
                  </a:txBody>
                  <a:tcPr/>
                </a:tc>
              </a:tr>
              <a:tr h="1875578">
                <a:tc>
                  <a:txBody>
                    <a:bodyPr/>
                    <a:lstStyle/>
                    <a:p>
                      <a:endParaRPr lang="pl-PL" sz="1200" dirty="0" smtClean="0"/>
                    </a:p>
                    <a:p>
                      <a:endParaRPr lang="pl-PL" sz="1200" dirty="0" smtClean="0"/>
                    </a:p>
                    <a:p>
                      <a:endParaRPr lang="pl-PL" sz="1200" dirty="0" smtClean="0"/>
                    </a:p>
                    <a:p>
                      <a:endParaRPr lang="pl-PL" sz="1200" dirty="0" smtClean="0"/>
                    </a:p>
                    <a:p>
                      <a:r>
                        <a:rPr lang="pl-PL" sz="1200" dirty="0" smtClean="0"/>
                        <a:t>2.</a:t>
                      </a:r>
                      <a:endParaRPr lang="pl-PL" sz="1200" dirty="0"/>
                    </a:p>
                  </a:txBody>
                  <a:tcPr/>
                </a:tc>
                <a:tc>
                  <a:txBody>
                    <a:bodyPr/>
                    <a:lstStyle/>
                    <a:p>
                      <a:pPr>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Poprawa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dostępności do</a:t>
                      </a:r>
                      <a:r>
                        <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oferty kulturalnej, w tym dla osób niepełnosprawnych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Ocenie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podlegać będzie dostępność obiektu, w którym są usługi kultury.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Zgodnie z RPO WM 2014-2020, promowane będą projekty zapewniające otwarty dostęp dla zwiedzających/odbiorców ze szczególnym uwzględnieniem potrzeb osób niepełnosprawnych.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Obiekty dostosowane do potrzeb osób niepełnosprawnych powinny zostać określone wskaźnikami:</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obiektów dostosowanych do potrzeb osób z niepełnosprawnościami [szt.]”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Inne miejsca kulturalne udostępnione dla niepełnosprawnych powinny zostać określone wskaźnikiem:</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kulturowych obszarów / miejsc / instytucji kulturalnych udostępnianych dla niepełnosprawnych [szt.]”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7239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 projekcie przewidziano:</a:t>
                      </a:r>
                    </a:p>
                    <a:p>
                      <a:pPr marL="7239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kompleksową renowację obiektu kultury lub znaczącą jego część, w tym dostosowanie dla osób niepełnosprawnych;</a:t>
                      </a:r>
                    </a:p>
                    <a:p>
                      <a:pPr marL="7239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prace remontowo-modernizacyjne wpływające na poprawę dostępności do kultury, w tym dostosowanie dla osób niepełnosprawnych; </a:t>
                      </a:r>
                    </a:p>
                    <a:p>
                      <a:pPr marL="7239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brak spełnienia ww. warunków lub brak informacji w tym zakresie.</a:t>
                      </a:r>
                    </a:p>
                    <a:p>
                      <a:pPr marL="7239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7239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Punkty w ramach kryterium nie podlegają sumowaniu. Min 33% powierzchni całkowitej obiektu wykorzystywanej na cele kulturalne.</a:t>
                      </a:r>
                    </a:p>
                    <a:p>
                      <a:endParaRPr lang="pl-PL" dirty="0"/>
                    </a:p>
                  </a:txBody>
                  <a:tcPr/>
                </a:tc>
                <a:tc>
                  <a:txBody>
                    <a:bodyPr/>
                    <a:lstStyle/>
                    <a:p>
                      <a:endParaRPr lang="pl-PL" dirty="0" smtClean="0"/>
                    </a:p>
                    <a:p>
                      <a:endParaRPr lang="pl-PL" dirty="0" smtClean="0"/>
                    </a:p>
                    <a:p>
                      <a:endParaRPr lang="pl-PL" dirty="0" smtClean="0"/>
                    </a:p>
                    <a:p>
                      <a:pPr algn="ctr"/>
                      <a:r>
                        <a:rPr lang="pl-PL" dirty="0" smtClean="0"/>
                        <a:t>3</a:t>
                      </a:r>
                      <a:endParaRPr lang="pl-PL" dirty="0"/>
                    </a:p>
                  </a:txBody>
                  <a:tcPr/>
                </a:tc>
              </a:tr>
            </a:tbl>
          </a:graphicData>
        </a:graphic>
      </p:graphicFrame>
    </p:spTree>
    <p:extLst>
      <p:ext uri="{BB962C8B-B14F-4D97-AF65-F5344CB8AC3E}">
        <p14:creationId xmlns:p14="http://schemas.microsoft.com/office/powerpoint/2010/main" val="3153969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25790"/>
            <a:ext cx="4957832" cy="400110"/>
          </a:xfrm>
          <a:prstGeom prst="rect">
            <a:avLst/>
          </a:prstGeom>
          <a:noFill/>
          <a:ln w="9525">
            <a:noFill/>
            <a:miter lim="800000"/>
            <a:headEnd/>
            <a:tailEnd/>
          </a:ln>
        </p:spPr>
        <p:txBody>
          <a:bodyPr wrap="none" anchor="ctr">
            <a:spAutoFit/>
          </a:bodyPr>
          <a:lstStyle/>
          <a:p>
            <a:pPr eaLnBrk="0" hangingPunct="0"/>
            <a:r>
              <a:rPr lang="pl-PL" sz="2000" b="1" dirty="0" smtClean="0">
                <a:latin typeface="Calibri" pitchFamily="34" charset="0"/>
                <a:cs typeface="Calibri" pitchFamily="34" charset="0"/>
              </a:rPr>
              <a:t>KRYTERIA MERYTORYCZNE – SZCZEGÓŁOWE  </a:t>
            </a:r>
            <a:endParaRPr lang="pl-PL" sz="20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300969234"/>
              </p:ext>
            </p:extLst>
          </p:nvPr>
        </p:nvGraphicFramePr>
        <p:xfrm>
          <a:off x="1" y="1312756"/>
          <a:ext cx="9052558" cy="4556760"/>
        </p:xfrm>
        <a:graphic>
          <a:graphicData uri="http://schemas.openxmlformats.org/drawingml/2006/table">
            <a:tbl>
              <a:tblPr firstRow="1" bandRow="1">
                <a:tableStyleId>{5C22544A-7EE6-4342-B048-85BDC9FD1C3A}</a:tableStyleId>
              </a:tblPr>
              <a:tblGrid>
                <a:gridCol w="355599"/>
                <a:gridCol w="961844"/>
                <a:gridCol w="4582415"/>
                <a:gridCol w="2575317"/>
                <a:gridCol w="577383"/>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751156">
                <a:tc>
                  <a:txBody>
                    <a:bodyPr/>
                    <a:lstStyle/>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r>
                        <a:rPr lang="pl-PL" sz="1200" dirty="0" smtClean="0"/>
                        <a:t>3.</a:t>
                      </a:r>
                      <a:endParaRPr lang="pl-PL" sz="1200" dirty="0"/>
                    </a:p>
                    <a:p>
                      <a:endParaRPr lang="pl-PL" sz="1200" dirty="0" smtClean="0"/>
                    </a:p>
                    <a:p>
                      <a:endParaRPr lang="pl-PL" sz="1200" dirty="0" smtClean="0"/>
                    </a:p>
                  </a:txBody>
                  <a:tcPr/>
                </a:tc>
                <a:tc>
                  <a:txBody>
                    <a:bodyPr/>
                    <a:lstStyle/>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Udostepnienie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nowej przestrzeni</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Zgodnie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 RPO WM 2014-2020, promowane będą projekty udostepniające nową przestrzeń wykorzystywaną na cele kulturalne.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Analizie podlega powierzchnia całkowita obiektu wykorzystywana na cele kulturalne.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 okresie trwałości projektu wzrost nastąpi w stosunku do roku poprzedzającego rozpoczęcie realizacji projektu .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Zwiększenie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powierzchni:</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powyżej 15% włącznie;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 5% włącznie do 15%;</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nie ulegnie zwiększeniu w stosunku do stanu sprzed realizacji projektu.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marR="89535">
                        <a:lnSpc>
                          <a:spcPct val="115000"/>
                        </a:lnSpc>
                        <a:spcAft>
                          <a:spcPts val="0"/>
                        </a:spcAft>
                        <a:tabLst>
                          <a:tab pos="2591435" algn="l"/>
                        </a:tabLs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Punkty w ramach kryterium nie podlegają sumowaniu.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algn="ctr" defTabSz="914400" rtl="0" eaLnBrk="1" latinLnBrk="0" hangingPunct="1">
                        <a:lnSpc>
                          <a:spcPct val="115000"/>
                        </a:lnSpc>
                        <a:spcAft>
                          <a:spcPts val="0"/>
                        </a:spcAft>
                      </a:pPr>
                      <a:r>
                        <a:rPr lang="pl-PL" sz="1800" kern="1200" dirty="0">
                          <a:solidFill>
                            <a:schemeClr val="dk1"/>
                          </a:solidFill>
                          <a:latin typeface="+mn-lt"/>
                          <a:ea typeface="+mn-ea"/>
                          <a:cs typeface="+mn-cs"/>
                        </a:rPr>
                        <a:t>3 </a:t>
                      </a:r>
                    </a:p>
                  </a:txBody>
                  <a:tcPr marL="0" marR="0" marT="0" marB="0" anchor="ctr"/>
                </a:tc>
              </a:tr>
            </a:tbl>
          </a:graphicData>
        </a:graphic>
      </p:graphicFrame>
    </p:spTree>
    <p:extLst>
      <p:ext uri="{BB962C8B-B14F-4D97-AF65-F5344CB8AC3E}">
        <p14:creationId xmlns:p14="http://schemas.microsoft.com/office/powerpoint/2010/main" val="4009954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04524"/>
            <a:ext cx="4957832" cy="400110"/>
          </a:xfrm>
          <a:prstGeom prst="rect">
            <a:avLst/>
          </a:prstGeom>
          <a:noFill/>
          <a:ln w="9525">
            <a:noFill/>
            <a:miter lim="800000"/>
            <a:headEnd/>
            <a:tailEnd/>
          </a:ln>
        </p:spPr>
        <p:txBody>
          <a:bodyPr wrap="none" anchor="ctr">
            <a:spAutoFit/>
          </a:bodyPr>
          <a:lstStyle/>
          <a:p>
            <a:pPr eaLnBrk="0" hangingPunct="0"/>
            <a:r>
              <a:rPr lang="pl-PL" sz="2000" b="1" dirty="0" smtClean="0">
                <a:latin typeface="Calibri" pitchFamily="34" charset="0"/>
                <a:cs typeface="Calibri" pitchFamily="34" charset="0"/>
              </a:rPr>
              <a:t>KRYTERIA MERYTORYCZNE – SZCZEGÓŁOWE  </a:t>
            </a:r>
            <a:endParaRPr lang="pl-PL" sz="20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048626098"/>
              </p:ext>
            </p:extLst>
          </p:nvPr>
        </p:nvGraphicFramePr>
        <p:xfrm>
          <a:off x="1" y="1312756"/>
          <a:ext cx="9052558" cy="4556760"/>
        </p:xfrm>
        <a:graphic>
          <a:graphicData uri="http://schemas.openxmlformats.org/drawingml/2006/table">
            <a:tbl>
              <a:tblPr firstRow="1" bandRow="1">
                <a:tableStyleId>{5C22544A-7EE6-4342-B048-85BDC9FD1C3A}</a:tableStyleId>
              </a:tblPr>
              <a:tblGrid>
                <a:gridCol w="355599"/>
                <a:gridCol w="961844"/>
                <a:gridCol w="4582415"/>
                <a:gridCol w="2575317"/>
                <a:gridCol w="577383"/>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751156">
                <a:tc>
                  <a:txBody>
                    <a:bodyPr/>
                    <a:lstStyle/>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r>
                        <a:rPr lang="pl-PL" sz="1200" dirty="0" smtClean="0"/>
                        <a:t>4.</a:t>
                      </a:r>
                      <a:endParaRPr lang="pl-PL" sz="1200" dirty="0"/>
                    </a:p>
                    <a:p>
                      <a:endParaRPr lang="pl-PL" sz="1200" dirty="0" smtClean="0"/>
                    </a:p>
                    <a:p>
                      <a:endParaRPr lang="pl-PL" sz="1200" dirty="0" smtClean="0"/>
                    </a:p>
                  </a:txBody>
                  <a:tcPr/>
                </a:tc>
                <a:tc>
                  <a:txBody>
                    <a:bodyPr/>
                    <a:lstStyle/>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Wpływ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projektu na ratowanie najbardziej zagrożonych zabytków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72390" marR="90170">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ramach kryterium ocenie podlegać będzie stan techniczny zabytków (nieruchomych), których dotyczy projekt. Priorytetowo traktowane będą obiekty najbardziej zagrożone całkowitą i bezpowrotną degradacją, w tym obiekty wyłączone z użytkowania z powodu złego stanu technicznego.</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Ocena będzie dokonywana na podstawie programu konserwatorskiego lub programów opieki nad zabytkami (wojewódzkiego, powiatowych lub gminnych).</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450215" marR="89535">
                        <a:lnSpc>
                          <a:spcPct val="115000"/>
                        </a:lnSpc>
                        <a:spcAft>
                          <a:spcPts val="0"/>
                        </a:spcAft>
                        <a:tabLst>
                          <a:tab pos="2591435" algn="l"/>
                        </a:tabLst>
                      </a:pP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pkt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zabytki wyłączone w całości lub częściowo z użytkowania z powodu złego stanu technicznego, w których dzięki realizacji projektu będą mogły być realizowane funkcje edukacyjne i/lub kulturalne;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zabytki, które nie są wyłączone z użytkowania z powodu złego stanu technicznego (tj. zabytki w średnim lub zadawalającym stanie technicznym), w których dzięki realizacji projektu będą mogły być realizowane funkcje edukacyjne i/lub kulturalne;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zabytki w bardzo dobrym stanie technicznym, po generalnych remontach.</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89535">
                        <a:lnSpc>
                          <a:spcPct val="115000"/>
                        </a:lnSpc>
                        <a:spcAft>
                          <a:spcPts val="0"/>
                        </a:spcAft>
                        <a:tabLst>
                          <a:tab pos="2591435" algn="l"/>
                        </a:tabLs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89535">
                        <a:lnSpc>
                          <a:spcPct val="115000"/>
                        </a:lnSpc>
                        <a:spcAft>
                          <a:spcPts val="0"/>
                        </a:spcAft>
                        <a:tabLst>
                          <a:tab pos="2591435" algn="l"/>
                        </a:tabLs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Punkty w ramach kryterium nie podlegają sumowaniu.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21590" algn="ctr">
                        <a:lnSpc>
                          <a:spcPct val="115000"/>
                        </a:lnSpc>
                        <a:spcBef>
                          <a:spcPts val="600"/>
                        </a:spcBef>
                        <a:spcAft>
                          <a:spcPts val="600"/>
                        </a:spcAft>
                      </a:pPr>
                      <a:r>
                        <a:rPr lang="pl-PL" sz="1800" kern="1200" dirty="0">
                          <a:solidFill>
                            <a:schemeClr val="dk1"/>
                          </a:solidFill>
                          <a:latin typeface="+mn-lt"/>
                          <a:ea typeface="+mn-ea"/>
                          <a:cs typeface="+mn-cs"/>
                        </a:rPr>
                        <a:t>6</a:t>
                      </a:r>
                    </a:p>
                  </a:txBody>
                  <a:tcPr marL="0" marR="0" marT="0" marB="0" anchor="ctr"/>
                </a:tc>
              </a:tr>
            </a:tbl>
          </a:graphicData>
        </a:graphic>
      </p:graphicFrame>
    </p:spTree>
    <p:extLst>
      <p:ext uri="{BB962C8B-B14F-4D97-AF65-F5344CB8AC3E}">
        <p14:creationId xmlns:p14="http://schemas.microsoft.com/office/powerpoint/2010/main" val="1122784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25790"/>
            <a:ext cx="4957832" cy="400110"/>
          </a:xfrm>
          <a:prstGeom prst="rect">
            <a:avLst/>
          </a:prstGeom>
          <a:noFill/>
          <a:ln w="9525">
            <a:noFill/>
            <a:miter lim="800000"/>
            <a:headEnd/>
            <a:tailEnd/>
          </a:ln>
        </p:spPr>
        <p:txBody>
          <a:bodyPr wrap="none" anchor="ctr">
            <a:spAutoFit/>
          </a:bodyPr>
          <a:lstStyle/>
          <a:p>
            <a:pPr eaLnBrk="0" hangingPunct="0"/>
            <a:r>
              <a:rPr lang="pl-PL" sz="2000" b="1" dirty="0" smtClean="0">
                <a:latin typeface="Calibri" pitchFamily="34" charset="0"/>
                <a:cs typeface="Calibri" pitchFamily="34" charset="0"/>
              </a:rPr>
              <a:t>KRYTERIA MERYTORYCZNE – SZCZEGÓŁOWE  </a:t>
            </a:r>
            <a:endParaRPr lang="pl-PL" sz="20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610069000"/>
              </p:ext>
            </p:extLst>
          </p:nvPr>
        </p:nvGraphicFramePr>
        <p:xfrm>
          <a:off x="1" y="1312756"/>
          <a:ext cx="9052558" cy="4556760"/>
        </p:xfrm>
        <a:graphic>
          <a:graphicData uri="http://schemas.openxmlformats.org/drawingml/2006/table">
            <a:tbl>
              <a:tblPr firstRow="1" bandRow="1">
                <a:tableStyleId>{5C22544A-7EE6-4342-B048-85BDC9FD1C3A}</a:tableStyleId>
              </a:tblPr>
              <a:tblGrid>
                <a:gridCol w="355599"/>
                <a:gridCol w="961844"/>
                <a:gridCol w="4582415"/>
                <a:gridCol w="2575317"/>
                <a:gridCol w="577383"/>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751156">
                <a:tc>
                  <a:txBody>
                    <a:bodyPr/>
                    <a:lstStyle/>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r>
                        <a:rPr lang="pl-PL" sz="1200" dirty="0" smtClean="0"/>
                        <a:t>5.</a:t>
                      </a:r>
                      <a:endParaRPr lang="pl-PL" sz="1200" dirty="0"/>
                    </a:p>
                    <a:p>
                      <a:endParaRPr lang="pl-PL" sz="1200" dirty="0" smtClean="0"/>
                    </a:p>
                    <a:p>
                      <a:endParaRPr lang="pl-PL" sz="1200" dirty="0" smtClean="0"/>
                    </a:p>
                  </a:txBody>
                  <a:tcPr/>
                </a:tc>
                <a:tc>
                  <a:txBody>
                    <a:bodyPr/>
                    <a:lstStyle/>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Położenie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obiektu na</a:t>
                      </a:r>
                      <a:r>
                        <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obszarze objętym ochroną konserwatorską</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72390" marR="90170">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Ocena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 ramach kryterium ma na celu promowanie projektów dotyczących obiektów</a:t>
                      </a:r>
                      <a:r>
                        <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zabytkowych położonych na terenie parków kulturowych i/lub na obszarach zabytkowych układów urbanistycznych lub ruralistycznych: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obiekty wpisane do rejestru zabytków województwa mazowieckiego znajdujące się na obszarze parku kulturowego lub w granicach układu urbanistycznego lub ruralistycznego wpisanego do rejestru zabytków województwa mazowieckiego;</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obiekty wpisane do rejestru zabytków województwa mazowieckiego znajdujące się poza obszarem parku kulturowego oraz poza granicami układu urbanistycznego lub ruralistycznego wpisanego do rejestru zabytków województwa mazowieckiego.</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21590" algn="ctr" defTabSz="914400" rtl="0" eaLnBrk="1" latinLnBrk="0" hangingPunct="1">
                        <a:lnSpc>
                          <a:spcPct val="115000"/>
                        </a:lnSpc>
                        <a:spcBef>
                          <a:spcPts val="600"/>
                        </a:spcBef>
                        <a:spcAft>
                          <a:spcPts val="600"/>
                        </a:spcAft>
                      </a:pPr>
                      <a:r>
                        <a:rPr lang="pl-PL" sz="1800" kern="1200" dirty="0">
                          <a:solidFill>
                            <a:schemeClr val="dk1"/>
                          </a:solidFill>
                          <a:latin typeface="+mn-lt"/>
                          <a:ea typeface="+mn-ea"/>
                          <a:cs typeface="+mn-cs"/>
                        </a:rPr>
                        <a:t>1</a:t>
                      </a:r>
                    </a:p>
                  </a:txBody>
                  <a:tcPr marL="0" marR="0" marT="0" marB="0" anchor="ctr"/>
                </a:tc>
              </a:tr>
            </a:tbl>
          </a:graphicData>
        </a:graphic>
      </p:graphicFrame>
    </p:spTree>
    <p:extLst>
      <p:ext uri="{BB962C8B-B14F-4D97-AF65-F5344CB8AC3E}">
        <p14:creationId xmlns:p14="http://schemas.microsoft.com/office/powerpoint/2010/main" val="557389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157883779"/>
              </p:ext>
            </p:extLst>
          </p:nvPr>
        </p:nvGraphicFramePr>
        <p:xfrm>
          <a:off x="0" y="832696"/>
          <a:ext cx="9144000" cy="6049439"/>
        </p:xfrm>
        <a:graphic>
          <a:graphicData uri="http://schemas.openxmlformats.org/drawingml/2006/table">
            <a:tbl>
              <a:tblPr firstRow="1" bandRow="1">
                <a:tableStyleId>{5C22544A-7EE6-4342-B048-85BDC9FD1C3A}</a:tableStyleId>
              </a:tblPr>
              <a:tblGrid>
                <a:gridCol w="338667"/>
                <a:gridCol w="809413"/>
                <a:gridCol w="5902346"/>
                <a:gridCol w="1510359"/>
                <a:gridCol w="583215"/>
              </a:tblGrid>
              <a:tr h="829739">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195565">
                <a:tc>
                  <a:txBody>
                    <a:bodyPr/>
                    <a:lstStyle/>
                    <a:p>
                      <a:endParaRPr lang="pl-PL" sz="1200" dirty="0" smtClean="0"/>
                    </a:p>
                    <a:p>
                      <a:endParaRPr lang="pl-PL" sz="1200" dirty="0" smtClean="0"/>
                    </a:p>
                    <a:p>
                      <a:endParaRPr lang="pl-PL" sz="1200" dirty="0" smtClean="0"/>
                    </a:p>
                    <a:p>
                      <a:endParaRPr lang="pl-PL" sz="1000" dirty="0" smtClean="0"/>
                    </a:p>
                    <a:p>
                      <a:endParaRPr lang="pl-PL" sz="1000" dirty="0" smtClean="0"/>
                    </a:p>
                    <a:p>
                      <a:endParaRPr lang="pl-PL" sz="1000" dirty="0" smtClean="0"/>
                    </a:p>
                    <a:p>
                      <a:endParaRPr lang="pl-PL" sz="1000" dirty="0" smtClean="0"/>
                    </a:p>
                    <a:p>
                      <a:endParaRPr lang="pl-PL" sz="1000" dirty="0" smtClean="0"/>
                    </a:p>
                    <a:p>
                      <a:endParaRPr lang="pl-PL" sz="1000" dirty="0" smtClean="0"/>
                    </a:p>
                    <a:p>
                      <a:r>
                        <a:rPr lang="pl-PL" sz="1000" dirty="0" smtClean="0"/>
                        <a:t>6</a:t>
                      </a:r>
                      <a:r>
                        <a:rPr lang="pl-PL" sz="1200" dirty="0" smtClean="0"/>
                        <a:t>.</a:t>
                      </a:r>
                      <a:endParaRPr lang="pl-PL" sz="1200" dirty="0"/>
                    </a:p>
                    <a:p>
                      <a:endParaRPr lang="pl-PL" sz="1200" dirty="0" smtClean="0"/>
                    </a:p>
                    <a:p>
                      <a:endParaRPr lang="pl-PL" sz="1200" dirty="0" smtClean="0"/>
                    </a:p>
                  </a:txBody>
                  <a:tcPr/>
                </a:tc>
                <a:tc>
                  <a:txBody>
                    <a:bodyPr/>
                    <a:lstStyle/>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Długotrwałe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efekty społeczno-ekonomiczne projektu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 ramach kryterium będzie sprawdzane czy inwestycja zapewnia długotrwałe i mierzalne efekty społeczno-ekonomiczne oraz wykazuje stabilność finansową w okresie eksploatacyjnym oraz uwzględnia dywersyfikację przyszłych źródeł finansowania.</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indent="-179705">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Obniżenie kosztów utrzymania na rzecz wydatków inwestycyjnych oraz na działalność kulturalną.</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Priorytetowo traktowane będą projekty, w których struktura kosztów utrzymania po zakończeniu realizacji inwestycji będzie wskazywała na: spadek kosztów utrzymania obiektu/instytucji w wartości wydatków ogółem (w przypadku gdy przedmiotem projektu będzie użytkowana infrastruktura) lub zastosowanie rozwiązań efektywnych kosztowo (w przypadku gdy przedmiotem projektu będzie infrastruktura nieużytkowana dotychczas;</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&lt;Wnioskodawca powinien wykazać i poprzeć stosownymi wyliczeniami w odniesieniu do jednostki odniesienia (np. koszt utrzymania m2 pow. użytkowej), że zastosowane w projekcie rozwiązania (techniczne, technologiczne, organizacyjne) wpłyną na poprawę efektywności funkcjonowania infrastruktury będącej przedmiotem projektu (obniżenie kosztów ogólnych utrzymania/eksploatacji obiektu/instytucji lub zastosowanie rozwiązań efektywnych kosztowo) minimalnie w okresie trwałości projektu;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indent="-179705">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Zastosowanie innowacyjnych rozwiązań energooszczędnych;</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 projekcie zastosowane będą rozwiązania wpływające na efektywność energetyczną. Zaproponowane rozwiązania wynikają z przeprowadzonego audytu energetycznego.</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indent="-179705">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Dywersyfikacja źródeł finansowania działalności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indent="-179705">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Promowane będą projekty pozwalające na Pozyskiwanie zewnętrznych źródeł finansowania, w stosunku do roku poprzedzającego rozpoczęcie realizacji projektu.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Ocenie podlegać będzie struktura źródeł pokrycia kosztów finansowania działalności w okresie trwałości projektu a w szczególności czy nastąpi wzrost: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90170" lvl="0" indent="-342900">
                        <a:spcAft>
                          <a:spcPts val="0"/>
                        </a:spcAft>
                        <a:buFont typeface="Symbol" panose="05050102010706020507" pitchFamily="18" charset="2"/>
                        <a:buChar char=""/>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udziału środków pozabudżetowych (nie pochodzących z budżetu państwa lub budżetu jednostek samorządu terytorialnego) w kosztach finansowania działalności w porównaniu z dotychczasowym udziałem środków pozabudżetowych) ‐ dotyczy samorządowych instytucji kultury,</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90170" lvl="0" indent="-342900">
                        <a:lnSpc>
                          <a:spcPct val="115000"/>
                        </a:lnSpc>
                        <a:spcAft>
                          <a:spcPts val="0"/>
                        </a:spcAft>
                        <a:buFont typeface="Symbol" panose="05050102010706020507" pitchFamily="18" charset="2"/>
                        <a:buChar char=""/>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udziału nowych źródeł finansowania powstałej infrastruktury, innych niż dotychczasowe źródła finansowania ‐ dotyczy pozostałych rodzajów wnioskodawców.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indent="-179705">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Tworzenie nowych miejsc pracy i dodatni efekty ekonomiczny o zasięgu, co najmniej lokalnym.</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541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Oceniane będzie, czy projekt stymuluje powstawanie nowych miejsc pracy (miejsca te nie muszą być bezpośrednim wynikiem realizacji projektu), lub wykazane zostało, że pozwoli na osiągnięcie dodatniego efektu ekonomicznego odczuwalnego minimum na poziomie lokalnym</a:t>
                      </a: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pl-PL"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04775">
                        <a:lnSpc>
                          <a:spcPct val="115000"/>
                        </a:lnSpc>
                        <a:spcAft>
                          <a:spcPts val="0"/>
                        </a:spcAft>
                      </a:pPr>
                      <a:r>
                        <a:rPr lang="pl-PL" sz="1000" dirty="0">
                          <a:effectLst/>
                          <a:latin typeface="Calibri" panose="020F0502020204030204" pitchFamily="34" charset="0"/>
                          <a:ea typeface="Calibri" panose="020F0502020204030204" pitchFamily="34" charset="0"/>
                          <a:cs typeface="Calibri" panose="020F0502020204030204" pitchFamily="34" charset="0"/>
                        </a:rPr>
                        <a:t>Weryfikacja nastąpi na podstawie opisu </a:t>
                      </a:r>
                      <a:r>
                        <a:rPr lang="pl-PL" sz="1000" dirty="0" smtClean="0">
                          <a:effectLst/>
                          <a:latin typeface="Calibri" panose="020F0502020204030204" pitchFamily="34" charset="0"/>
                          <a:ea typeface="Calibri" panose="020F0502020204030204" pitchFamily="34" charset="0"/>
                          <a:cs typeface="Calibri" panose="020F0502020204030204" pitchFamily="34" charset="0"/>
                        </a:rPr>
                        <a:t>projektu:</a:t>
                      </a:r>
                    </a:p>
                    <a:p>
                      <a:pPr marL="104775">
                        <a:lnSpc>
                          <a:spcPct val="115000"/>
                        </a:lnSpc>
                        <a:spcAft>
                          <a:spcPts val="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04775">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inwestycja generuje 4 wymienione </a:t>
                      </a: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efekty;</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inwestycja generuje 3 z wymienionych </a:t>
                      </a: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efektów;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inwestycja generuje 2 z wymienionych </a:t>
                      </a: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efektów;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inwestycja generuje 1 z wymienionych </a:t>
                      </a: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efektów;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inwestycja nie generuje żadnego z wymienionych efektów.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1000"/>
                        </a:spcAft>
                      </a:pPr>
                      <a:r>
                        <a:rPr lang="pl-PL" sz="1000"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15000"/>
                        </a:lnSpc>
                        <a:spcAft>
                          <a:spcPts val="1000"/>
                        </a:spcAft>
                      </a:pPr>
                      <a:r>
                        <a:rPr lang="pl-PL" sz="1000" dirty="0">
                          <a:effectLst/>
                          <a:latin typeface="Calibri" panose="020F0502020204030204" pitchFamily="34" charset="0"/>
                          <a:ea typeface="Calibri" panose="020F0502020204030204" pitchFamily="34" charset="0"/>
                          <a:cs typeface="Calibri" panose="020F0502020204030204" pitchFamily="34" charset="0"/>
                        </a:rPr>
                        <a:t>Punkty w ramach kryterium nie podlegają sumowaniu.</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defTabSz="914400" rtl="0" eaLnBrk="1" latinLnBrk="0" hangingPunct="1">
                        <a:lnSpc>
                          <a:spcPct val="115000"/>
                        </a:lnSpc>
                        <a:spcAft>
                          <a:spcPts val="0"/>
                        </a:spcAft>
                      </a:pPr>
                      <a:r>
                        <a:rPr lang="pl-PL" sz="1800" kern="1200" dirty="0">
                          <a:solidFill>
                            <a:schemeClr val="dk1"/>
                          </a:solidFill>
                          <a:effectLst/>
                          <a:latin typeface="+mn-lt"/>
                          <a:ea typeface="+mn-ea"/>
                          <a:cs typeface="+mn-cs"/>
                        </a:rPr>
                        <a:t>4</a:t>
                      </a:r>
                    </a:p>
                  </a:txBody>
                  <a:tcPr marL="0" marR="0" marT="0" marB="0" anchor="ctr"/>
                </a:tc>
              </a:tr>
            </a:tbl>
          </a:graphicData>
        </a:graphic>
      </p:graphicFrame>
    </p:spTree>
    <p:extLst>
      <p:ext uri="{BB962C8B-B14F-4D97-AF65-F5344CB8AC3E}">
        <p14:creationId xmlns:p14="http://schemas.microsoft.com/office/powerpoint/2010/main" val="3167282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18037"/>
            <a:ext cx="4842416" cy="400110"/>
          </a:xfrm>
          <a:prstGeom prst="rect">
            <a:avLst/>
          </a:prstGeom>
          <a:noFill/>
          <a:ln w="9525">
            <a:noFill/>
            <a:miter lim="800000"/>
            <a:headEnd/>
            <a:tailEnd/>
          </a:ln>
        </p:spPr>
        <p:txBody>
          <a:bodyPr wrap="none" anchor="ctr">
            <a:spAutoFit/>
          </a:bodyPr>
          <a:lstStyle/>
          <a:p>
            <a:pPr eaLnBrk="0" hangingPunct="0"/>
            <a:r>
              <a:rPr lang="pl-PL" sz="2000" b="1" dirty="0">
                <a:solidFill>
                  <a:prstClr val="black"/>
                </a:solidFill>
                <a:latin typeface="Calibri" pitchFamily="34" charset="0"/>
                <a:cs typeface="Calibri" pitchFamily="34" charset="0"/>
              </a:rPr>
              <a:t>KRYTERIA MERYTORYCZNE – SZCZEGÓŁOWE</a:t>
            </a:r>
            <a:endParaRPr lang="pl-PL" sz="2000" dirty="0">
              <a:solidFill>
                <a:prstClr val="black"/>
              </a:solidFill>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587293405"/>
              </p:ext>
            </p:extLst>
          </p:nvPr>
        </p:nvGraphicFramePr>
        <p:xfrm>
          <a:off x="0" y="1289307"/>
          <a:ext cx="9143999" cy="5598537"/>
        </p:xfrm>
        <a:graphic>
          <a:graphicData uri="http://schemas.openxmlformats.org/drawingml/2006/table">
            <a:tbl>
              <a:tblPr firstRow="1" bandRow="1">
                <a:tableStyleId>{5C22544A-7EE6-4342-B048-85BDC9FD1C3A}</a:tableStyleId>
              </a:tblPr>
              <a:tblGrid>
                <a:gridCol w="321437"/>
                <a:gridCol w="1181219"/>
                <a:gridCol w="4045418"/>
                <a:gridCol w="2937370"/>
                <a:gridCol w="658555"/>
              </a:tblGrid>
              <a:tr h="759481">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969645">
                <a:tc>
                  <a:txBody>
                    <a:bodyPr/>
                    <a:lstStyle/>
                    <a:p>
                      <a:endParaRPr lang="pl-PL" sz="1200" dirty="0" smtClean="0"/>
                    </a:p>
                    <a:p>
                      <a:endParaRPr lang="pl-PL" sz="1200" dirty="0" smtClean="0"/>
                    </a:p>
                    <a:p>
                      <a:endParaRPr lang="pl-PL" sz="1200" dirty="0" smtClean="0"/>
                    </a:p>
                    <a:p>
                      <a:endParaRPr lang="pl-PL" sz="1200" dirty="0" smtClean="0"/>
                    </a:p>
                    <a:p>
                      <a:endParaRPr lang="pl-PL" sz="1200" dirty="0" smtClean="0"/>
                    </a:p>
                    <a:p>
                      <a:r>
                        <a:rPr lang="pl-PL" sz="1200" dirty="0" smtClean="0"/>
                        <a:t>7.</a:t>
                      </a:r>
                      <a:endParaRPr lang="pl-PL" sz="1200" dirty="0"/>
                    </a:p>
                  </a:txBody>
                  <a:tcPr/>
                </a:tc>
                <a:tc>
                  <a:txBody>
                    <a:bodyPr/>
                    <a:lstStyle/>
                    <a:p>
                      <a:pPr>
                        <a:lnSpc>
                          <a:spcPct val="115000"/>
                        </a:lnSpc>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Godziny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otwarcia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Ocenie podlegać będzie dostępność  obiektów kultury, w których dostępna jest oferta kulturalna. </a:t>
                      </a:r>
                    </a:p>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 okresie trwałości projektu wzrost ogólnej liczby godzin dostępności nastąpi w stosunku do roku poprzedzającego rozpoczęcie realizacji projektu.</a:t>
                      </a:r>
                    </a:p>
                    <a:p>
                      <a:pPr marL="90170" marR="90170" algn="l" defTabSz="914400" rtl="0" eaLnBrk="1" latinLnBrk="0" hangingPunct="1">
                        <a:lnSpc>
                          <a:spcPct val="115000"/>
                        </a:lnSpc>
                        <a:spcAft>
                          <a:spcPts val="0"/>
                        </a:spcAft>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Dostępność oferty kulturalnej:</a:t>
                      </a:r>
                    </a:p>
                    <a:p>
                      <a:pPr marL="9017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2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oferta kulturalna będzie dostępna 6 dni w tygodniu, minimum przez 8 godzin na dobę, min. do godz. 19, w tym w sobotę i niedzielę (bez wymogów czasowych) lub nastąpi min. 10% wzrost ogólnej liczby godzin dostępności oferty kulturalnej;</a:t>
                      </a:r>
                    </a:p>
                    <a:p>
                      <a:pPr marL="9017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oferta kulturalna będzie dostępna 6 dni w tygodniu min. do godz. 17, w tym w sobotę i niedzielę (bez wymogów czasowych) lub nastąpi min. 5% wzrost ogólnej liczby godzin dostępności oferty kulturalnej;</a:t>
                      </a:r>
                    </a:p>
                    <a:p>
                      <a:pPr marL="9017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nie ulegnie zwiększeniu w stosunku do stanu sprzed realizacji projektu.</a:t>
                      </a:r>
                    </a:p>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Punkty w ramach kryterium nie podlegają sumowaniu.</a:t>
                      </a:r>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pl-PL" dirty="0" smtClean="0"/>
                    </a:p>
                    <a:p>
                      <a:pPr algn="ctr"/>
                      <a:endParaRPr lang="pl-PL" dirty="0" smtClean="0"/>
                    </a:p>
                    <a:p>
                      <a:pPr algn="ctr"/>
                      <a:r>
                        <a:rPr lang="pl-PL" dirty="0" smtClean="0"/>
                        <a:t>2</a:t>
                      </a:r>
                      <a:endParaRPr lang="pl-PL" dirty="0"/>
                    </a:p>
                  </a:txBody>
                  <a:tcPr/>
                </a:tc>
              </a:tr>
              <a:tr h="1768196">
                <a:tc>
                  <a:txBody>
                    <a:bodyPr/>
                    <a:lstStyle/>
                    <a:p>
                      <a:endParaRPr lang="pl-PL" sz="1200" dirty="0" smtClean="0"/>
                    </a:p>
                    <a:p>
                      <a:endParaRPr lang="pl-PL" sz="1200" dirty="0" smtClean="0"/>
                    </a:p>
                    <a:p>
                      <a:r>
                        <a:rPr lang="pl-PL" sz="1200" dirty="0" smtClean="0"/>
                        <a:t>8.</a:t>
                      </a:r>
                      <a:endParaRPr lang="pl-PL" sz="1200" dirty="0"/>
                    </a:p>
                  </a:txBody>
                  <a:tcPr/>
                </a:tc>
                <a:tc>
                  <a:txBody>
                    <a:bodyPr/>
                    <a:lstStyle/>
                    <a:p>
                      <a:pPr marL="0" algn="l" defTabSz="914400" rtl="0" eaLnBrk="1" latinLnBrk="0" hangingPunct="1">
                        <a:lnSpc>
                          <a:spcPct val="115000"/>
                        </a:lnSpc>
                        <a:spcAft>
                          <a:spcPts val="0"/>
                        </a:spcAft>
                      </a:pPr>
                      <a:endParaRPr lang="pl-PL" sz="1000" kern="12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marL="0" algn="l" defTabSz="914400" rtl="0" eaLnBrk="1" latinLnBrk="0" hangingPunct="1">
                        <a:lnSpc>
                          <a:spcPct val="115000"/>
                        </a:lnSpc>
                        <a:spcAft>
                          <a:spcPts val="0"/>
                        </a:spcAft>
                      </a:pPr>
                      <a:endParaRPr lang="pl-PL" sz="1000" kern="12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marL="0" algn="l" defTabSz="914400" rtl="0" eaLnBrk="1" latinLnBrk="0" hangingPunct="1">
                        <a:lnSpc>
                          <a:spcPct val="115000"/>
                        </a:lnSpc>
                        <a:spcAft>
                          <a:spcPts val="0"/>
                        </a:spcAft>
                      </a:pPr>
                      <a:r>
                        <a:rPr lang="pl-PL" sz="1000" kern="12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Udostepnienie zasobów w Internecie</a:t>
                      </a:r>
                      <a:endParaRPr lang="pl-PL" sz="10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pl-PL" sz="1800" kern="1200" dirty="0" smtClean="0">
                          <a:solidFill>
                            <a:schemeClr val="dk1"/>
                          </a:solidFill>
                          <a:effectLst/>
                          <a:latin typeface="+mn-lt"/>
                          <a:ea typeface="+mn-ea"/>
                          <a:cs typeface="+mn-cs"/>
                        </a:rPr>
                        <a:t>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Promowane jest udostępnienie </a:t>
                      </a:r>
                      <a:r>
                        <a:rPr lang="pl-PL" sz="10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zdigitalizwanych</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zbiorów w Internecie.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Wniosek musi zawierać uzasadnienie dotyczące potrzeby dostępności </a:t>
                      </a:r>
                      <a:r>
                        <a:rPr lang="pl-PL" sz="10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zdigitalizowanych</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dóbr kultury w Internecie</a:t>
                      </a:r>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 przewiduje:</a:t>
                      </a:r>
                    </a:p>
                    <a:p>
                      <a:pPr marL="9017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udostepnienie w Internecie zbiorów unikalnych na skalę min. krajową;</a:t>
                      </a:r>
                    </a:p>
                    <a:p>
                      <a:pPr marL="9017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udostepnienie w Internecie zbiorów unikalnych na skalę regionalną;</a:t>
                      </a:r>
                    </a:p>
                    <a:p>
                      <a:pPr marL="9017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nie nastąpi udostepnienie.</a:t>
                      </a:r>
                    </a:p>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Punkty w ramach kryterium nie podlegają sumowaniu.</a:t>
                      </a:r>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pl-PL" dirty="0" smtClean="0"/>
                    </a:p>
                    <a:p>
                      <a:pPr algn="ctr"/>
                      <a:r>
                        <a:rPr lang="pl-PL" dirty="0" smtClean="0"/>
                        <a:t>3</a:t>
                      </a:r>
                      <a:endParaRPr lang="pl-PL" dirty="0"/>
                    </a:p>
                  </a:txBody>
                  <a:tcPr/>
                </a:tc>
              </a:tr>
            </a:tbl>
          </a:graphicData>
        </a:graphic>
      </p:graphicFrame>
    </p:spTree>
    <p:extLst>
      <p:ext uri="{BB962C8B-B14F-4D97-AF65-F5344CB8AC3E}">
        <p14:creationId xmlns:p14="http://schemas.microsoft.com/office/powerpoint/2010/main" val="3634169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28669"/>
            <a:ext cx="4842416" cy="400110"/>
          </a:xfrm>
          <a:prstGeom prst="rect">
            <a:avLst/>
          </a:prstGeom>
          <a:noFill/>
          <a:ln w="9525">
            <a:noFill/>
            <a:miter lim="800000"/>
            <a:headEnd/>
            <a:tailEnd/>
          </a:ln>
        </p:spPr>
        <p:txBody>
          <a:bodyPr wrap="none" anchor="ctr">
            <a:spAutoFit/>
          </a:bodyPr>
          <a:lstStyle/>
          <a:p>
            <a:pPr eaLnBrk="0" hangingPunct="0"/>
            <a:r>
              <a:rPr lang="pl-PL" sz="2000" b="1" dirty="0">
                <a:solidFill>
                  <a:prstClr val="black"/>
                </a:solidFill>
                <a:latin typeface="Calibri" pitchFamily="34" charset="0"/>
                <a:cs typeface="Calibri" pitchFamily="34" charset="0"/>
              </a:rPr>
              <a:t>KRYTERIA MERYTORYCZNE – SZCZEGÓŁOWE</a:t>
            </a:r>
            <a:endParaRPr lang="pl-PL" sz="2000" dirty="0">
              <a:solidFill>
                <a:prstClr val="black"/>
              </a:solidFill>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267874413"/>
              </p:ext>
            </p:extLst>
          </p:nvPr>
        </p:nvGraphicFramePr>
        <p:xfrm>
          <a:off x="1" y="1312756"/>
          <a:ext cx="9052558" cy="4556760"/>
        </p:xfrm>
        <a:graphic>
          <a:graphicData uri="http://schemas.openxmlformats.org/drawingml/2006/table">
            <a:tbl>
              <a:tblPr firstRow="1" bandRow="1">
                <a:tableStyleId>{5C22544A-7EE6-4342-B048-85BDC9FD1C3A}</a:tableStyleId>
              </a:tblPr>
              <a:tblGrid>
                <a:gridCol w="393404"/>
                <a:gridCol w="927395"/>
                <a:gridCol w="4171794"/>
                <a:gridCol w="2907996"/>
                <a:gridCol w="651969"/>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751156">
                <a:tc>
                  <a:txBody>
                    <a:bodyPr/>
                    <a:lstStyle/>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r>
                        <a:rPr lang="pl-PL" sz="1200" dirty="0" smtClean="0"/>
                        <a:t>9.</a:t>
                      </a:r>
                      <a:endParaRPr lang="pl-PL" sz="1200" dirty="0"/>
                    </a:p>
                    <a:p>
                      <a:endParaRPr lang="pl-PL" sz="1200" dirty="0" smtClean="0"/>
                    </a:p>
                    <a:p>
                      <a:endParaRPr lang="pl-PL" sz="1200" dirty="0" smtClean="0"/>
                    </a:p>
                  </a:txBody>
                  <a:tcPr/>
                </a:tc>
                <a:tc>
                  <a:txBody>
                    <a:bodyPr/>
                    <a:lstStyle/>
                    <a:p>
                      <a:pPr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Komplementarność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ramach kryterium oceniany będzie związek projektu z innymi przedsięwzięciami, dotyczącymi, w szczególności ochrony, promocji i rozwoju dziedzictwa kulturowego (niezależnie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 źródeł finansowania i podmiotu realizującego) oraz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stopień, w jakim analizowane projekty i ich rezultaty warunkują lub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wzmacniają się nawzajem.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 jest komplementarny z innym projektem/projektami:</a:t>
                      </a: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dotyczącymi ochrony, promocji i rozwoju dziedzictwa kulturowego w taki sposób, że ich rezultaty wzmacniają się wzajemnie; </a:t>
                      </a:r>
                    </a:p>
                    <a:p>
                      <a:endPar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nie dotyczącymi bezpośrednio ochrony, promocji i rozwoju dziedzictwa kulturowego w taki sposób, że ich rezultaty wzmacniają się wzajemnie;</a:t>
                      </a: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brak powiązań lub brak informacji w tym zakresie.</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Punkty w ramach kryterium nie podlegają sumowaniu.</a:t>
                      </a:r>
                    </a:p>
                    <a:p>
                      <a:endParaRPr lang="pl-PL" sz="1000" kern="1200" dirty="0">
                        <a:solidFill>
                          <a:schemeClr val="dk1"/>
                        </a:solidFill>
                        <a:effectLst/>
                        <a:latin typeface="+mn-lt"/>
                        <a:ea typeface="+mn-ea"/>
                        <a:cs typeface="+mn-cs"/>
                      </a:endParaRPr>
                    </a:p>
                  </a:txBody>
                  <a:tcPr/>
                </a:tc>
                <a:tc>
                  <a:txBody>
                    <a:bodyPr/>
                    <a:lstStyle/>
                    <a:p>
                      <a:pPr algn="ctr"/>
                      <a:endParaRPr lang="pl-PL" dirty="0" smtClean="0"/>
                    </a:p>
                    <a:p>
                      <a:pPr algn="ctr"/>
                      <a:endParaRPr lang="pl-PL" dirty="0" smtClean="0"/>
                    </a:p>
                    <a:p>
                      <a:pPr algn="ctr"/>
                      <a:endParaRPr lang="pl-PL" dirty="0" smtClean="0"/>
                    </a:p>
                    <a:p>
                      <a:pPr algn="ctr"/>
                      <a:endParaRPr lang="pl-PL" dirty="0" smtClean="0"/>
                    </a:p>
                    <a:p>
                      <a:pPr algn="ctr"/>
                      <a:endParaRPr lang="pl-PL" dirty="0" smtClean="0"/>
                    </a:p>
                    <a:p>
                      <a:pPr algn="ctr"/>
                      <a:r>
                        <a:rPr lang="pl-PL" dirty="0" smtClean="0"/>
                        <a:t>3</a:t>
                      </a:r>
                      <a:endParaRPr lang="pl-PL" dirty="0"/>
                    </a:p>
                  </a:txBody>
                  <a:tcPr/>
                </a:tc>
              </a:tr>
            </a:tbl>
          </a:graphicData>
        </a:graphic>
      </p:graphicFrame>
    </p:spTree>
    <p:extLst>
      <p:ext uri="{BB962C8B-B14F-4D97-AF65-F5344CB8AC3E}">
        <p14:creationId xmlns:p14="http://schemas.microsoft.com/office/powerpoint/2010/main" val="328862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645250805"/>
              </p:ext>
            </p:extLst>
          </p:nvPr>
        </p:nvGraphicFramePr>
        <p:xfrm>
          <a:off x="1" y="0"/>
          <a:ext cx="9154159" cy="6620939"/>
        </p:xfrm>
        <a:graphic>
          <a:graphicData uri="http://schemas.openxmlformats.org/drawingml/2006/table">
            <a:tbl>
              <a:tblPr firstRow="1" bandRow="1">
                <a:tableStyleId>{5C22544A-7EE6-4342-B048-85BDC9FD1C3A}</a:tableStyleId>
              </a:tblPr>
              <a:tblGrid>
                <a:gridCol w="361506"/>
                <a:gridCol w="797442"/>
                <a:gridCol w="2319632"/>
                <a:gridCol w="5091716"/>
                <a:gridCol w="583863"/>
              </a:tblGrid>
              <a:tr h="829739">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195565">
                <a:tc>
                  <a:txBody>
                    <a:bodyPr/>
                    <a:lstStyle/>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r>
                        <a:rPr lang="pl-PL" sz="1000" dirty="0" smtClean="0"/>
                        <a:t>10</a:t>
                      </a:r>
                      <a:r>
                        <a:rPr lang="pl-PL" sz="1200" dirty="0" smtClean="0"/>
                        <a:t>.</a:t>
                      </a:r>
                      <a:endParaRPr lang="pl-PL" sz="1200" dirty="0"/>
                    </a:p>
                    <a:p>
                      <a:endParaRPr lang="pl-PL" sz="1200" dirty="0" smtClean="0"/>
                    </a:p>
                    <a:p>
                      <a:endParaRPr lang="pl-PL" sz="1200" dirty="0" smtClean="0"/>
                    </a:p>
                  </a:txBody>
                  <a:tcPr/>
                </a:tc>
                <a:tc>
                  <a:txBody>
                    <a:bodyPr/>
                    <a:lstStyle/>
                    <a:p>
                      <a:pPr>
                        <a:lnSpc>
                          <a:spcPct val="115000"/>
                        </a:lnSpc>
                        <a:spcAft>
                          <a:spcPts val="0"/>
                        </a:spcAft>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Projekty przyczyniające się do rozwoju oferty </a:t>
                      </a:r>
                      <a:r>
                        <a:rPr lang="pl-PL" sz="10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kulturalno</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-edukacyjnej</a:t>
                      </a:r>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indent="0" algn="l" defTabSz="914400" rtl="0" eaLnBrk="1" fontAlgn="auto" latinLnBrk="0" hangingPunct="1">
                        <a:lnSpc>
                          <a:spcPct val="115000"/>
                        </a:lnSpc>
                        <a:spcBef>
                          <a:spcPts val="0"/>
                        </a:spcBef>
                        <a:spcAft>
                          <a:spcPts val="0"/>
                        </a:spcAft>
                        <a:buClrTx/>
                        <a:buSzTx/>
                        <a:buFontTx/>
                        <a:buNone/>
                        <a:tabLst/>
                        <a:defRPr/>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indent="0" algn="l" defTabSz="914400" rtl="0" eaLnBrk="1" fontAlgn="auto" latinLnBrk="0" hangingPunct="1">
                        <a:lnSpc>
                          <a:spcPct val="115000"/>
                        </a:lnSpc>
                        <a:spcBef>
                          <a:spcPts val="0"/>
                        </a:spcBef>
                        <a:spcAft>
                          <a:spcPts val="0"/>
                        </a:spcAft>
                        <a:buClrTx/>
                        <a:buSzTx/>
                        <a:buFontTx/>
                        <a:buNone/>
                        <a:tabLst/>
                        <a:defRPr/>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indent="0" algn="l" defTabSz="914400" rtl="0" eaLnBrk="1" fontAlgn="auto" latinLnBrk="0" hangingPunct="1">
                        <a:lnSpc>
                          <a:spcPct val="115000"/>
                        </a:lnSpc>
                        <a:spcBef>
                          <a:spcPts val="0"/>
                        </a:spcBef>
                        <a:spcAft>
                          <a:spcPts val="0"/>
                        </a:spcAft>
                        <a:buClrTx/>
                        <a:buSzTx/>
                        <a:buFontTx/>
                        <a:buNone/>
                        <a:tabLst/>
                        <a:defRPr/>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Ocenie podlegać będzie, jakość programu kulturalnego oraz oferta edukacyjna związana z realizacją projektu (uruchomiona po zakończeniu rzeczowej realizacji projektu). Priorytetowo traktowane będą projekty tworzące nowe formy uczestnictwa w kulturze, przyczyniające się do budowania świadomości i edukacji kulturalnej, zapewniające wysoką jakość merytoryczną i szeroką gamę oferty kulturalno-edukacyjnej, kierowanej do szerokiego grona odbiorców. Oferta kulturalno-edukacyjna powinna przyczyniać się do wzrostu kompetencji kulturowych oraz wzrostu kreatywności społeczeństwa.</a:t>
                      </a:r>
                    </a:p>
                    <a:p>
                      <a:pPr marL="90170" marR="90170">
                        <a:lnSpc>
                          <a:spcPct val="115000"/>
                        </a:lnSpc>
                        <a:spcAft>
                          <a:spcPts val="0"/>
                        </a:spcAft>
                      </a:pP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 zakłada, że:</a:t>
                      </a: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6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oferta kulturalno-edukacyjna powstała w wyniku realizacji projektu, w porównaniu z dotychczasową działalnością kulturalno-edukacyjną, zapewnia różnorodną (w tym wzbogaconą o nowe elementy) jakość merytoryczną programu. Oznacza to, że zaproponowany program tworzy nowe formy uczestnictwa w kulturze, wprowadza nowe elementy merytoryczne, skierowany jest do nowych grup odbiorców, przyczynia się do budowania świadomości i edukacji kulturalnej, wzrostu kompetencji kulturowych oraz do wzrostu kreatywności społeczeństwa. Wprowadzone nowe elementy do oferty kulturalno-edukacyjnej nie stanowią pojedynczych wydarzeń, tylko ich znaczenie w kontekście całej oferty jest widoczne i znaczące. </a:t>
                      </a:r>
                      <a:r>
                        <a:rPr lang="pl-PL" sz="1000" kern="12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lub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 w przypadku gdy wnioskodawca nie prowadził wcześniej działalności kulturalno-edukacyjnej zaproponowana oferta jest bogata (liczona ilością zaproponowanych wydarzeń kulturalno-edukacyjnych), zróżnicowana (różnorodne formy uczestnictwa w kulturze), skierowana do szerokiej grupy odbiorców, przyczynia się do budowania świadomości i edukacji kulturalnej, wzrostu kompetencji kulturowych oraz do wzrostu kreatywności społeczeństwa.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oferta kulturalno-edukacyjna powstała w wyniku realizacji projektu w porównaniu do dotychczasowej działalności kulturalno-edukacyjnej wnioskodawcy jest bogatsza jedynie w odniesieniu do ilości zaproponowanych wydarzeń, jednakże nie wprowadza nowych form uczestnictwa w kulturze, nie jest skierowana do nowej grupy odbiorców, nie wprowadza nowych elementów (np. nowej tematyki) (wzrost ilościowy nie jakościowy), nie wpływa znacząco na wzrost kompetencji kulturalnych oraz wzrost kreatywności społeczeństwa lub wprowadzone nowe elementy do oferty kulturalno-edukacyjnej (nowe formy uczestnictwa w kulturze, nowi odbiorcy) są mało istotne biorąc pod uwagę całą ofertę. </a:t>
                      </a:r>
                      <a:r>
                        <a:rPr lang="pl-PL" sz="1000" kern="12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lub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 w przypadku gdy wnioskodawca nie prowadził wcześniej działalności kulturalno-edukacyjnej zaproponowana oferta jest bogata (liczona ilością zaproponowanych wydarzeń kulturalno-edukacyjnych), ale mało zróżnicowana (brak różnorodnych form uczestnictwa w kulturze), skierowana do wąskiej grupy odbiorców, nie wpływa znacząco na wzrost kompetencji kulturalnych oraz wzrost kreatywności społeczeństwa. </a:t>
                      </a:r>
                    </a:p>
                    <a:p>
                      <a:endPar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pozostałe, w tym m.in.: oferta kulturalno-edukacyjna powstała w wyniku realizacji projektu będzie kontynuacją dotychczasowej działalności kulturalnej i kulturalno-edukacyjnej wnioskodawcy </a:t>
                      </a:r>
                      <a:r>
                        <a:rPr lang="pl-PL" sz="1000" kern="12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lub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 w przypadku gdy wnioskodawca nie prowadził wcześniej działalności kulturalno-edukacyjnej zaproponowana oferta jest uboga (liczona ilością zaproponowanych wydarzeń kulturalno-edukacyjnych) mało zróżnicowana (brak różnorodnych form uczestnictwa w kulturze), skierowana do wąskiej grupy odbiorców, nie wpływa na wzrost kompetencji kulturalnych oraz wzrost kreatywności społeczeństwa.</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Punkty w ramach kryterium nie podlegają sumowaniu.</a:t>
                      </a:r>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algn="ctr" defTabSz="914400" rtl="0" eaLnBrk="1" latinLnBrk="0" hangingPunct="1">
                        <a:lnSpc>
                          <a:spcPct val="115000"/>
                        </a:lnSpc>
                        <a:spcAft>
                          <a:spcPts val="0"/>
                        </a:spcAft>
                      </a:pPr>
                      <a:r>
                        <a:rPr lang="pl-PL" sz="1800" kern="1200" dirty="0" smtClean="0">
                          <a:solidFill>
                            <a:schemeClr val="dk1"/>
                          </a:solidFill>
                          <a:latin typeface="+mn-lt"/>
                          <a:ea typeface="+mn-ea"/>
                          <a:cs typeface="+mn-cs"/>
                        </a:rPr>
                        <a:t>6</a:t>
                      </a:r>
                      <a:endParaRPr lang="pl-PL" sz="1800" kern="1200" dirty="0">
                        <a:solidFill>
                          <a:schemeClr val="dk1"/>
                        </a:solidFill>
                        <a:latin typeface="+mn-lt"/>
                        <a:ea typeface="+mn-ea"/>
                        <a:cs typeface="+mn-cs"/>
                      </a:endParaRPr>
                    </a:p>
                  </a:txBody>
                  <a:tcPr marL="0" marR="0" marT="0" marB="0" anchor="ctr"/>
                </a:tc>
              </a:tr>
            </a:tbl>
          </a:graphicData>
        </a:graphic>
      </p:graphicFrame>
    </p:spTree>
    <p:extLst>
      <p:ext uri="{BB962C8B-B14F-4D97-AF65-F5344CB8AC3E}">
        <p14:creationId xmlns:p14="http://schemas.microsoft.com/office/powerpoint/2010/main" val="3937356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07404"/>
            <a:ext cx="4842416" cy="400110"/>
          </a:xfrm>
          <a:prstGeom prst="rect">
            <a:avLst/>
          </a:prstGeom>
          <a:noFill/>
          <a:ln w="9525">
            <a:noFill/>
            <a:miter lim="800000"/>
            <a:headEnd/>
            <a:tailEnd/>
          </a:ln>
        </p:spPr>
        <p:txBody>
          <a:bodyPr wrap="none" anchor="ctr">
            <a:spAutoFit/>
          </a:bodyPr>
          <a:lstStyle/>
          <a:p>
            <a:pPr eaLnBrk="0" hangingPunct="0"/>
            <a:r>
              <a:rPr lang="pl-PL" sz="2000" b="1" dirty="0">
                <a:solidFill>
                  <a:prstClr val="black"/>
                </a:solidFill>
                <a:latin typeface="Calibri" pitchFamily="34" charset="0"/>
                <a:cs typeface="Calibri" pitchFamily="34" charset="0"/>
              </a:rPr>
              <a:t>KRYTERIA MERYTORYCZNE – SZCZEGÓŁOWE</a:t>
            </a:r>
            <a:endParaRPr lang="pl-PL" sz="2000" dirty="0">
              <a:solidFill>
                <a:prstClr val="black"/>
              </a:solidFill>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773872008"/>
              </p:ext>
            </p:extLst>
          </p:nvPr>
        </p:nvGraphicFramePr>
        <p:xfrm>
          <a:off x="1" y="1312756"/>
          <a:ext cx="9052558" cy="4249844"/>
        </p:xfrm>
        <a:graphic>
          <a:graphicData uri="http://schemas.openxmlformats.org/drawingml/2006/table">
            <a:tbl>
              <a:tblPr firstRow="1" bandRow="1">
                <a:tableStyleId>{5C22544A-7EE6-4342-B048-85BDC9FD1C3A}</a:tableStyleId>
              </a:tblPr>
              <a:tblGrid>
                <a:gridCol w="386079"/>
                <a:gridCol w="1290320"/>
                <a:gridCol w="3816194"/>
                <a:gridCol w="2907996"/>
                <a:gridCol w="651969"/>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96920">
                <a:tc>
                  <a:txBody>
                    <a:bodyPr/>
                    <a:lstStyle/>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r>
                        <a:rPr lang="pl-PL" sz="1200" dirty="0" smtClean="0"/>
                        <a:t>11.</a:t>
                      </a:r>
                      <a:endParaRPr lang="pl-PL" sz="1200" dirty="0"/>
                    </a:p>
                  </a:txBody>
                  <a:tcPr/>
                </a:tc>
                <a:tc>
                  <a:txBody>
                    <a:bodyPr/>
                    <a:lstStyle/>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Sektor kreatywny</a:t>
                      </a:r>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Promowane są projekty, w których oferta kulturalno-edukacyjna jest tworzona i będzie realizowana we współpracy z podmiotem z sektora kreatywnego. Sektor kreatywny – (ang. </a:t>
                      </a:r>
                      <a:r>
                        <a:rPr lang="pl-PL" sz="10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creative</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industries</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w zależności od definicji pojęcie obejmuje różne rodzaje działalności, dla których kreatywność jest kluczowym czynnikiem produkcji. W klasyfikacja sektora kreatywnego w oparciu o działy PKD 2007 GUS. Do przemysłów kreatywnych zalicza się: działalność wydawnicza; działalność związana z produkcją filmów, nagrań wideo, programów telewizyjnych, nagrań dźwiękowych i muzycznych; nadawanie programów ogólnodostępnych i abonamentowych; działalność w zakresie architektury, badania i analizy techniczne; reklama, badanie rynku i opinii publicznej; pozostała działalność profesjonalna, naukowa i techniczna; działalność twórcza związana z kulturą i rozrywką. </a:t>
                      </a:r>
                    </a:p>
                    <a:p>
                      <a:endParaRPr lang="pl-PL" sz="1000" kern="1200" dirty="0" smtClean="0">
                        <a:solidFill>
                          <a:schemeClr val="dk1"/>
                        </a:solidFill>
                        <a:effectLst/>
                        <a:latin typeface="+mn-lt"/>
                        <a:ea typeface="+mn-ea"/>
                        <a:cs typeface="+mn-cs"/>
                      </a:endParaRPr>
                    </a:p>
                  </a:txBody>
                  <a:tcPr/>
                </a:tc>
                <a:tc>
                  <a:txBody>
                    <a:bodyPr/>
                    <a:lstStyle/>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4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 zakłada, że oferta kulturalno-edukacyjna jest tworzona i będzie realizowana we współpracy z podmiotem z sektora kreatywnego;</a:t>
                      </a: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brak współpracy z podmiotem z sektora kreatywnego lub brak informacji w tym zakresie. Sektor kreatywny – (ang. </a:t>
                      </a:r>
                      <a:r>
                        <a:rPr lang="pl-PL" sz="10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creative</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industries</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w zależności od definicji pojęcie obejmuje różne rodzaje działalności, dla których kreatywność jest kluczowym czynnikiem produkcji. W klasyfikacja sektora kreatywnego w oparciu o działy PKD 2007 GUS. Do przemysłów kreatywnych zalicza się: działalność wydawnicza; działalność związana z produkcją filmów, nagrań wideo, programów telewizyjnych, nagrań dźwiękowych i muzycznych; nadawanie programów ogólnodostępnych i abonamentowych; działalność w zakresie architektury, badania i analizy techniczne; reklama, badanie rynku i opinii publicznej; pozostała działalność profesjonalna, naukowa i techniczna; działalność twórcza związana z kulturą i rozrywką. </a:t>
                      </a:r>
                    </a:p>
                    <a:p>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pl-PL" dirty="0" smtClean="0"/>
                    </a:p>
                    <a:p>
                      <a:pPr algn="ctr"/>
                      <a:endParaRPr lang="pl-PL" dirty="0" smtClean="0"/>
                    </a:p>
                    <a:p>
                      <a:pPr algn="ctr"/>
                      <a:endParaRPr lang="pl-PL" dirty="0" smtClean="0"/>
                    </a:p>
                    <a:p>
                      <a:pPr algn="ctr"/>
                      <a:endParaRPr lang="pl-PL" dirty="0" smtClean="0"/>
                    </a:p>
                    <a:p>
                      <a:pPr algn="ctr"/>
                      <a:r>
                        <a:rPr lang="pl-PL" dirty="0" smtClean="0"/>
                        <a:t>4</a:t>
                      </a:r>
                      <a:endParaRPr lang="pl-PL" dirty="0"/>
                    </a:p>
                  </a:txBody>
                  <a:tcPr/>
                </a:tc>
              </a:tr>
            </a:tbl>
          </a:graphicData>
        </a:graphic>
      </p:graphicFrame>
    </p:spTree>
    <p:extLst>
      <p:ext uri="{BB962C8B-B14F-4D97-AF65-F5344CB8AC3E}">
        <p14:creationId xmlns:p14="http://schemas.microsoft.com/office/powerpoint/2010/main" val="3532112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18037"/>
            <a:ext cx="4842416" cy="400110"/>
          </a:xfrm>
          <a:prstGeom prst="rect">
            <a:avLst/>
          </a:prstGeom>
          <a:noFill/>
          <a:ln w="9525">
            <a:noFill/>
            <a:miter lim="800000"/>
            <a:headEnd/>
            <a:tailEnd/>
          </a:ln>
        </p:spPr>
        <p:txBody>
          <a:bodyPr wrap="none" anchor="ctr">
            <a:spAutoFit/>
          </a:bodyPr>
          <a:lstStyle/>
          <a:p>
            <a:pPr eaLnBrk="0" hangingPunct="0"/>
            <a:r>
              <a:rPr lang="pl-PL" sz="2000" b="1" dirty="0">
                <a:solidFill>
                  <a:prstClr val="black"/>
                </a:solidFill>
                <a:latin typeface="Calibri" pitchFamily="34" charset="0"/>
                <a:cs typeface="Calibri" pitchFamily="34" charset="0"/>
              </a:rPr>
              <a:t>KRYTERIA MERYTORYCZNE – SZCZEGÓŁOWE</a:t>
            </a:r>
            <a:endParaRPr lang="pl-PL" sz="2000" dirty="0">
              <a:solidFill>
                <a:prstClr val="black"/>
              </a:solidFill>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3321822066"/>
              </p:ext>
            </p:extLst>
          </p:nvPr>
        </p:nvGraphicFramePr>
        <p:xfrm>
          <a:off x="1" y="1312756"/>
          <a:ext cx="9052558" cy="4102524"/>
        </p:xfrm>
        <a:graphic>
          <a:graphicData uri="http://schemas.openxmlformats.org/drawingml/2006/table">
            <a:tbl>
              <a:tblPr firstRow="1" bandRow="1">
                <a:tableStyleId>{5C22544A-7EE6-4342-B048-85BDC9FD1C3A}</a:tableStyleId>
              </a:tblPr>
              <a:tblGrid>
                <a:gridCol w="386079"/>
                <a:gridCol w="1290320"/>
                <a:gridCol w="3816194"/>
                <a:gridCol w="2907996"/>
                <a:gridCol w="651969"/>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96920">
                <a:tc>
                  <a:txBody>
                    <a:bodyPr/>
                    <a:lstStyle/>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r>
                        <a:rPr lang="pl-PL" sz="1200" dirty="0" smtClean="0"/>
                        <a:t>12.</a:t>
                      </a:r>
                      <a:endParaRPr lang="pl-PL" sz="1200" dirty="0"/>
                    </a:p>
                  </a:txBody>
                  <a:tcPr/>
                </a:tc>
                <a:tc>
                  <a:txBody>
                    <a:bodyPr/>
                    <a:lstStyle/>
                    <a:p>
                      <a:pPr marL="0" algn="l" defTabSz="914400" rtl="0" eaLnBrk="1" latinLnBrk="0" hangingPunct="1"/>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algn="l" defTabSz="914400" rtl="0" eaLnBrk="1" latinLnBrk="0" hangingPunct="1"/>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algn="l" defTabSz="914400" rtl="0" eaLnBrk="1" latinLnBrk="0" hangingPunct="1"/>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algn="l" defTabSz="914400" rtl="0" eaLnBrk="1" latinLnBrk="0" hangingPunct="1"/>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algn="l" defTabSz="914400" rtl="0" eaLnBrk="1" latinLnBrk="0" hangingPunct="1"/>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Wpływ projektu na podniesienie atrakcyjności turystycznej regionu/kraju</a:t>
                      </a:r>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algn="l" defTabSz="914400" rtl="0" eaLnBrk="1" latinLnBrk="0" hangingPunct="1"/>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algn="l" defTabSz="914400" rtl="0" eaLnBrk="1" latinLnBrk="0" hangingPunct="1"/>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algn="l" defTabSz="914400" rtl="0" eaLnBrk="1" latinLnBrk="0" hangingPunct="1"/>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algn="l" defTabSz="914400" rtl="0" eaLnBrk="1" latinLnBrk="0" hangingPunct="1"/>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 ramach kryterium ocenie podlegać będzie, czy: </a:t>
                      </a:r>
                    </a:p>
                    <a:p>
                      <a:pPr marL="0" algn="l" defTabSz="914400" rtl="0" eaLnBrk="1" latinLnBrk="0" hangingPunct="1"/>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przygotowana nowa oferta turystyczna będzie wykraczała poza główny zakres działalności wnioskodawcy,</a:t>
                      </a:r>
                    </a:p>
                    <a:p>
                      <a:pPr marL="0" algn="l" defTabSz="914400" rtl="0" eaLnBrk="1" latinLnBrk="0" hangingPunct="1"/>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prowadzone działania promocyjne będą miały zasięg ponadregionalny (nie dotyczy wyłącznej promocji w Internecie).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Priorytetowo będą traktowane projekty, które przyczynią się do wzrostu atrakcyjności turystycznej miejsca oraz będą mieć wpływ na rozwój lokalnej bazy turystycznej. </a:t>
                      </a:r>
                    </a:p>
                  </a:txBody>
                  <a:tcPr/>
                </a:tc>
                <a:tc>
                  <a:txBody>
                    <a:bodyPr/>
                    <a:lstStyle/>
                    <a:p>
                      <a:pPr marL="0" algn="l" defTabSz="914400" rtl="0" eaLnBrk="1" latinLnBrk="0" hangingPunct="1"/>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algn="l" defTabSz="914400" rtl="0" eaLnBrk="1" latinLnBrk="0" hangingPunct="1"/>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algn="l" defTabSz="914400" rtl="0" eaLnBrk="1" latinLnBrk="0" hangingPunct="1"/>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przygotowana nowa oferta turystyczna będzie wykraczała poza główny zakres działalności wnioskodawcy; </a:t>
                      </a:r>
                    </a:p>
                    <a:p>
                      <a:pPr marL="0" algn="l" defTabSz="914400" rtl="0" eaLnBrk="1" latinLnBrk="0" hangingPunct="1"/>
                      <a:endPar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algn="l" defTabSz="914400" rtl="0" eaLnBrk="1" latinLnBrk="0" hangingPunct="1"/>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prowadzone działania promocyjne będą miały zasięg ponadregionalny (nie dotyczy wyłącznej promocji w Internecie). </a:t>
                      </a:r>
                    </a:p>
                    <a:p>
                      <a:pPr marL="0" algn="l" defTabSz="914400" rtl="0" eaLnBrk="1" latinLnBrk="0" hangingPunct="1"/>
                      <a:endPar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algn="l" defTabSz="914400" rtl="0" eaLnBrk="1" latinLnBrk="0" hangingPunct="1"/>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brak wpływu lub brak informacji w tym zakresie.</a:t>
                      </a:r>
                    </a:p>
                    <a:p>
                      <a:pPr marL="0" algn="l" defTabSz="914400" rtl="0" eaLnBrk="1" latinLnBrk="0" hangingPunct="1"/>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Punkty w ramach kryterium podlegają sumowaniu.</a:t>
                      </a:r>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pl-PL" dirty="0" smtClean="0"/>
                    </a:p>
                    <a:p>
                      <a:pPr algn="ctr"/>
                      <a:endParaRPr lang="pl-PL" dirty="0" smtClean="0"/>
                    </a:p>
                    <a:p>
                      <a:pPr algn="ctr"/>
                      <a:endParaRPr lang="pl-PL" dirty="0" smtClean="0"/>
                    </a:p>
                    <a:p>
                      <a:pPr algn="ctr"/>
                      <a:endParaRPr lang="pl-PL" dirty="0" smtClean="0"/>
                    </a:p>
                    <a:p>
                      <a:pPr algn="ctr"/>
                      <a:r>
                        <a:rPr lang="pl-PL" dirty="0" smtClean="0"/>
                        <a:t>6</a:t>
                      </a:r>
                      <a:endParaRPr lang="pl-PL" dirty="0"/>
                    </a:p>
                  </a:txBody>
                  <a:tcPr/>
                </a:tc>
              </a:tr>
            </a:tbl>
          </a:graphicData>
        </a:graphic>
      </p:graphicFrame>
    </p:spTree>
    <p:extLst>
      <p:ext uri="{BB962C8B-B14F-4D97-AF65-F5344CB8AC3E}">
        <p14:creationId xmlns:p14="http://schemas.microsoft.com/office/powerpoint/2010/main" val="1760531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939906"/>
            <a:ext cx="6094984"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a:t>
            </a:r>
            <a:r>
              <a:rPr lang="pl-PL" sz="2000" b="1" dirty="0" smtClean="0">
                <a:latin typeface="Calibri" pitchFamily="34" charset="0"/>
                <a:cs typeface="Calibri" pitchFamily="34" charset="0"/>
              </a:rPr>
              <a:t>DOSTĘPU</a:t>
            </a:r>
            <a:endParaRPr lang="pl-PL" sz="3200" dirty="0">
              <a:solidFill>
                <a:srgbClr val="FF0000"/>
              </a:solidFill>
              <a:latin typeface="Calibri" pitchFamily="34" charset="0"/>
            </a:endParaRPr>
          </a:p>
        </p:txBody>
      </p:sp>
      <p:cxnSp>
        <p:nvCxnSpPr>
          <p:cNvPr id="5" name="Łącznik prosty 4"/>
          <p:cNvCxnSpPr>
            <a:cxnSpLocks/>
          </p:cNvCxnSpPr>
          <p:nvPr/>
        </p:nvCxnSpPr>
        <p:spPr>
          <a:xfrm>
            <a:off x="2209800" y="4184015"/>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ela 6"/>
          <p:cNvGraphicFramePr>
            <a:graphicFrameLocks noGrp="1"/>
          </p:cNvGraphicFramePr>
          <p:nvPr>
            <p:extLst>
              <p:ext uri="{D42A27DB-BD31-4B8C-83A1-F6EECF244321}">
                <p14:modId xmlns:p14="http://schemas.microsoft.com/office/powerpoint/2010/main" val="2398527789"/>
              </p:ext>
            </p:extLst>
          </p:nvPr>
        </p:nvGraphicFramePr>
        <p:xfrm>
          <a:off x="81280" y="1361281"/>
          <a:ext cx="8889999" cy="5226873"/>
        </p:xfrm>
        <a:graphic>
          <a:graphicData uri="http://schemas.openxmlformats.org/drawingml/2006/table">
            <a:tbl>
              <a:tblPr firstRow="1" bandRow="1">
                <a:tableStyleId>{5C22544A-7EE6-4342-B048-85BDC9FD1C3A}</a:tableStyleId>
              </a:tblPr>
              <a:tblGrid>
                <a:gridCol w="541823"/>
                <a:gridCol w="2367019"/>
                <a:gridCol w="5069281"/>
                <a:gridCol w="911876"/>
              </a:tblGrid>
              <a:tr h="56393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Opis kryterium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r>
              <a:tr h="1910021">
                <a:tc>
                  <a:txBody>
                    <a:bodyPr/>
                    <a:lstStyle/>
                    <a:p>
                      <a:pPr algn="l"/>
                      <a:endParaRPr lang="pl-PL" sz="1600" dirty="0" smtClean="0">
                        <a:latin typeface="+mn-lt"/>
                      </a:endParaRPr>
                    </a:p>
                    <a:p>
                      <a:pPr algn="l"/>
                      <a:endParaRPr lang="pl-PL" sz="1600" dirty="0" smtClean="0">
                        <a:latin typeface="+mn-lt"/>
                      </a:endParaRPr>
                    </a:p>
                    <a:p>
                      <a:pPr algn="l"/>
                      <a:endParaRPr lang="pl-PL" sz="1600" dirty="0" smtClean="0">
                        <a:latin typeface="+mn-lt"/>
                      </a:endParaRPr>
                    </a:p>
                    <a:p>
                      <a:pPr algn="l"/>
                      <a:r>
                        <a:rPr lang="pl-PL" sz="1600" dirty="0" smtClean="0">
                          <a:latin typeface="+mn-lt"/>
                        </a:rPr>
                        <a:t>1.</a:t>
                      </a:r>
                      <a:endParaRPr lang="pl-PL" sz="1600" dirty="0">
                        <a:latin typeface="+mn-lt"/>
                      </a:endParaRPr>
                    </a:p>
                  </a:txBody>
                  <a:tcPr anchorCtr="1">
                    <a:solidFill>
                      <a:schemeClr val="accent1">
                        <a:lumMod val="20000"/>
                        <a:lumOff val="80000"/>
                      </a:schemeClr>
                    </a:solidFill>
                  </a:tcPr>
                </a:tc>
                <a:tc>
                  <a:txBody>
                    <a:bodyPr/>
                    <a:lstStyle/>
                    <a:p>
                      <a:pPr>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r>
                        <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Efektywność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kosztowa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15000"/>
                        </a:lnSpc>
                        <a:spcBef>
                          <a:spcPts val="600"/>
                        </a:spcBef>
                        <a:spcAft>
                          <a:spcPts val="60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Zgodnie z RPO WM 20 14-2020,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wartość dofinansowania UE</a:t>
                      </a:r>
                      <a:r>
                        <a:rPr lang="pl-PL" sz="1000" dirty="0">
                          <a:effectLst/>
                          <a:latin typeface="Calibri" panose="020F0502020204030204" pitchFamily="34" charset="0"/>
                          <a:ea typeface="Calibri" panose="020F0502020204030204" pitchFamily="34" charset="0"/>
                          <a:cs typeface="Times New Roman" panose="02020603050405020304" pitchFamily="18" charset="0"/>
                        </a:rPr>
                        <a:t> jednej instytucji kultury w ramach projektu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nie może przekroczyć kwoty </a:t>
                      </a:r>
                      <a:r>
                        <a:rPr lang="pl-PL" sz="1000" b="1" dirty="0">
                          <a:solidFill>
                            <a:srgbClr val="0D0D0D"/>
                          </a:solidFill>
                          <a:effectLst/>
                          <a:latin typeface="Calibri" panose="020F0502020204030204" pitchFamily="34" charset="0"/>
                          <a:ea typeface="Calibri" panose="020F0502020204030204" pitchFamily="34" charset="0"/>
                          <a:cs typeface="Arial" panose="020B0604020202020204" pitchFamily="34" charset="0"/>
                        </a:rPr>
                        <a:t>816 722 euro</a:t>
                      </a:r>
                      <a:r>
                        <a:rPr lang="pl-PL" sz="1000" dirty="0">
                          <a:effectLst/>
                          <a:latin typeface="Calibri" panose="020F0502020204030204" pitchFamily="34" charset="0"/>
                          <a:ea typeface="Calibri" panose="020F0502020204030204" pitchFamily="34" charset="0"/>
                          <a:cs typeface="Times New Roman" panose="02020603050405020304" pitchFamily="18" charset="0"/>
                        </a:rPr>
                        <a:t> .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Koszt należy przeliczyć kursem euro podanym w regulaminie konkursu.</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Wartość wyrażona jest </a:t>
                      </a:r>
                      <a:r>
                        <a:rPr lang="pl-PL" sz="1000" dirty="0">
                          <a:effectLst/>
                          <a:latin typeface="Calibri" panose="020F0502020204030204" pitchFamily="34" charset="0"/>
                          <a:ea typeface="Calibri" panose="020F0502020204030204" pitchFamily="34" charset="0"/>
                          <a:cs typeface="Times New Roman" panose="02020603050405020304" pitchFamily="18" charset="0"/>
                        </a:rPr>
                        <a:t>w</a:t>
                      </a:r>
                      <a:r>
                        <a:rPr lang="pl-PL" sz="10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skaźnikiem: „Liczba instytucji kultury objętych wsparciem [szt.]” jest ramą wykonania osi priorytetowej i będzie służył KE do oceny realizacji celów RPO WM.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pl-PL" sz="10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Kryterium będzie liczone zgodnie z poniższym wzorem: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90170">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Wartość dofinansowania UE projektu (euro)</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&lt;= </a:t>
                      </a:r>
                      <a:r>
                        <a:rPr lang="pl-PL" sz="1000" b="1" dirty="0">
                          <a:solidFill>
                            <a:srgbClr val="0D0D0D"/>
                          </a:solidFill>
                          <a:effectLst/>
                          <a:latin typeface="Calibri" panose="020F0502020204030204" pitchFamily="34" charset="0"/>
                          <a:ea typeface="Calibri" panose="020F0502020204030204" pitchFamily="34" charset="0"/>
                          <a:cs typeface="Arial" panose="020B0604020202020204" pitchFamily="34" charset="0"/>
                        </a:rPr>
                        <a:t>816 722 euro</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Wartości docelowa wskaźnika w ramach projektu: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a:spcAft>
                          <a:spcPts val="0"/>
                        </a:spcAft>
                      </a:pPr>
                      <a:r>
                        <a:rPr lang="pl-PL" sz="1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Liczba instytucji kultury objętych wsparciem [szt.]</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Bef>
                          <a:spcPts val="600"/>
                        </a:spcBef>
                        <a:spcAft>
                          <a:spcPts val="600"/>
                        </a:spcAft>
                      </a:pPr>
                      <a:r>
                        <a:rPr lang="pl-PL" sz="1800" kern="1200" dirty="0">
                          <a:solidFill>
                            <a:schemeClr val="dk1"/>
                          </a:solidFill>
                          <a:latin typeface="+mn-lt"/>
                          <a:ea typeface="+mn-ea"/>
                          <a:cs typeface="+mn-cs"/>
                        </a:rPr>
                        <a:t>0/1</a:t>
                      </a:r>
                    </a:p>
                  </a:txBody>
                  <a:tcPr marL="68580" marR="68580" marT="0" marB="0" anchor="ctr">
                    <a:solidFill>
                      <a:schemeClr val="accent1">
                        <a:lumMod val="20000"/>
                        <a:lumOff val="80000"/>
                      </a:schemeClr>
                    </a:solidFill>
                  </a:tcPr>
                </a:tc>
              </a:tr>
              <a:tr h="2468374">
                <a:tc>
                  <a:txBody>
                    <a:bodyPr/>
                    <a:lstStyle/>
                    <a:p>
                      <a:pPr algn="l"/>
                      <a:endParaRPr lang="pl-PL" sz="1600" dirty="0" smtClean="0">
                        <a:latin typeface="+mn-lt"/>
                      </a:endParaRPr>
                    </a:p>
                    <a:p>
                      <a:pPr algn="l"/>
                      <a:endParaRPr lang="pl-PL" sz="1600" dirty="0" smtClean="0">
                        <a:latin typeface="+mn-lt"/>
                      </a:endParaRPr>
                    </a:p>
                    <a:p>
                      <a:pPr algn="l"/>
                      <a:endParaRPr lang="pl-PL" sz="1600" dirty="0" smtClean="0">
                        <a:latin typeface="+mn-lt"/>
                      </a:endParaRPr>
                    </a:p>
                    <a:p>
                      <a:pPr algn="l"/>
                      <a:r>
                        <a:rPr lang="pl-PL" sz="1600" dirty="0" smtClean="0">
                          <a:latin typeface="+mn-lt"/>
                        </a:rPr>
                        <a:t>2. </a:t>
                      </a:r>
                      <a:endParaRPr lang="pl-PL" sz="1600" dirty="0">
                        <a:latin typeface="+mn-lt"/>
                      </a:endParaRPr>
                    </a:p>
                  </a:txBody>
                  <a:tcPr anchorCtr="1">
                    <a:solidFill>
                      <a:schemeClr val="accent1">
                        <a:lumMod val="20000"/>
                        <a:lumOff val="80000"/>
                      </a:schemeClr>
                    </a:solidFill>
                  </a:tcPr>
                </a:tc>
                <a:tc>
                  <a:txBody>
                    <a:bodyPr/>
                    <a:lstStyle/>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r>
                        <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Analiza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popytu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ramach kryterium będzie sprawdzane czy dla inwestycji została przygotowana analiza popytu wykazująca zapotrzebowanie na realizację danego projektu.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naliza popytu zawiera:</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bieżący (jeżeli dotyczy) i prognozę przyszłego popytu;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charakterystykę rynku, na którym realizowany jest projekt;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grupy docelowe.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Analiza powinna bazować na wykonaniu konkretnych analiz/ badań określających zapotrzebowanie na dany projekt (np. ankiety), możliwości korzystania z usług z uwzględnieniem potencjału nabywczego odbiorców, oraz stopnia wzrostu popytu na oferowane usługi.</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Bef>
                          <a:spcPts val="600"/>
                        </a:spcBef>
                        <a:spcAft>
                          <a:spcPts val="600"/>
                        </a:spcAft>
                      </a:pPr>
                      <a:r>
                        <a:rPr lang="pl-PL" sz="1800" kern="1200" dirty="0">
                          <a:solidFill>
                            <a:schemeClr val="dk1"/>
                          </a:solidFill>
                          <a:latin typeface="+mn-lt"/>
                          <a:ea typeface="+mn-ea"/>
                          <a:cs typeface="+mn-cs"/>
                        </a:rPr>
                        <a:t>0/1</a:t>
                      </a:r>
                    </a:p>
                  </a:txBody>
                  <a:tcPr marL="68580" marR="68580" marT="0" marB="0" anchor="ctr">
                    <a:solidFill>
                      <a:schemeClr val="accent1">
                        <a:lumMod val="20000"/>
                        <a:lumOff val="80000"/>
                      </a:schemeClr>
                    </a:solidFill>
                  </a:tcPr>
                </a:tc>
              </a:tr>
            </a:tbl>
          </a:graphicData>
        </a:graphic>
      </p:graphicFrame>
      <p:cxnSp>
        <p:nvCxnSpPr>
          <p:cNvPr id="8" name="Łącznik prosty 7"/>
          <p:cNvCxnSpPr>
            <a:cxnSpLocks/>
          </p:cNvCxnSpPr>
          <p:nvPr/>
        </p:nvCxnSpPr>
        <p:spPr>
          <a:xfrm>
            <a:off x="3042920" y="3594735"/>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018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893892"/>
            <a:ext cx="4957832" cy="400110"/>
          </a:xfrm>
          <a:prstGeom prst="rect">
            <a:avLst/>
          </a:prstGeom>
          <a:noFill/>
          <a:ln w="9525">
            <a:noFill/>
            <a:miter lim="800000"/>
            <a:headEnd/>
            <a:tailEnd/>
          </a:ln>
        </p:spPr>
        <p:txBody>
          <a:bodyPr wrap="none" anchor="ctr">
            <a:spAutoFit/>
          </a:bodyPr>
          <a:lstStyle/>
          <a:p>
            <a:pPr eaLnBrk="0" hangingPunct="0"/>
            <a:r>
              <a:rPr lang="pl-PL" sz="2000" b="1" dirty="0" smtClean="0">
                <a:latin typeface="Calibri" pitchFamily="34" charset="0"/>
                <a:cs typeface="Calibri" pitchFamily="34" charset="0"/>
              </a:rPr>
              <a:t>KRYTERIA MERYTORYCZNE – SZCZEGÓŁOWE  </a:t>
            </a:r>
            <a:endParaRPr lang="pl-PL" sz="20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910021070"/>
              </p:ext>
            </p:extLst>
          </p:nvPr>
        </p:nvGraphicFramePr>
        <p:xfrm>
          <a:off x="1" y="1312756"/>
          <a:ext cx="9052558" cy="4556760"/>
        </p:xfrm>
        <a:graphic>
          <a:graphicData uri="http://schemas.openxmlformats.org/drawingml/2006/table">
            <a:tbl>
              <a:tblPr firstRow="1" bandRow="1">
                <a:tableStyleId>{5C22544A-7EE6-4342-B048-85BDC9FD1C3A}</a:tableStyleId>
              </a:tblPr>
              <a:tblGrid>
                <a:gridCol w="355599"/>
                <a:gridCol w="1158240"/>
                <a:gridCol w="4386019"/>
                <a:gridCol w="2575317"/>
                <a:gridCol w="577383"/>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751156">
                <a:tc>
                  <a:txBody>
                    <a:bodyPr/>
                    <a:lstStyle/>
                    <a:p>
                      <a:endParaRPr lang="pl-PL" sz="1200" dirty="0" smtClean="0"/>
                    </a:p>
                    <a:p>
                      <a:endParaRPr lang="pl-PL" sz="1200" dirty="0" smtClean="0"/>
                    </a:p>
                    <a:p>
                      <a:endParaRPr lang="pl-PL" sz="1000" dirty="0" smtClean="0"/>
                    </a:p>
                    <a:p>
                      <a:endParaRPr lang="pl-PL" sz="1000" dirty="0" smtClean="0"/>
                    </a:p>
                    <a:p>
                      <a:endParaRPr lang="pl-PL" sz="1000" dirty="0" smtClean="0"/>
                    </a:p>
                    <a:p>
                      <a:r>
                        <a:rPr lang="pl-PL" sz="1000" dirty="0" smtClean="0"/>
                        <a:t>13.</a:t>
                      </a:r>
                      <a:endParaRPr lang="pl-PL" sz="1000" dirty="0"/>
                    </a:p>
                  </a:txBody>
                  <a:tcPr/>
                </a:tc>
                <a:tc>
                  <a:txBody>
                    <a:bodyPr/>
                    <a:lstStyle/>
                    <a:p>
                      <a:r>
                        <a:rPr lang="pl-PL" sz="1800" kern="1200" dirty="0" smtClean="0">
                          <a:solidFill>
                            <a:schemeClr val="dk1"/>
                          </a:solidFill>
                          <a:effectLst/>
                          <a:latin typeface="+mn-lt"/>
                          <a:ea typeface="+mn-ea"/>
                          <a:cs typeface="+mn-cs"/>
                        </a:rPr>
                        <a:t> </a:t>
                      </a: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Projekty wyłonione w ramach konkursu architektonicznego, architektoniczno-urbanistycznego lub urbanistycznego</a:t>
                      </a:r>
                    </a:p>
                  </a:txBody>
                  <a:tcPr marL="68580" marR="68580" marT="0" marB="0"/>
                </a:tc>
                <a:tc>
                  <a:txBody>
                    <a:bodyPr/>
                    <a:lstStyle/>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Kryterium promuje projekty dotyczące wyłącznie zagospodarowania przestrzeni (przestrzeni publicznych, projektów urbanistycznych dot. przekształcania lub rekultywacji terenu, terenów zielonych i parków) oraz obiektów kubaturowych (w tym zwłaszcza obiekty użyteczności publicznej - obiekty zabytkowe oraz te o funkcji rekreacyjnej, turystycznej, administracyjnej), które zostały wyłonione w konkursie architektonicznym, architektoniczno- urbanistycznym lub urbanistycznym.</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Konkurs architektoniczny nie musi dot. całego przedsięwzięcia.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Ocena przedsięwzięć realizowanych na podstawie konkursu architektonicznego, architektoniczno-urbanistycznego lub urbanistycznego będzie weryfikowana poprzez załączone do wniosku oświadczenie o realizacji inwestycji wyłonionej w konkursie architektonicznym, architektoniczno-urbanistycznym lub urbanistycznym.</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W przypadku rozstrzygnięcia konkursu architektonicznego, architektoniczno-urbanistycznego lub urbanistycznego do wniosku należy dołączyć odpowiednią dokumentację potwierdzającą.</a:t>
                      </a:r>
                    </a:p>
                  </a:txBody>
                  <a:tcPr marL="0" marR="0" marT="0" marB="0"/>
                </a:tc>
                <a:tc>
                  <a:txBody>
                    <a:bodyPr/>
                    <a:lstStyle/>
                    <a:p>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 zakłada wykorzystanie wyników konkursu architektonicznego, architektoniczno-urbanistycznego lub urbanistycznego;</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brak spełnienia ww. warunków lub brak informacji w tym zakresie.</a:t>
                      </a:r>
                    </a:p>
                  </a:txBody>
                  <a:tcPr/>
                </a:tc>
                <a:tc>
                  <a:txBody>
                    <a:bodyPr/>
                    <a:lstStyle/>
                    <a:p>
                      <a:pPr algn="ctr"/>
                      <a:endParaRPr lang="pl-PL" dirty="0" smtClean="0"/>
                    </a:p>
                    <a:p>
                      <a:pPr algn="ctr"/>
                      <a:endParaRPr lang="pl-PL" dirty="0" smtClean="0"/>
                    </a:p>
                    <a:p>
                      <a:pPr algn="ctr"/>
                      <a:endParaRPr lang="pl-PL" dirty="0" smtClean="0"/>
                    </a:p>
                    <a:p>
                      <a:pPr algn="ctr"/>
                      <a:r>
                        <a:rPr lang="pl-PL" dirty="0" smtClean="0"/>
                        <a:t>3</a:t>
                      </a:r>
                      <a:endParaRPr lang="pl-PL" dirty="0"/>
                    </a:p>
                  </a:txBody>
                  <a:tcPr/>
                </a:tc>
              </a:tr>
            </a:tbl>
          </a:graphicData>
        </a:graphic>
      </p:graphicFrame>
    </p:spTree>
    <p:extLst>
      <p:ext uri="{BB962C8B-B14F-4D97-AF65-F5344CB8AC3E}">
        <p14:creationId xmlns:p14="http://schemas.microsoft.com/office/powerpoint/2010/main" val="2003426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18037"/>
            <a:ext cx="4842416" cy="400110"/>
          </a:xfrm>
          <a:prstGeom prst="rect">
            <a:avLst/>
          </a:prstGeom>
          <a:noFill/>
          <a:ln w="9525">
            <a:noFill/>
            <a:miter lim="800000"/>
            <a:headEnd/>
            <a:tailEnd/>
          </a:ln>
        </p:spPr>
        <p:txBody>
          <a:bodyPr wrap="none" anchor="ctr">
            <a:spAutoFit/>
          </a:bodyPr>
          <a:lstStyle/>
          <a:p>
            <a:pPr eaLnBrk="0" hangingPunct="0"/>
            <a:r>
              <a:rPr lang="pl-PL" sz="2000" b="1" dirty="0">
                <a:solidFill>
                  <a:prstClr val="black"/>
                </a:solidFill>
                <a:latin typeface="Calibri" pitchFamily="34" charset="0"/>
                <a:cs typeface="Calibri" pitchFamily="34" charset="0"/>
              </a:rPr>
              <a:t>KRYTERIA MERYTORYCZNE – SZCZEGÓŁOWE</a:t>
            </a:r>
            <a:endParaRPr lang="pl-PL" sz="2000" dirty="0">
              <a:solidFill>
                <a:prstClr val="black"/>
              </a:solidFill>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3498839868"/>
              </p:ext>
            </p:extLst>
          </p:nvPr>
        </p:nvGraphicFramePr>
        <p:xfrm>
          <a:off x="0" y="1289307"/>
          <a:ext cx="9143998" cy="5680223"/>
        </p:xfrm>
        <a:graphic>
          <a:graphicData uri="http://schemas.openxmlformats.org/drawingml/2006/table">
            <a:tbl>
              <a:tblPr firstRow="1" bandRow="1">
                <a:tableStyleId>{5C22544A-7EE6-4342-B048-85BDC9FD1C3A}</a:tableStyleId>
              </a:tblPr>
              <a:tblGrid>
                <a:gridCol w="353470"/>
                <a:gridCol w="1089250"/>
                <a:gridCol w="4493493"/>
                <a:gridCol w="2620314"/>
                <a:gridCol w="587471"/>
              </a:tblGrid>
              <a:tr h="759481">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269212">
                <a:tc>
                  <a:txBody>
                    <a:bodyPr/>
                    <a:lstStyle/>
                    <a:p>
                      <a:endParaRPr lang="pl-PL" sz="1000" dirty="0" smtClean="0"/>
                    </a:p>
                    <a:p>
                      <a:endParaRPr lang="pl-PL" sz="1000" dirty="0" smtClean="0"/>
                    </a:p>
                    <a:p>
                      <a:endParaRPr lang="pl-PL" sz="1000" dirty="0" smtClean="0"/>
                    </a:p>
                    <a:p>
                      <a:endParaRPr lang="pl-PL" sz="1000" dirty="0" smtClean="0"/>
                    </a:p>
                    <a:p>
                      <a:r>
                        <a:rPr lang="pl-PL" sz="1000" dirty="0" smtClean="0"/>
                        <a:t>14.</a:t>
                      </a:r>
                      <a:endParaRPr lang="pl-PL" sz="1000" dirty="0"/>
                    </a:p>
                  </a:txBody>
                  <a:tcPr/>
                </a:tc>
                <a:tc>
                  <a:txBody>
                    <a:bodyPr/>
                    <a:lstStyle/>
                    <a:p>
                      <a:pPr>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Projekty </a:t>
                      </a:r>
                      <a:r>
                        <a:rPr lang="pl-PL"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realizowane w partnerstwie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72390" marR="90170">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72390" marR="90170">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72390" marR="90170">
                        <a:lnSpc>
                          <a:spcPct val="115000"/>
                        </a:lnSpc>
                        <a:spcAft>
                          <a:spcPts val="0"/>
                        </a:spcAft>
                      </a:pPr>
                      <a:r>
                        <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Preferowane </a:t>
                      </a:r>
                      <a:r>
                        <a:rPr lang="pl-PL"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będą projekty realizowane w formule partnerstwa. Partnerstwa mogą być tworzone przez podmioty wnoszące do projektu zasoby ludzkie, organizacyjne, techniczne lub finansowe na warunkach określonych w porozumieniu lub umowie o partnerstwie (zgodnie z art. 33 ust.1 ustawy z dnia 11 lipca 2014 r. o zasadach realizacji programów w zakresie polityki spójności finansowanych w perspektywie finansowej 2014 – 2020 (Dz. U. z 2014 r., poz. 1146), dołączonej do dokumentacji aplikacyjnej.</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7950">
                        <a:lnSpc>
                          <a:spcPct val="115000"/>
                        </a:lnSpc>
                        <a:spcAft>
                          <a:spcPts val="0"/>
                        </a:spcAft>
                      </a:pPr>
                      <a:r>
                        <a:rPr lang="pl-PL" sz="1000"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a:lnSpc>
                          <a:spcPct val="115000"/>
                        </a:lnSpc>
                        <a:spcAft>
                          <a:spcPts val="0"/>
                        </a:spcAft>
                      </a:pPr>
                      <a:r>
                        <a:rPr lang="pl-PL" sz="1000" dirty="0" smtClean="0">
                          <a:effectLst/>
                          <a:latin typeface="Calibri" panose="020F0502020204030204" pitchFamily="34" charset="0"/>
                          <a:ea typeface="Calibri" panose="020F0502020204030204" pitchFamily="34" charset="0"/>
                          <a:cs typeface="Calibri" panose="020F0502020204030204" pitchFamily="34" charset="0"/>
                        </a:rPr>
                        <a:t>Liczba </a:t>
                      </a:r>
                      <a:r>
                        <a:rPr lang="pl-PL" sz="1000" dirty="0">
                          <a:effectLst/>
                          <a:latin typeface="Calibri" panose="020F0502020204030204" pitchFamily="34" charset="0"/>
                          <a:ea typeface="Calibri" panose="020F0502020204030204" pitchFamily="34" charset="0"/>
                          <a:cs typeface="Calibri" panose="020F0502020204030204" pitchFamily="34" charset="0"/>
                        </a:rPr>
                        <a:t>partnerów w projekcie</a:t>
                      </a:r>
                      <a:r>
                        <a:rPr lang="pl-PL" sz="1000" dirty="0" smtClean="0">
                          <a:effectLst/>
                          <a:latin typeface="Calibri" panose="020F0502020204030204" pitchFamily="34" charset="0"/>
                          <a:ea typeface="Calibri" panose="020F0502020204030204" pitchFamily="34" charset="0"/>
                          <a:cs typeface="Calibri" panose="020F0502020204030204" pitchFamily="34" charset="0"/>
                        </a:rPr>
                        <a:t>:</a:t>
                      </a:r>
                    </a:p>
                    <a:p>
                      <a:pPr marL="464820">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2 </a:t>
                      </a:r>
                      <a:r>
                        <a:rPr lang="pl-PL" sz="1000" b="1" dirty="0">
                          <a:effectLst/>
                          <a:latin typeface="Calibri" panose="020F0502020204030204" pitchFamily="34" charset="0"/>
                          <a:ea typeface="Calibri" panose="020F0502020204030204" pitchFamily="34" charset="0"/>
                          <a:cs typeface="Calibri" panose="020F0502020204030204" pitchFamily="34" charset="0"/>
                        </a:rPr>
                        <a:t>pkt - </a:t>
                      </a:r>
                      <a:r>
                        <a:rPr lang="pl-PL" sz="1000" dirty="0">
                          <a:effectLst/>
                          <a:latin typeface="Calibri" panose="020F0502020204030204" pitchFamily="34" charset="0"/>
                          <a:ea typeface="Calibri" panose="020F0502020204030204" pitchFamily="34" charset="0"/>
                          <a:cs typeface="Calibri" panose="020F0502020204030204" pitchFamily="34" charset="0"/>
                        </a:rPr>
                        <a:t>projekt realizowany jest z 2 partnerami i więcej;</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a:lnSpc>
                          <a:spcPct val="115000"/>
                        </a:lnSpc>
                        <a:spcAft>
                          <a:spcPts val="0"/>
                        </a:spcAft>
                      </a:pPr>
                      <a:endParaRPr lang="pl-PL" sz="1000" b="1" dirty="0" smtClean="0">
                        <a:effectLst/>
                        <a:latin typeface="Calibri" panose="020F0502020204030204" pitchFamily="34" charset="0"/>
                        <a:ea typeface="Calibri" panose="020F0502020204030204" pitchFamily="34" charset="0"/>
                        <a:cs typeface="Calibri" panose="020F0502020204030204" pitchFamily="34" charset="0"/>
                      </a:endParaRPr>
                    </a:p>
                    <a:p>
                      <a:pPr marL="450215">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1 </a:t>
                      </a:r>
                      <a:r>
                        <a:rPr lang="pl-PL" sz="1000" b="1" dirty="0">
                          <a:effectLst/>
                          <a:latin typeface="Calibri" panose="020F0502020204030204" pitchFamily="34" charset="0"/>
                          <a:ea typeface="Calibri" panose="020F0502020204030204" pitchFamily="34" charset="0"/>
                          <a:cs typeface="Calibri" panose="020F0502020204030204" pitchFamily="34" charset="0"/>
                        </a:rPr>
                        <a:t>pkt </a:t>
                      </a:r>
                      <a:r>
                        <a:rPr lang="pl-PL" sz="1000" dirty="0">
                          <a:effectLst/>
                          <a:latin typeface="Calibri" panose="020F0502020204030204" pitchFamily="34" charset="0"/>
                          <a:ea typeface="Calibri" panose="020F0502020204030204" pitchFamily="34" charset="0"/>
                          <a:cs typeface="Calibri" panose="020F0502020204030204" pitchFamily="34" charset="0"/>
                        </a:rPr>
                        <a:t>- projekt realizowany jest z 1 partnerem;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a:lnSpc>
                          <a:spcPct val="115000"/>
                        </a:lnSpc>
                        <a:spcAft>
                          <a:spcPts val="0"/>
                        </a:spcAft>
                      </a:pPr>
                      <a:endParaRPr lang="pl-PL" sz="1000" b="1" dirty="0" smtClean="0">
                        <a:effectLst/>
                        <a:latin typeface="Calibri" panose="020F0502020204030204" pitchFamily="34" charset="0"/>
                        <a:ea typeface="Calibri" panose="020F0502020204030204" pitchFamily="34" charset="0"/>
                        <a:cs typeface="Calibri" panose="020F0502020204030204" pitchFamily="34" charset="0"/>
                      </a:endParaRPr>
                    </a:p>
                    <a:p>
                      <a:pPr marL="450215">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0 </a:t>
                      </a:r>
                      <a:r>
                        <a:rPr lang="pl-PL" sz="1000" b="1" dirty="0">
                          <a:effectLst/>
                          <a:latin typeface="Calibri" panose="020F0502020204030204" pitchFamily="34" charset="0"/>
                          <a:ea typeface="Calibri" panose="020F0502020204030204" pitchFamily="34" charset="0"/>
                          <a:cs typeface="Calibri" panose="020F0502020204030204" pitchFamily="34" charset="0"/>
                        </a:rPr>
                        <a:t>pkt - </a:t>
                      </a:r>
                      <a:r>
                        <a:rPr lang="pl-PL" sz="1000" dirty="0">
                          <a:effectLst/>
                          <a:latin typeface="Calibri" panose="020F0502020204030204" pitchFamily="34" charset="0"/>
                          <a:ea typeface="Calibri" panose="020F0502020204030204" pitchFamily="34" charset="0"/>
                          <a:cs typeface="Calibri" panose="020F0502020204030204" pitchFamily="34" charset="0"/>
                        </a:rPr>
                        <a:t>projekt nie jest realizowany w partnerstwie lub brak informacji w tym zakresie.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pl-PL" sz="1100"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90170" marR="89535">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Punkty w ramach kryterium nie podlegają sumowaniu</a:t>
                      </a: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90170" marR="89535">
                        <a:lnSpc>
                          <a:spcPct val="115000"/>
                        </a:lnSpc>
                        <a:spcAft>
                          <a:spcPts val="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defTabSz="914400" rtl="0" eaLnBrk="1" latinLnBrk="0" hangingPunct="1">
                        <a:lnSpc>
                          <a:spcPct val="115000"/>
                        </a:lnSpc>
                        <a:spcAft>
                          <a:spcPts val="0"/>
                        </a:spcAft>
                      </a:pPr>
                      <a:r>
                        <a:rPr lang="pl-PL" sz="1800" kern="1200" dirty="0">
                          <a:solidFill>
                            <a:schemeClr val="dk1"/>
                          </a:solidFill>
                          <a:latin typeface="+mn-lt"/>
                          <a:ea typeface="+mn-ea"/>
                          <a:cs typeface="+mn-cs"/>
                        </a:rPr>
                        <a:t>2</a:t>
                      </a:r>
                    </a:p>
                  </a:txBody>
                  <a:tcPr marL="0" marR="0" marT="0" marB="0" anchor="ctr"/>
                </a:tc>
              </a:tr>
              <a:tr h="1768196">
                <a:tc>
                  <a:txBody>
                    <a:bodyPr/>
                    <a:lstStyle/>
                    <a:p>
                      <a:endParaRPr lang="pl-PL" sz="1000" dirty="0" smtClean="0"/>
                    </a:p>
                    <a:p>
                      <a:endParaRPr lang="pl-PL" sz="1000" dirty="0" smtClean="0"/>
                    </a:p>
                    <a:p>
                      <a:endParaRPr lang="pl-PL" sz="1000" dirty="0" smtClean="0"/>
                    </a:p>
                    <a:p>
                      <a:endParaRPr lang="pl-PL" sz="1000" dirty="0" smtClean="0"/>
                    </a:p>
                    <a:p>
                      <a:r>
                        <a:rPr lang="pl-PL" sz="1000" dirty="0" smtClean="0"/>
                        <a:t>15.</a:t>
                      </a:r>
                      <a:endParaRPr lang="pl-PL" sz="1000" dirty="0"/>
                    </a:p>
                  </a:txBody>
                  <a:tcPr/>
                </a:tc>
                <a:tc>
                  <a:txBody>
                    <a:bodyPr/>
                    <a:lstStyle/>
                    <a:p>
                      <a:pPr>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Plan </a:t>
                      </a:r>
                      <a:r>
                        <a:rPr lang="pl-PL"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inwestycyjny dla subregionów objętych OSI problemowymi</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72390" marR="90170">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72390" marR="90170">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72390" marR="90170">
                        <a:lnSpc>
                          <a:spcPct val="115000"/>
                        </a:lnSpc>
                        <a:spcAft>
                          <a:spcPts val="0"/>
                        </a:spcAft>
                      </a:pPr>
                      <a:r>
                        <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Preferowane </a:t>
                      </a:r>
                      <a:r>
                        <a:rPr lang="pl-PL"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będą projekty ujęte w jednym z 5 Planów inwestycyjnych dla subregionów objętych</a:t>
                      </a:r>
                      <a:r>
                        <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problemowymi obszarami strategicznej interwencji – OSI (ciechanowskim, ostrołęckim, płockim, radomskim, siedleckim), zatwierdzonych przez IZ RPO WM 2014-2020.</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pPr>
                      <a:r>
                        <a:rPr lang="pl-PL" sz="1000"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50215" marR="89535">
                        <a:lnSpc>
                          <a:spcPct val="115000"/>
                        </a:lnSpc>
                        <a:spcAft>
                          <a:spcPts val="0"/>
                        </a:spcAft>
                      </a:pPr>
                      <a:endParaRPr lang="pl-PL" sz="1000" dirty="0" smtClean="0">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pPr>
                      <a:r>
                        <a:rPr lang="pl-PL" sz="1000" dirty="0" smtClean="0">
                          <a:effectLst/>
                          <a:latin typeface="Calibri" panose="020F0502020204030204" pitchFamily="34" charset="0"/>
                          <a:ea typeface="Calibri" panose="020F0502020204030204" pitchFamily="34" charset="0"/>
                          <a:cs typeface="Calibri" panose="020F0502020204030204" pitchFamily="34" charset="0"/>
                        </a:rPr>
                        <a:t>Zgodność </a:t>
                      </a:r>
                      <a:r>
                        <a:rPr lang="pl-PL" sz="1000" dirty="0">
                          <a:effectLst/>
                          <a:latin typeface="Calibri" panose="020F0502020204030204" pitchFamily="34" charset="0"/>
                          <a:ea typeface="Calibri" panose="020F0502020204030204" pitchFamily="34" charset="0"/>
                          <a:cs typeface="Calibri" panose="020F0502020204030204" pitchFamily="34" charset="0"/>
                        </a:rPr>
                        <a:t>projektu z Planem inwestycyjnym RIT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endParaRPr lang="pl-PL" sz="1000" dirty="0" smtClean="0">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5 </a:t>
                      </a:r>
                      <a:r>
                        <a:rPr lang="pl-PL" sz="1000" b="1" dirty="0">
                          <a:effectLst/>
                          <a:latin typeface="Calibri" panose="020F0502020204030204" pitchFamily="34" charset="0"/>
                          <a:ea typeface="Calibri" panose="020F0502020204030204" pitchFamily="34" charset="0"/>
                          <a:cs typeface="Calibri" panose="020F0502020204030204" pitchFamily="34" charset="0"/>
                        </a:rPr>
                        <a:t>pkt - </a:t>
                      </a:r>
                      <a:r>
                        <a:rPr lang="pl-PL" sz="1000" dirty="0">
                          <a:effectLst/>
                          <a:latin typeface="Calibri" panose="020F0502020204030204" pitchFamily="34" charset="0"/>
                          <a:ea typeface="Calibri" panose="020F0502020204030204" pitchFamily="34" charset="0"/>
                          <a:cs typeface="Calibri" panose="020F0502020204030204" pitchFamily="34" charset="0"/>
                        </a:rPr>
                        <a:t>projekt jest zgodny z Planem inwestycyjnym dla subregionów objętych OSI problemowymi;</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a:lnSpc>
                          <a:spcPct val="115000"/>
                        </a:lnSpc>
                        <a:spcAft>
                          <a:spcPts val="0"/>
                        </a:spcAft>
                      </a:pPr>
                      <a:endParaRPr lang="pl-PL" sz="1000" b="1" dirty="0" smtClean="0">
                        <a:effectLst/>
                        <a:latin typeface="Calibri" panose="020F0502020204030204" pitchFamily="34" charset="0"/>
                        <a:ea typeface="Calibri" panose="020F0502020204030204" pitchFamily="34" charset="0"/>
                        <a:cs typeface="Calibri" panose="020F0502020204030204" pitchFamily="34" charset="0"/>
                      </a:endParaRPr>
                    </a:p>
                    <a:p>
                      <a:pPr marL="450215">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0 </a:t>
                      </a:r>
                      <a:r>
                        <a:rPr lang="pl-PL" sz="1000" b="1" dirty="0">
                          <a:effectLst/>
                          <a:latin typeface="Calibri" panose="020F0502020204030204" pitchFamily="34" charset="0"/>
                          <a:ea typeface="Calibri" panose="020F0502020204030204" pitchFamily="34" charset="0"/>
                          <a:cs typeface="Calibri" panose="020F0502020204030204" pitchFamily="34" charset="0"/>
                        </a:rPr>
                        <a:t>pkt - </a:t>
                      </a:r>
                      <a:r>
                        <a:rPr lang="pl-PL" sz="1000" dirty="0">
                          <a:effectLst/>
                          <a:latin typeface="Calibri" panose="020F0502020204030204" pitchFamily="34" charset="0"/>
                          <a:ea typeface="Calibri" panose="020F0502020204030204" pitchFamily="34" charset="0"/>
                          <a:cs typeface="Calibri" panose="020F0502020204030204" pitchFamily="34" charset="0"/>
                        </a:rPr>
                        <a:t>projekt nie jest zgodny z Planem inwestycyjnym dla subregionów objętych OSI problemowymi lub brak informacji w tym zakresie.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R="89535">
                        <a:lnSpc>
                          <a:spcPct val="115000"/>
                        </a:lnSpc>
                        <a:spcAft>
                          <a:spcPts val="0"/>
                        </a:spcAft>
                      </a:pPr>
                      <a:r>
                        <a:rPr lang="pl-PL" sz="1000"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defTabSz="914400" rtl="0" eaLnBrk="1" latinLnBrk="0" hangingPunct="1">
                        <a:lnSpc>
                          <a:spcPct val="115000"/>
                        </a:lnSpc>
                        <a:spcAft>
                          <a:spcPts val="0"/>
                        </a:spcAft>
                      </a:pPr>
                      <a:r>
                        <a:rPr lang="pl-PL" sz="1800" kern="1200" dirty="0">
                          <a:solidFill>
                            <a:schemeClr val="dk1"/>
                          </a:solidFill>
                          <a:latin typeface="+mn-lt"/>
                          <a:ea typeface="+mn-ea"/>
                          <a:cs typeface="+mn-cs"/>
                        </a:rPr>
                        <a:t>5</a:t>
                      </a:r>
                    </a:p>
                  </a:txBody>
                  <a:tcPr marL="0" marR="0" marT="0" marB="0" anchor="ctr"/>
                </a:tc>
              </a:tr>
            </a:tbl>
          </a:graphicData>
        </a:graphic>
      </p:graphicFrame>
    </p:spTree>
    <p:extLst>
      <p:ext uri="{BB962C8B-B14F-4D97-AF65-F5344CB8AC3E}">
        <p14:creationId xmlns:p14="http://schemas.microsoft.com/office/powerpoint/2010/main" val="278057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43840" y="960567"/>
            <a:ext cx="4842416" cy="400110"/>
          </a:xfrm>
          <a:prstGeom prst="rect">
            <a:avLst/>
          </a:prstGeom>
          <a:noFill/>
          <a:ln w="9525">
            <a:noFill/>
            <a:miter lim="800000"/>
            <a:headEnd/>
            <a:tailEnd/>
          </a:ln>
        </p:spPr>
        <p:txBody>
          <a:bodyPr wrap="none" anchor="ctr">
            <a:spAutoFit/>
          </a:bodyPr>
          <a:lstStyle/>
          <a:p>
            <a:pPr eaLnBrk="0" hangingPunct="0"/>
            <a:r>
              <a:rPr lang="pl-PL" sz="2000" b="1" dirty="0">
                <a:solidFill>
                  <a:prstClr val="black"/>
                </a:solidFill>
                <a:latin typeface="Calibri" pitchFamily="34" charset="0"/>
                <a:cs typeface="Calibri" pitchFamily="34" charset="0"/>
              </a:rPr>
              <a:t>KRYTERIA MERYTORYCZNE – SZCZEGÓŁOWE</a:t>
            </a:r>
            <a:endParaRPr lang="pl-PL" sz="2000" dirty="0">
              <a:solidFill>
                <a:prstClr val="black"/>
              </a:solidFill>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99917708"/>
              </p:ext>
            </p:extLst>
          </p:nvPr>
        </p:nvGraphicFramePr>
        <p:xfrm>
          <a:off x="0" y="1289307"/>
          <a:ext cx="9143998" cy="4796889"/>
        </p:xfrm>
        <a:graphic>
          <a:graphicData uri="http://schemas.openxmlformats.org/drawingml/2006/table">
            <a:tbl>
              <a:tblPr firstRow="1" bandRow="1">
                <a:tableStyleId>{5C22544A-7EE6-4342-B048-85BDC9FD1C3A}</a:tableStyleId>
              </a:tblPr>
              <a:tblGrid>
                <a:gridCol w="353470"/>
                <a:gridCol w="986991"/>
                <a:gridCol w="4595752"/>
                <a:gridCol w="2620314"/>
                <a:gridCol w="587471"/>
              </a:tblGrid>
              <a:tr h="759481">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269212">
                <a:tc>
                  <a:txBody>
                    <a:bodyPr/>
                    <a:lstStyle/>
                    <a:p>
                      <a:endParaRPr lang="pl-PL" sz="1000" dirty="0" smtClean="0"/>
                    </a:p>
                    <a:p>
                      <a:endParaRPr lang="pl-PL" sz="1000" dirty="0" smtClean="0"/>
                    </a:p>
                    <a:p>
                      <a:endParaRPr lang="pl-PL" sz="1000" dirty="0" smtClean="0"/>
                    </a:p>
                    <a:p>
                      <a:r>
                        <a:rPr lang="pl-PL" sz="1000" dirty="0" smtClean="0"/>
                        <a:t>16.</a:t>
                      </a:r>
                      <a:endParaRPr lang="pl-PL" sz="1000" dirty="0"/>
                    </a:p>
                  </a:txBody>
                  <a:tcPr/>
                </a:tc>
                <a:tc>
                  <a:txBody>
                    <a:bodyPr/>
                    <a:lstStyle/>
                    <a:p>
                      <a:pPr marL="0" algn="l" defTabSz="914400" rtl="0" eaLnBrk="1" latinLnBrk="0" hangingPunct="1">
                        <a:lnSpc>
                          <a:spcPct val="115000"/>
                        </a:lnSpc>
                        <a:spcAft>
                          <a:spcPts val="0"/>
                        </a:spcAft>
                      </a:pPr>
                      <a:endPar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0" algn="l" defTabSz="914400" rtl="0" eaLnBrk="1" latinLnBrk="0" hangingPunct="1">
                        <a:lnSpc>
                          <a:spcPct val="115000"/>
                        </a:lnSpc>
                        <a:spcAft>
                          <a:spcPts val="0"/>
                        </a:spcAft>
                      </a:pPr>
                      <a:endPar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Zgodność projektu z programem rewitalizacji </a:t>
                      </a:r>
                      <a:endParaRPr lang="pl-PL"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endPar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r>
                        <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Oceniana jest zgodność projektu z obowiązującym (na dzień składania wniosku o dofinansowanie) właściwym miejscowo programem rewitalizacji. </a:t>
                      </a:r>
                    </a:p>
                    <a:p>
                      <a:r>
                        <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Program rewitalizacji musi znajdować się w Wykazie programów rewitalizacji województwa mazowieckiego.</a:t>
                      </a:r>
                    </a:p>
                    <a:p>
                      <a:r>
                        <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p>
                      <a:r>
                        <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 przypadku gdy projekt realizowany jest w całości lub w części na obszarze objętym programem rewitalizacji, udział ten powinien zostać określony wskaźnikiem: </a:t>
                      </a:r>
                    </a:p>
                    <a:p>
                      <a:r>
                        <a:rPr lang="pl-PL" sz="1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„Udział projektu w odniesieniu do obszaru objętego programem rewitalizacji [%]”.</a:t>
                      </a:r>
                      <a:endParaRPr lang="pl-PL"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tc>
                <a:tc>
                  <a:txBody>
                    <a:bodyPr/>
                    <a:lstStyle/>
                    <a:p>
                      <a:pPr marL="464820" marR="89535">
                        <a:lnSpc>
                          <a:spcPct val="115000"/>
                        </a:lnSpc>
                        <a:spcAft>
                          <a:spcPts val="0"/>
                        </a:spcAft>
                      </a:pPr>
                      <a:endParaRPr lang="pl-PL"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64820" marR="89535">
                        <a:lnSpc>
                          <a:spcPct val="115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Zgodność </a:t>
                      </a:r>
                      <a:r>
                        <a:rPr lang="pl-PL" sz="1000" dirty="0">
                          <a:effectLst/>
                          <a:latin typeface="Calibri" panose="020F0502020204030204" pitchFamily="34" charset="0"/>
                          <a:ea typeface="Calibri" panose="020F0502020204030204" pitchFamily="34" charset="0"/>
                          <a:cs typeface="Times New Roman" panose="02020603050405020304" pitchFamily="18" charset="0"/>
                        </a:rPr>
                        <a:t>projektu z programem rewitalizacji</a:t>
                      </a: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464820" marR="89535">
                        <a:lnSpc>
                          <a:spcPct val="115000"/>
                        </a:lnSpc>
                        <a:spcAft>
                          <a:spcPts val="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64820">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4 pkt - </a:t>
                      </a:r>
                      <a:r>
                        <a:rPr lang="pl-PL" sz="1000" dirty="0">
                          <a:effectLst/>
                          <a:latin typeface="Calibri" panose="020F0502020204030204" pitchFamily="34" charset="0"/>
                          <a:ea typeface="Calibri" panose="020F0502020204030204" pitchFamily="34" charset="0"/>
                          <a:cs typeface="Calibri" panose="020F0502020204030204" pitchFamily="34" charset="0"/>
                        </a:rPr>
                        <a:t>projekt jest zgodny z programem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64820">
                        <a:lnSpc>
                          <a:spcPct val="115000"/>
                        </a:lnSpc>
                        <a:spcAft>
                          <a:spcPts val="0"/>
                        </a:spcAft>
                      </a:pPr>
                      <a:r>
                        <a:rPr lang="pl-PL" sz="1000" dirty="0" smtClean="0">
                          <a:effectLst/>
                          <a:latin typeface="Calibri" panose="020F0502020204030204" pitchFamily="34" charset="0"/>
                          <a:ea typeface="Calibri" panose="020F0502020204030204" pitchFamily="34" charset="0"/>
                          <a:cs typeface="Calibri" panose="020F0502020204030204" pitchFamily="34" charset="0"/>
                        </a:rPr>
                        <a:t>rewitalizacji</a:t>
                      </a:r>
                      <a:r>
                        <a:rPr lang="pl-PL" sz="1000"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64820">
                        <a:lnSpc>
                          <a:spcPct val="115000"/>
                        </a:lnSpc>
                        <a:spcAft>
                          <a:spcPts val="0"/>
                        </a:spcAft>
                      </a:pPr>
                      <a:endParaRPr lang="pl-PL" sz="1000" b="1" dirty="0" smtClean="0">
                        <a:effectLst/>
                        <a:latin typeface="Calibri" panose="020F0502020204030204" pitchFamily="34" charset="0"/>
                        <a:ea typeface="Calibri" panose="020F0502020204030204" pitchFamily="34" charset="0"/>
                        <a:cs typeface="Calibri" panose="020F0502020204030204" pitchFamily="34" charset="0"/>
                      </a:endParaRPr>
                    </a:p>
                    <a:p>
                      <a:pPr marL="464820">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0 </a:t>
                      </a:r>
                      <a:r>
                        <a:rPr lang="pl-PL" sz="1000" b="1" dirty="0">
                          <a:effectLst/>
                          <a:latin typeface="Calibri" panose="020F0502020204030204" pitchFamily="34" charset="0"/>
                          <a:ea typeface="Calibri" panose="020F0502020204030204" pitchFamily="34" charset="0"/>
                          <a:cs typeface="Calibri" panose="020F0502020204030204" pitchFamily="34" charset="0"/>
                        </a:rPr>
                        <a:t>pkt </a:t>
                      </a:r>
                      <a:r>
                        <a:rPr lang="pl-PL" sz="1000" dirty="0">
                          <a:effectLst/>
                          <a:latin typeface="Calibri" panose="020F0502020204030204" pitchFamily="34" charset="0"/>
                          <a:ea typeface="Calibri" panose="020F0502020204030204" pitchFamily="34" charset="0"/>
                          <a:cs typeface="Calibri" panose="020F0502020204030204" pitchFamily="34" charset="0"/>
                        </a:rPr>
                        <a:t>- projekt nie jest zgodny z </a:t>
                      </a:r>
                      <a:r>
                        <a:rPr lang="pl-PL" sz="1000" dirty="0" smtClean="0">
                          <a:effectLst/>
                          <a:latin typeface="Calibri" panose="020F0502020204030204" pitchFamily="34" charset="0"/>
                          <a:ea typeface="Calibri" panose="020F0502020204030204" pitchFamily="34" charset="0"/>
                          <a:cs typeface="Calibri" panose="020F0502020204030204" pitchFamily="34" charset="0"/>
                        </a:rPr>
                        <a:t>programem  </a:t>
                      </a:r>
                      <a:r>
                        <a:rPr lang="pl-PL" sz="1000" dirty="0">
                          <a:effectLst/>
                          <a:latin typeface="Calibri" panose="020F0502020204030204" pitchFamily="34" charset="0"/>
                          <a:ea typeface="Calibri" panose="020F0502020204030204" pitchFamily="34" charset="0"/>
                          <a:cs typeface="Calibri" panose="020F0502020204030204" pitchFamily="34" charset="0"/>
                        </a:rPr>
                        <a:t>rewitalizacji lub brak informacji w tym </a:t>
                      </a:r>
                      <a:r>
                        <a:rPr lang="pl-PL" sz="1000" dirty="0" smtClean="0">
                          <a:effectLst/>
                          <a:latin typeface="Calibri" panose="020F0502020204030204" pitchFamily="34" charset="0"/>
                          <a:ea typeface="Calibri" panose="020F0502020204030204" pitchFamily="34" charset="0"/>
                          <a:cs typeface="Calibri" panose="020F0502020204030204" pitchFamily="34" charset="0"/>
                        </a:rPr>
                        <a:t>zakresie</a:t>
                      </a:r>
                      <a:r>
                        <a:rPr lang="pl-PL" sz="1000"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64820" marR="89535">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defTabSz="914400" rtl="0" eaLnBrk="1" latinLnBrk="0" hangingPunct="1">
                        <a:lnSpc>
                          <a:spcPct val="115000"/>
                        </a:lnSpc>
                        <a:spcAft>
                          <a:spcPts val="0"/>
                        </a:spcAft>
                      </a:pPr>
                      <a:r>
                        <a:rPr lang="pl-PL" sz="1800" kern="1200" dirty="0">
                          <a:solidFill>
                            <a:schemeClr val="dk1"/>
                          </a:solidFill>
                          <a:latin typeface="+mn-lt"/>
                          <a:ea typeface="+mn-ea"/>
                          <a:cs typeface="+mn-cs"/>
                        </a:rPr>
                        <a:t>4</a:t>
                      </a:r>
                    </a:p>
                    <a:p>
                      <a:pPr marL="0" algn="ctr" defTabSz="914400" rtl="0" eaLnBrk="1" latinLnBrk="0" hangingPunct="1">
                        <a:lnSpc>
                          <a:spcPct val="115000"/>
                        </a:lnSpc>
                        <a:spcAft>
                          <a:spcPts val="0"/>
                        </a:spcAft>
                      </a:pPr>
                      <a:r>
                        <a:rPr lang="pl-PL" sz="1800" kern="1200" dirty="0">
                          <a:solidFill>
                            <a:schemeClr val="dk1"/>
                          </a:solidFill>
                          <a:latin typeface="+mn-lt"/>
                          <a:ea typeface="+mn-ea"/>
                          <a:cs typeface="+mn-cs"/>
                        </a:rPr>
                        <a:t> </a:t>
                      </a:r>
                    </a:p>
                  </a:txBody>
                  <a:tcPr marL="0" marR="0" marT="0" marB="0" anchor="ctr"/>
                </a:tc>
              </a:tr>
              <a:tr h="1768196">
                <a:tc>
                  <a:txBody>
                    <a:bodyPr/>
                    <a:lstStyle/>
                    <a:p>
                      <a:endParaRPr lang="pl-PL" sz="1000" dirty="0" smtClean="0"/>
                    </a:p>
                    <a:p>
                      <a:endParaRPr lang="pl-PL" sz="1000" dirty="0" smtClean="0"/>
                    </a:p>
                    <a:p>
                      <a:r>
                        <a:rPr lang="pl-PL" sz="1000" dirty="0" smtClean="0"/>
                        <a:t>17.</a:t>
                      </a:r>
                      <a:endParaRPr lang="pl-PL" sz="1000" dirty="0"/>
                    </a:p>
                  </a:txBody>
                  <a:tcPr/>
                </a:tc>
                <a:tc>
                  <a:txBody>
                    <a:bodyPr/>
                    <a:lstStyle/>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Zgodność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ze Strategią OMW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indent="-17780">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90170" marR="90170" indent="-17780">
                        <a:lnSpc>
                          <a:spcPct val="115000"/>
                        </a:lnSpc>
                        <a:spcAft>
                          <a:spcPts val="0"/>
                        </a:spcAft>
                      </a:pPr>
                      <a:endPar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90170" marR="90170" indent="-17780">
                        <a:lnSpc>
                          <a:spcPct val="115000"/>
                        </a:lnSpc>
                        <a:spcAft>
                          <a:spcPts val="0"/>
                        </a:spcAft>
                      </a:pPr>
                      <a:r>
                        <a:rPr lang="pl-PL" sz="1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Preferowane </a:t>
                      </a:r>
                      <a:r>
                        <a:rPr lang="pl-PL"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będą projekty wynikające ze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Strategią OMW.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450215" marR="89535">
                        <a:lnSpc>
                          <a:spcPct val="115000"/>
                        </a:lnSpc>
                        <a:spcAft>
                          <a:spcPts val="0"/>
                        </a:spcAft>
                      </a:pPr>
                      <a:endParaRPr lang="pl-PL"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r>
                        <a:rPr lang="pl-PL" sz="1000" b="1" dirty="0" smtClean="0">
                          <a:effectLst/>
                          <a:latin typeface="Calibri" panose="020F0502020204030204" pitchFamily="34" charset="0"/>
                          <a:ea typeface="Calibri" panose="020F0502020204030204" pitchFamily="34" charset="0"/>
                          <a:cs typeface="Times New Roman" panose="02020603050405020304" pitchFamily="18" charset="0"/>
                        </a:rPr>
                        <a:t>1 </a:t>
                      </a:r>
                      <a:r>
                        <a:rPr lang="pl-PL" sz="1000" b="1" dirty="0">
                          <a:effectLst/>
                          <a:latin typeface="Calibri" panose="020F0502020204030204" pitchFamily="34" charset="0"/>
                          <a:ea typeface="Calibri" panose="020F0502020204030204" pitchFamily="34" charset="0"/>
                          <a:cs typeface="Times New Roman" panose="02020603050405020304" pitchFamily="18" charset="0"/>
                        </a:rPr>
                        <a:t>pkt - </a:t>
                      </a:r>
                      <a:r>
                        <a:rPr lang="pl-PL" sz="1000" dirty="0">
                          <a:effectLst/>
                          <a:latin typeface="Calibri" panose="020F0502020204030204" pitchFamily="34" charset="0"/>
                          <a:ea typeface="Calibri" panose="020F0502020204030204" pitchFamily="34" charset="0"/>
                          <a:cs typeface="Times New Roman" panose="02020603050405020304" pitchFamily="18" charset="0"/>
                        </a:rPr>
                        <a:t>projekt wynika ze Strategię OMW;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endParaRPr lang="pl-PL"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r>
                        <a:rPr lang="pl-PL" sz="1000" b="1" dirty="0" smtClean="0">
                          <a:effectLst/>
                          <a:latin typeface="Calibri" panose="020F0502020204030204" pitchFamily="34" charset="0"/>
                          <a:ea typeface="Calibri" panose="020F0502020204030204" pitchFamily="34" charset="0"/>
                          <a:cs typeface="Times New Roman" panose="02020603050405020304" pitchFamily="18" charset="0"/>
                        </a:rPr>
                        <a:t>0 </a:t>
                      </a:r>
                      <a:r>
                        <a:rPr lang="pl-PL" sz="1000" b="1" dirty="0">
                          <a:effectLst/>
                          <a:latin typeface="Calibri" panose="020F0502020204030204" pitchFamily="34" charset="0"/>
                          <a:ea typeface="Calibri" panose="020F0502020204030204" pitchFamily="34" charset="0"/>
                          <a:cs typeface="Times New Roman" panose="02020603050405020304" pitchFamily="18" charset="0"/>
                        </a:rPr>
                        <a:t>pkt - </a:t>
                      </a:r>
                      <a:r>
                        <a:rPr lang="pl-PL" sz="1000" dirty="0">
                          <a:effectLst/>
                          <a:latin typeface="Calibri" panose="020F0502020204030204" pitchFamily="34" charset="0"/>
                          <a:ea typeface="Calibri" panose="020F0502020204030204" pitchFamily="34" charset="0"/>
                          <a:cs typeface="Times New Roman" panose="02020603050405020304" pitchFamily="18" charset="0"/>
                        </a:rPr>
                        <a:t>projekt nie wynika ze strategii </a:t>
                      </a: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OMW</a:t>
                      </a:r>
                      <a:r>
                        <a:rPr lang="pl-PL"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450215" marR="89535">
                        <a:lnSpc>
                          <a:spcPct val="115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lub </a:t>
                      </a:r>
                      <a:r>
                        <a:rPr lang="pl-PL" sz="1000" dirty="0">
                          <a:effectLst/>
                          <a:latin typeface="Calibri" panose="020F0502020204030204" pitchFamily="34" charset="0"/>
                          <a:ea typeface="Calibri" panose="020F0502020204030204" pitchFamily="34" charset="0"/>
                          <a:cs typeface="Times New Roman" panose="02020603050405020304" pitchFamily="18" charset="0"/>
                        </a:rPr>
                        <a:t>brak informacji w tym zakresie.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defTabSz="914400" rtl="0" eaLnBrk="1" latinLnBrk="0" hangingPunct="1">
                        <a:lnSpc>
                          <a:spcPct val="115000"/>
                        </a:lnSpc>
                        <a:spcAft>
                          <a:spcPts val="0"/>
                        </a:spcAft>
                      </a:pPr>
                      <a:r>
                        <a:rPr lang="pl-PL" sz="1800" kern="1200" dirty="0">
                          <a:solidFill>
                            <a:schemeClr val="dk1"/>
                          </a:solidFill>
                          <a:latin typeface="+mn-lt"/>
                          <a:ea typeface="+mn-ea"/>
                          <a:cs typeface="+mn-cs"/>
                        </a:rPr>
                        <a:t>1</a:t>
                      </a:r>
                    </a:p>
                  </a:txBody>
                  <a:tcPr marL="0" marR="0" marT="0" marB="0" anchor="ctr"/>
                </a:tc>
              </a:tr>
            </a:tbl>
          </a:graphicData>
        </a:graphic>
      </p:graphicFrame>
    </p:spTree>
    <p:extLst>
      <p:ext uri="{BB962C8B-B14F-4D97-AF65-F5344CB8AC3E}">
        <p14:creationId xmlns:p14="http://schemas.microsoft.com/office/powerpoint/2010/main" val="3808323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05740" y="893892"/>
            <a:ext cx="4957832" cy="400110"/>
          </a:xfrm>
          <a:prstGeom prst="rect">
            <a:avLst/>
          </a:prstGeom>
          <a:noFill/>
          <a:ln w="9525">
            <a:noFill/>
            <a:miter lim="800000"/>
            <a:headEnd/>
            <a:tailEnd/>
          </a:ln>
        </p:spPr>
        <p:txBody>
          <a:bodyPr wrap="none" anchor="ctr">
            <a:spAutoFit/>
          </a:bodyPr>
          <a:lstStyle/>
          <a:p>
            <a:pPr eaLnBrk="0" hangingPunct="0"/>
            <a:r>
              <a:rPr lang="pl-PL" sz="2000" b="1" dirty="0" smtClean="0">
                <a:latin typeface="Calibri" pitchFamily="34" charset="0"/>
                <a:cs typeface="Calibri" pitchFamily="34" charset="0"/>
              </a:rPr>
              <a:t>KRYTERIA MERYTORYCZNE – SZCZEGÓŁOWE  </a:t>
            </a:r>
            <a:endParaRPr lang="pl-PL" sz="20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842405522"/>
              </p:ext>
            </p:extLst>
          </p:nvPr>
        </p:nvGraphicFramePr>
        <p:xfrm>
          <a:off x="1" y="1312756"/>
          <a:ext cx="9052558" cy="4556760"/>
        </p:xfrm>
        <a:graphic>
          <a:graphicData uri="http://schemas.openxmlformats.org/drawingml/2006/table">
            <a:tbl>
              <a:tblPr firstRow="1" bandRow="1">
                <a:tableStyleId>{5C22544A-7EE6-4342-B048-85BDC9FD1C3A}</a:tableStyleId>
              </a:tblPr>
              <a:tblGrid>
                <a:gridCol w="350873"/>
                <a:gridCol w="1020726"/>
                <a:gridCol w="4885879"/>
                <a:gridCol w="2283191"/>
                <a:gridCol w="511889"/>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751156">
                <a:tc>
                  <a:txBody>
                    <a:bodyPr/>
                    <a:lstStyle/>
                    <a:p>
                      <a:endParaRPr lang="pl-PL" sz="1200" dirty="0" smtClean="0"/>
                    </a:p>
                    <a:p>
                      <a:endParaRPr lang="pl-PL" sz="1000" dirty="0" smtClean="0"/>
                    </a:p>
                    <a:p>
                      <a:endParaRPr lang="pl-PL" sz="1000" dirty="0" smtClean="0"/>
                    </a:p>
                    <a:p>
                      <a:endParaRPr lang="pl-PL" sz="1000" dirty="0" smtClean="0"/>
                    </a:p>
                    <a:p>
                      <a:endParaRPr lang="pl-PL" sz="1000" dirty="0" smtClean="0"/>
                    </a:p>
                    <a:p>
                      <a:endParaRPr lang="pl-PL" sz="1000" dirty="0" smtClean="0"/>
                    </a:p>
                    <a:p>
                      <a:endParaRPr lang="pl-PL" sz="1000" dirty="0" smtClean="0"/>
                    </a:p>
                    <a:p>
                      <a:pPr marL="0" indent="0"/>
                      <a:endParaRPr lang="pl-PL" sz="1000" dirty="0" smtClean="0"/>
                    </a:p>
                    <a:p>
                      <a:pPr marL="0" indent="0"/>
                      <a:r>
                        <a:rPr lang="pl-PL" sz="1000" dirty="0" smtClean="0"/>
                        <a:t>18.</a:t>
                      </a:r>
                      <a:endParaRPr lang="pl-PL" sz="1000" dirty="0"/>
                    </a:p>
                  </a:txBody>
                  <a:tcPr/>
                </a:tc>
                <a:tc>
                  <a:txBody>
                    <a:bodyPr/>
                    <a:lstStyle/>
                    <a:p>
                      <a:pPr>
                        <a:lnSpc>
                          <a:spcPct val="115000"/>
                        </a:lnSpc>
                        <a:spcAft>
                          <a:spcPts val="0"/>
                        </a:spcAft>
                      </a:pPr>
                      <a:endPar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pl-PL"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Zaangażowanie </a:t>
                      </a:r>
                      <a:r>
                        <a:rPr lang="pl-P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własnego kapitału Wnioskodawcy</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Kryterium premiuje Wnioskodawców, którzy wniosą wkład własny większy niż minimalny wkład własny beneficjenta określony  w Uszczegółowieniu RPO WM i przepisach dotyczących pomocy publicznej/ pomocy de </a:t>
                      </a:r>
                      <a:r>
                        <a:rPr lang="pl-PL" sz="1000" dirty="0" err="1">
                          <a:solidFill>
                            <a:srgbClr val="0D0D0D"/>
                          </a:solidFill>
                          <a:effectLst/>
                          <a:latin typeface="Calibri" panose="020F0502020204030204" pitchFamily="34" charset="0"/>
                          <a:ea typeface="Times New Roman" panose="02020603050405020304" pitchFamily="18" charset="0"/>
                          <a:cs typeface="Arial" panose="020B0604020202020204" pitchFamily="34" charset="0"/>
                        </a:rPr>
                        <a:t>minimis</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(jeśli dotyczy).</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indent="-17780">
                        <a:lnSpc>
                          <a:spcPct val="115000"/>
                        </a:lnSpc>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Ocenie zostanie poddany wkład własny beneficjenta na sfinansowanie wydatków kwalifikowalnych projektu. Ocena kryterium zależna jest od wysokości wkładu własnego deklarowanego przez wnioskodawcę na uzupełnienie dofinansowania.</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gn="just">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104775" algn="just">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Wkład własny beneficjenta przekraczający wymagany minimalny wkład własny, liczony od kwoty kwalifikowalnej ogółem:</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gn="just">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gn="just">
                        <a:spcAft>
                          <a:spcPts val="0"/>
                        </a:spcAft>
                      </a:pPr>
                      <a:r>
                        <a:rPr lang="pl-PL" sz="1000" b="1"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3 pkt -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powyżej 10 %;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gn="just">
                        <a:spcAft>
                          <a:spcPts val="0"/>
                        </a:spcAft>
                      </a:pPr>
                      <a:endParaRPr lang="pl-PL" sz="1000" b="1"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marL="104775" algn="just">
                        <a:spcAft>
                          <a:spcPts val="0"/>
                        </a:spcAft>
                      </a:pPr>
                      <a:r>
                        <a:rPr lang="pl-PL" sz="1000" b="1"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2 </a:t>
                      </a:r>
                      <a:r>
                        <a:rPr lang="pl-PL" sz="1000" b="1"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pkt -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powyżej 5 % do 10% włącznie;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gn="just">
                        <a:spcAft>
                          <a:spcPts val="0"/>
                        </a:spcAft>
                      </a:pPr>
                      <a:endParaRPr lang="pl-PL" sz="1000" b="1"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marL="104775" algn="just">
                        <a:spcAft>
                          <a:spcPts val="0"/>
                        </a:spcAft>
                      </a:pPr>
                      <a:r>
                        <a:rPr lang="pl-PL" sz="1000" b="1"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1 </a:t>
                      </a:r>
                      <a:r>
                        <a:rPr lang="pl-PL" sz="1000" b="1"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pkt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od 2 % do 5% włącznie;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gn="just">
                        <a:spcAft>
                          <a:spcPts val="0"/>
                        </a:spcAft>
                      </a:pPr>
                      <a:endParaRPr lang="pl-PL" sz="1000" b="1"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marL="104775" algn="just">
                        <a:spcAft>
                          <a:spcPts val="0"/>
                        </a:spcAft>
                      </a:pPr>
                      <a:r>
                        <a:rPr lang="pl-PL" sz="1000" b="1"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0 </a:t>
                      </a:r>
                      <a:r>
                        <a:rPr lang="pl-PL" sz="1000" b="1"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pkt -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brak spełnienia ww. warunków lub brak informacji  w tym zakresie.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marR="89535">
                        <a:lnSpc>
                          <a:spcPct val="115000"/>
                        </a:lnSpc>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marR="89535">
                        <a:lnSpc>
                          <a:spcPct val="115000"/>
                        </a:lnSpc>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Punkty w ramach kryterium nie podlegają sumowaniu.</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ctr" defTabSz="914400" rtl="0" eaLnBrk="1" latinLnBrk="0" hangingPunct="1">
                        <a:lnSpc>
                          <a:spcPct val="115000"/>
                        </a:lnSpc>
                        <a:spcAft>
                          <a:spcPts val="0"/>
                        </a:spcAft>
                      </a:pPr>
                      <a:r>
                        <a:rPr lang="pl-PL" sz="1800" kern="1200" dirty="0">
                          <a:solidFill>
                            <a:schemeClr val="dk1"/>
                          </a:solidFill>
                          <a:latin typeface="+mn-lt"/>
                          <a:ea typeface="+mn-ea"/>
                          <a:cs typeface="+mn-cs"/>
                        </a:rPr>
                        <a:t>3</a:t>
                      </a:r>
                    </a:p>
                  </a:txBody>
                  <a:tcPr marL="0" marR="0" marT="0" marB="0" anchor="ctr"/>
                </a:tc>
              </a:tr>
            </a:tbl>
          </a:graphicData>
        </a:graphic>
      </p:graphicFrame>
    </p:spTree>
    <p:extLst>
      <p:ext uri="{BB962C8B-B14F-4D97-AF65-F5344CB8AC3E}">
        <p14:creationId xmlns:p14="http://schemas.microsoft.com/office/powerpoint/2010/main" val="2075586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1476375"/>
          </a:xfrm>
          <a:prstGeom prst="rect">
            <a:avLst/>
          </a:prstGeom>
        </p:spPr>
        <p:txBody>
          <a:bodyPr>
            <a:spAutoFit/>
          </a:bodyPr>
          <a:lstStyle/>
          <a:p>
            <a:pPr algn="ctr">
              <a:defRPr/>
            </a:pPr>
            <a:r>
              <a:rPr lang="pl-PL" altLang="pl-PL" dirty="0">
                <a:latin typeface="+mn-lt"/>
              </a:rPr>
              <a:t>Departament Rozwoju Regionalnego i Funduszy Europejskich </a:t>
            </a:r>
          </a:p>
          <a:p>
            <a:pPr algn="ctr">
              <a:defRPr/>
            </a:pPr>
            <a:r>
              <a:rPr lang="pl-PL" altLang="pl-PL" dirty="0">
                <a:latin typeface="+mn-lt"/>
              </a:rPr>
              <a:t>UMWM w Warszawie</a:t>
            </a:r>
          </a:p>
          <a:p>
            <a:pPr algn="ctr">
              <a:defRPr/>
            </a:pPr>
            <a:r>
              <a:rPr lang="pl-PL" altLang="pl-PL" dirty="0">
                <a:latin typeface="+mn-lt"/>
              </a:rPr>
              <a:t>al. Solidarności 61</a:t>
            </a:r>
          </a:p>
          <a:p>
            <a:pPr algn="ctr">
              <a:defRPr/>
            </a:pPr>
            <a:r>
              <a:rPr lang="pl-PL" altLang="pl-PL" dirty="0">
                <a:latin typeface="+mn-lt"/>
              </a:rPr>
              <a:t>03-402 Warszawa</a:t>
            </a:r>
          </a:p>
          <a:p>
            <a:pPr algn="ctr">
              <a:defRPr/>
            </a:pPr>
            <a:r>
              <a:rPr lang="pl-PL" altLang="pl-PL" dirty="0" err="1">
                <a:latin typeface="+mn-lt"/>
              </a:rPr>
              <a:t>dsrr@mazovia.pl</a:t>
            </a:r>
            <a:endParaRPr lang="pl-PL" altLang="pl-PL" dirty="0">
              <a:latin typeface="+mn-lt"/>
            </a:endParaRPr>
          </a:p>
        </p:txBody>
      </p:sp>
      <p:sp>
        <p:nvSpPr>
          <p:cNvPr id="6" name="Prostokąt 5"/>
          <p:cNvSpPr/>
          <p:nvPr/>
        </p:nvSpPr>
        <p:spPr>
          <a:xfrm>
            <a:off x="0" y="2401888"/>
            <a:ext cx="9144000" cy="831850"/>
          </a:xfrm>
          <a:prstGeom prst="rect">
            <a:avLst/>
          </a:prstGeom>
        </p:spPr>
        <p:txBody>
          <a:bodyPr>
            <a:spAutoFit/>
          </a:bodyPr>
          <a:lstStyle/>
          <a:p>
            <a:pPr algn="ctr" eaLnBrk="0" hangingPunct="0">
              <a:defRPr/>
            </a:pPr>
            <a:r>
              <a:rPr lang="pl-PL" sz="2400" dirty="0">
                <a:latin typeface="+mn-lt"/>
              </a:rPr>
              <a:t>Dziękuję za uwagę!</a:t>
            </a:r>
            <a:br>
              <a:rPr lang="pl-PL" sz="2400" dirty="0">
                <a:latin typeface="+mn-lt"/>
              </a:rPr>
            </a:br>
            <a:endParaRPr lang="pl-PL" sz="2400" dirty="0">
              <a:latin typeface="+mn-lt"/>
            </a:endParaRPr>
          </a:p>
        </p:txBody>
      </p:sp>
    </p:spTree>
    <p:extLst>
      <p:ext uri="{BB962C8B-B14F-4D97-AF65-F5344CB8AC3E}">
        <p14:creationId xmlns:p14="http://schemas.microsoft.com/office/powerpoint/2010/main" val="1675635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1110027"/>
            <a:ext cx="6094984"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a:t>
            </a:r>
            <a:r>
              <a:rPr lang="pl-PL" sz="2000" b="1" dirty="0" smtClean="0">
                <a:latin typeface="Calibri" pitchFamily="34" charset="0"/>
                <a:cs typeface="Calibri" pitchFamily="34" charset="0"/>
              </a:rPr>
              <a:t>DOSTĘPU – </a:t>
            </a:r>
            <a:r>
              <a:rPr lang="pl-PL" sz="2000" b="1" dirty="0" smtClean="0">
                <a:solidFill>
                  <a:srgbClr val="FF0000"/>
                </a:solidFill>
                <a:latin typeface="Calibri" pitchFamily="34" charset="0"/>
                <a:cs typeface="Calibri" pitchFamily="34" charset="0"/>
              </a:rPr>
              <a:t>PRPOZYCJA ZMIANY</a:t>
            </a:r>
            <a:endParaRPr lang="pl-PL" sz="3200" dirty="0">
              <a:solidFill>
                <a:srgbClr val="FF0000"/>
              </a:solidFill>
              <a:latin typeface="Calibri" pitchFamily="34" charset="0"/>
            </a:endParaRPr>
          </a:p>
        </p:txBody>
      </p:sp>
      <p:cxnSp>
        <p:nvCxnSpPr>
          <p:cNvPr id="5" name="Łącznik prosty 4"/>
          <p:cNvCxnSpPr>
            <a:cxnSpLocks/>
          </p:cNvCxnSpPr>
          <p:nvPr/>
        </p:nvCxnSpPr>
        <p:spPr>
          <a:xfrm>
            <a:off x="2209800" y="4184015"/>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ela 6"/>
          <p:cNvGraphicFramePr>
            <a:graphicFrameLocks noGrp="1"/>
          </p:cNvGraphicFramePr>
          <p:nvPr>
            <p:extLst>
              <p:ext uri="{D42A27DB-BD31-4B8C-83A1-F6EECF244321}">
                <p14:modId xmlns:p14="http://schemas.microsoft.com/office/powerpoint/2010/main" val="2319228854"/>
              </p:ext>
            </p:extLst>
          </p:nvPr>
        </p:nvGraphicFramePr>
        <p:xfrm>
          <a:off x="81280" y="1637727"/>
          <a:ext cx="8889999" cy="4146384"/>
        </p:xfrm>
        <a:graphic>
          <a:graphicData uri="http://schemas.openxmlformats.org/drawingml/2006/table">
            <a:tbl>
              <a:tblPr firstRow="1" bandRow="1">
                <a:tableStyleId>{5C22544A-7EE6-4342-B048-85BDC9FD1C3A}</a:tableStyleId>
              </a:tblPr>
              <a:tblGrid>
                <a:gridCol w="541823"/>
                <a:gridCol w="2367019"/>
                <a:gridCol w="5069281"/>
                <a:gridCol w="911876"/>
              </a:tblGrid>
              <a:tr h="473118">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Opis kryterium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r>
              <a:tr h="3673266">
                <a:tc>
                  <a:txBody>
                    <a:bodyPr/>
                    <a:lstStyle/>
                    <a:p>
                      <a:pPr algn="l"/>
                      <a:endParaRPr lang="pl-PL" sz="1600" dirty="0" smtClean="0">
                        <a:latin typeface="+mn-lt"/>
                      </a:endParaRPr>
                    </a:p>
                    <a:p>
                      <a:pPr algn="l"/>
                      <a:endParaRPr lang="pl-PL" sz="1600" dirty="0" smtClean="0">
                        <a:latin typeface="+mn-lt"/>
                      </a:endParaRPr>
                    </a:p>
                    <a:p>
                      <a:pPr algn="l"/>
                      <a:endParaRPr lang="pl-PL" sz="1600" dirty="0" smtClean="0">
                        <a:latin typeface="+mn-lt"/>
                      </a:endParaRPr>
                    </a:p>
                    <a:p>
                      <a:pPr algn="l"/>
                      <a:endParaRPr lang="pl-PL" sz="1600" dirty="0" smtClean="0">
                        <a:latin typeface="+mn-lt"/>
                      </a:endParaRPr>
                    </a:p>
                    <a:p>
                      <a:pPr algn="l"/>
                      <a:endParaRPr lang="pl-PL" sz="1600" dirty="0" smtClean="0">
                        <a:latin typeface="+mn-lt"/>
                      </a:endParaRPr>
                    </a:p>
                    <a:p>
                      <a:pPr algn="l"/>
                      <a:r>
                        <a:rPr lang="pl-PL" sz="1600" dirty="0" smtClean="0">
                          <a:latin typeface="+mn-lt"/>
                        </a:rPr>
                        <a:t>3.</a:t>
                      </a:r>
                      <a:endParaRPr lang="pl-PL" sz="1600" dirty="0">
                        <a:latin typeface="+mn-lt"/>
                      </a:endParaRPr>
                    </a:p>
                  </a:txBody>
                  <a:tcPr anchorCtr="1">
                    <a:solidFill>
                      <a:schemeClr val="accent1">
                        <a:lumMod val="20000"/>
                        <a:lumOff val="80000"/>
                      </a:schemeClr>
                    </a:solidFill>
                  </a:tcPr>
                </a:tc>
                <a:tc>
                  <a:txBody>
                    <a:bodyPr/>
                    <a:lstStyle/>
                    <a:p>
                      <a:pPr>
                        <a:spcAft>
                          <a:spcPts val="0"/>
                        </a:spcAft>
                      </a:pPr>
                      <a:endParaRPr lang="pl-PL" sz="10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pl-PL" sz="10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spcAft>
                          <a:spcPts val="0"/>
                        </a:spcAft>
                      </a:pPr>
                      <a:r>
                        <a:rPr lang="pl-PL" sz="10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Analiza </a:t>
                      </a:r>
                      <a:r>
                        <a:rPr lang="pl-PL" sz="1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dostępności dla osób niepełnosprawnych</a:t>
                      </a:r>
                      <a:endParaRPr lang="pl-PL"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marL="90170" marR="90170">
                        <a:lnSpc>
                          <a:spcPct val="115000"/>
                        </a:lnSpc>
                        <a:spcAft>
                          <a:spcPts val="0"/>
                        </a:spcAft>
                      </a:pPr>
                      <a:endParaRPr lang="pl-PL" sz="10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W </a:t>
                      </a:r>
                      <a:r>
                        <a:rPr lang="pl-PL"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ramach kryterium będzie sprawdzane czy projekt zakłada poprawę dostępności do zasobów kultury dla osób </a:t>
                      </a:r>
                      <a:r>
                        <a:rPr lang="pl-PL" sz="10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niepełnosprawnych.</a:t>
                      </a:r>
                    </a:p>
                    <a:p>
                      <a:pPr marL="90170" marR="90170">
                        <a:lnSpc>
                          <a:spcPct val="115000"/>
                        </a:lnSpc>
                        <a:spcAft>
                          <a:spcPts val="0"/>
                        </a:spcAft>
                      </a:pPr>
                      <a:r>
                        <a:rPr lang="pl-PL" sz="12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pl-PL"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Poprawa dostępności może polegać zarówno  na poprawie dostępności obiektów do potrzeb osób niepełnosprawnych, jak również na  poprawie dostępności do samych zasobów kultury</a:t>
                      </a:r>
                      <a:r>
                        <a:rPr lang="pl-PL"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pl-PL"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pl-PL"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gn="ctr">
                        <a:lnSpc>
                          <a:spcPct val="115000"/>
                        </a:lnSpc>
                        <a:spcBef>
                          <a:spcPts val="600"/>
                        </a:spcBef>
                        <a:spcAft>
                          <a:spcPts val="600"/>
                        </a:spcAft>
                      </a:pPr>
                      <a:r>
                        <a:rPr lang="pl-PL"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0/1</a:t>
                      </a:r>
                      <a:endParaRPr lang="pl-PL"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2130129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80753" y="977541"/>
            <a:ext cx="8802218"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r>
              <a:rPr lang="pl-PL" b="1" dirty="0" smtClean="0">
                <a:latin typeface="Calibri" pitchFamily="34" charset="0"/>
                <a:cs typeface="Calibri" pitchFamily="34" charset="0"/>
              </a:rPr>
              <a:t> - </a:t>
            </a:r>
            <a:r>
              <a:rPr lang="pl-PL" b="1" dirty="0" smtClean="0">
                <a:solidFill>
                  <a:srgbClr val="FF0000"/>
                </a:solidFill>
                <a:latin typeface="Calibri" pitchFamily="34" charset="0"/>
                <a:cs typeface="Calibri" pitchFamily="34" charset="0"/>
              </a:rPr>
              <a:t>PRZEKAZANE NA KOMITET MONITORUJĄCY </a:t>
            </a:r>
            <a:endParaRPr lang="pl-PL" dirty="0">
              <a:solidFill>
                <a:srgbClr val="FF0000"/>
              </a:solidFill>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928980142"/>
              </p:ext>
            </p:extLst>
          </p:nvPr>
        </p:nvGraphicFramePr>
        <p:xfrm>
          <a:off x="0" y="1312756"/>
          <a:ext cx="9143999" cy="5545244"/>
        </p:xfrm>
        <a:graphic>
          <a:graphicData uri="http://schemas.openxmlformats.org/drawingml/2006/table">
            <a:tbl>
              <a:tblPr firstRow="1" bandRow="1">
                <a:tableStyleId>{5C22544A-7EE6-4342-B048-85BDC9FD1C3A}</a:tableStyleId>
              </a:tblPr>
              <a:tblGrid>
                <a:gridCol w="321437"/>
                <a:gridCol w="1181219"/>
                <a:gridCol w="4045418"/>
                <a:gridCol w="2937370"/>
                <a:gridCol w="658555"/>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875578">
                <a:tc>
                  <a:txBody>
                    <a:bodyPr/>
                    <a:lstStyle/>
                    <a:p>
                      <a:endParaRPr lang="pl-PL" sz="1200" dirty="0" smtClean="0"/>
                    </a:p>
                    <a:p>
                      <a:endParaRPr lang="pl-PL" sz="1200" dirty="0" smtClean="0"/>
                    </a:p>
                    <a:p>
                      <a:endParaRPr lang="pl-PL" sz="1200" dirty="0" smtClean="0"/>
                    </a:p>
                    <a:p>
                      <a:r>
                        <a:rPr lang="pl-PL" sz="1200" dirty="0" smtClean="0"/>
                        <a:t>1.</a:t>
                      </a:r>
                      <a:endParaRPr lang="pl-PL" sz="1200" dirty="0"/>
                    </a:p>
                  </a:txBody>
                  <a:tcPr/>
                </a:tc>
                <a:tc>
                  <a:txBody>
                    <a:bodyPr/>
                    <a:lstStyle/>
                    <a:p>
                      <a:r>
                        <a:rPr lang="pl-PL" sz="1000" kern="1200" dirty="0" smtClean="0">
                          <a:solidFill>
                            <a:schemeClr val="dk1"/>
                          </a:solidFill>
                          <a:effectLst/>
                          <a:latin typeface="+mn-lt"/>
                          <a:ea typeface="+mn-ea"/>
                          <a:cs typeface="+mn-cs"/>
                        </a:rPr>
                        <a:t> </a:t>
                      </a:r>
                    </a:p>
                    <a:p>
                      <a:endParaRPr lang="pl-PL" sz="1000" kern="1200" dirty="0" smtClean="0">
                        <a:solidFill>
                          <a:schemeClr val="dk1"/>
                        </a:solidFill>
                        <a:effectLst/>
                        <a:latin typeface="+mn-lt"/>
                        <a:ea typeface="+mn-ea"/>
                        <a:cs typeface="+mn-cs"/>
                      </a:endParaRPr>
                    </a:p>
                    <a:p>
                      <a:endParaRPr lang="pl-PL" sz="1000" kern="1200" dirty="0" smtClean="0">
                        <a:solidFill>
                          <a:schemeClr val="dk1"/>
                        </a:solidFill>
                        <a:effectLst/>
                        <a:latin typeface="+mn-lt"/>
                        <a:ea typeface="+mn-ea"/>
                        <a:cs typeface="+mn-cs"/>
                      </a:endParaRPr>
                    </a:p>
                    <a:p>
                      <a:r>
                        <a:rPr lang="pl-PL" sz="1000" kern="1200" dirty="0" smtClean="0">
                          <a:solidFill>
                            <a:schemeClr val="dk1"/>
                          </a:solidFill>
                          <a:effectLst/>
                          <a:latin typeface="+mn-lt"/>
                          <a:ea typeface="+mn-ea"/>
                          <a:cs typeface="+mn-cs"/>
                        </a:rPr>
                        <a:t>Upowszechnienie oferty kulturalnej</a:t>
                      </a:r>
                      <a:endParaRPr lang="pl-PL" sz="1000" dirty="0"/>
                    </a:p>
                  </a:txBody>
                  <a:tcPr/>
                </a:tc>
                <a:tc>
                  <a:txBody>
                    <a:bodyPr/>
                    <a:lstStyle/>
                    <a:p>
                      <a:r>
                        <a:rPr lang="pl-PL" sz="1000" kern="1200" dirty="0" smtClean="0">
                          <a:solidFill>
                            <a:schemeClr val="dk1"/>
                          </a:solidFill>
                          <a:effectLst/>
                          <a:latin typeface="+mn-lt"/>
                          <a:ea typeface="+mn-ea"/>
                          <a:cs typeface="+mn-cs"/>
                        </a:rPr>
                        <a:t>Zgodnie z RPO WM 2014-2020, promowane będą projekty przyczyniające się do wzrostu liczby osób korzystających rocznie ze wszystkich obiektów kultury objętych projektem (po roku od ukończenia projektu) w okresie trwałości projektu w stosunku do roku poprzedzającego rozpoczęcie realizacji projektu.</a:t>
                      </a:r>
                    </a:p>
                    <a:p>
                      <a:r>
                        <a:rPr lang="pl-PL" sz="1000" kern="1200" dirty="0" smtClean="0">
                          <a:solidFill>
                            <a:schemeClr val="dk1"/>
                          </a:solidFill>
                          <a:effectLst/>
                          <a:latin typeface="+mn-lt"/>
                          <a:ea typeface="+mn-ea"/>
                          <a:cs typeface="+mn-cs"/>
                        </a:rPr>
                        <a:t> </a:t>
                      </a:r>
                    </a:p>
                    <a:p>
                      <a:r>
                        <a:rPr lang="pl-PL" sz="1000" kern="1200" dirty="0" smtClean="0">
                          <a:solidFill>
                            <a:schemeClr val="dk1"/>
                          </a:solidFill>
                          <a:effectLst/>
                          <a:latin typeface="+mn-lt"/>
                          <a:ea typeface="+mn-ea"/>
                          <a:cs typeface="+mn-cs"/>
                        </a:rPr>
                        <a:t>Wzrost liczby osób korzystających rocznie z infrastruktury służącej działalności kulturalnej objętej projektem powinien zostać określony wskaźnikiem:</a:t>
                      </a:r>
                    </a:p>
                    <a:p>
                      <a:r>
                        <a:rPr lang="pl-PL" sz="1000" kern="1200" dirty="0" smtClean="0">
                          <a:solidFill>
                            <a:schemeClr val="dk1"/>
                          </a:solidFill>
                          <a:effectLst/>
                          <a:latin typeface="+mn-lt"/>
                          <a:ea typeface="+mn-ea"/>
                          <a:cs typeface="+mn-cs"/>
                        </a:rPr>
                        <a:t>„Wzrost oczekiwanej liczby odwiedzin w objętych wsparciem miejscach należących do dziedzictwa kulturalnego i naturalnego oraz stanowiących atrakcje turystyczne [odwiedziny/rok] (CI 9)”.</a:t>
                      </a:r>
                    </a:p>
                  </a:txBody>
                  <a:tcPr/>
                </a:tc>
                <a:tc>
                  <a:txBody>
                    <a:bodyPr/>
                    <a:lstStyle/>
                    <a:p>
                      <a:r>
                        <a:rPr lang="pl-PL" sz="1000" kern="1200" dirty="0" smtClean="0">
                          <a:solidFill>
                            <a:schemeClr val="dk1"/>
                          </a:solidFill>
                          <a:effectLst/>
                          <a:latin typeface="+mn-lt"/>
                          <a:ea typeface="+mn-ea"/>
                          <a:cs typeface="+mn-cs"/>
                        </a:rPr>
                        <a:t>Wzrost liczby osób korzystających:</a:t>
                      </a:r>
                    </a:p>
                    <a:p>
                      <a:r>
                        <a:rPr lang="pl-PL" sz="1000" b="1" kern="1200" dirty="0" smtClean="0">
                          <a:solidFill>
                            <a:schemeClr val="dk1"/>
                          </a:solidFill>
                          <a:effectLst/>
                          <a:latin typeface="+mn-lt"/>
                          <a:ea typeface="+mn-ea"/>
                          <a:cs typeface="+mn-cs"/>
                        </a:rPr>
                        <a:t>6 pkt </a:t>
                      </a:r>
                      <a:r>
                        <a:rPr lang="pl-PL" sz="1000" kern="1200" dirty="0" smtClean="0">
                          <a:solidFill>
                            <a:schemeClr val="dk1"/>
                          </a:solidFill>
                          <a:effectLst/>
                          <a:latin typeface="+mn-lt"/>
                          <a:ea typeface="+mn-ea"/>
                          <a:cs typeface="+mn-cs"/>
                        </a:rPr>
                        <a:t>- powyżej 10%;</a:t>
                      </a:r>
                    </a:p>
                    <a:p>
                      <a:r>
                        <a:rPr lang="pl-PL" sz="1000" b="1" kern="1200" dirty="0" smtClean="0">
                          <a:solidFill>
                            <a:schemeClr val="dk1"/>
                          </a:solidFill>
                          <a:effectLst/>
                          <a:latin typeface="+mn-lt"/>
                          <a:ea typeface="+mn-ea"/>
                          <a:cs typeface="+mn-cs"/>
                        </a:rPr>
                        <a:t>4 pkt </a:t>
                      </a:r>
                      <a:r>
                        <a:rPr lang="pl-PL" sz="1000" kern="1200" dirty="0" smtClean="0">
                          <a:solidFill>
                            <a:schemeClr val="dk1"/>
                          </a:solidFill>
                          <a:effectLst/>
                          <a:latin typeface="+mn-lt"/>
                          <a:ea typeface="+mn-ea"/>
                          <a:cs typeface="+mn-cs"/>
                        </a:rPr>
                        <a:t>- od 5% do 10% włącznie;</a:t>
                      </a:r>
                    </a:p>
                    <a:p>
                      <a:r>
                        <a:rPr lang="pl-PL" sz="1000" b="1" kern="1200" dirty="0" smtClean="0">
                          <a:solidFill>
                            <a:schemeClr val="dk1"/>
                          </a:solidFill>
                          <a:effectLst/>
                          <a:latin typeface="+mn-lt"/>
                          <a:ea typeface="+mn-ea"/>
                          <a:cs typeface="+mn-cs"/>
                        </a:rPr>
                        <a:t>2 pkt </a:t>
                      </a:r>
                      <a:r>
                        <a:rPr lang="pl-PL" sz="1000" kern="1200" dirty="0" smtClean="0">
                          <a:solidFill>
                            <a:schemeClr val="dk1"/>
                          </a:solidFill>
                          <a:effectLst/>
                          <a:latin typeface="+mn-lt"/>
                          <a:ea typeface="+mn-ea"/>
                          <a:cs typeface="+mn-cs"/>
                        </a:rPr>
                        <a:t>- poniżej 5% włącznie;</a:t>
                      </a:r>
                    </a:p>
                    <a:p>
                      <a:r>
                        <a:rPr lang="pl-PL" sz="1000" b="1" kern="1200" dirty="0" smtClean="0">
                          <a:solidFill>
                            <a:schemeClr val="dk1"/>
                          </a:solidFill>
                          <a:effectLst/>
                          <a:latin typeface="+mn-lt"/>
                          <a:ea typeface="+mn-ea"/>
                          <a:cs typeface="+mn-cs"/>
                        </a:rPr>
                        <a:t>0 pkt - </a:t>
                      </a:r>
                      <a:r>
                        <a:rPr lang="pl-PL" sz="1000" kern="1200" dirty="0" smtClean="0">
                          <a:solidFill>
                            <a:schemeClr val="dk1"/>
                          </a:solidFill>
                          <a:effectLst/>
                          <a:latin typeface="+mn-lt"/>
                          <a:ea typeface="+mn-ea"/>
                          <a:cs typeface="+mn-cs"/>
                        </a:rPr>
                        <a:t>nie ulegnie zwiększeniu w stosunku do stanu sprzed realizacji projektu. </a:t>
                      </a:r>
                    </a:p>
                    <a:p>
                      <a:r>
                        <a:rPr lang="pl-PL" sz="1000" kern="1200" dirty="0" smtClean="0">
                          <a:solidFill>
                            <a:schemeClr val="dk1"/>
                          </a:solidFill>
                          <a:effectLst/>
                          <a:latin typeface="+mn-lt"/>
                          <a:ea typeface="+mn-ea"/>
                          <a:cs typeface="+mn-cs"/>
                        </a:rPr>
                        <a:t> </a:t>
                      </a:r>
                    </a:p>
                    <a:p>
                      <a:r>
                        <a:rPr lang="pl-PL" sz="1000" kern="1200" dirty="0" smtClean="0">
                          <a:solidFill>
                            <a:schemeClr val="dk1"/>
                          </a:solidFill>
                          <a:effectLst/>
                          <a:latin typeface="+mn-lt"/>
                          <a:ea typeface="+mn-ea"/>
                          <a:cs typeface="+mn-cs"/>
                        </a:rPr>
                        <a:t> </a:t>
                      </a:r>
                    </a:p>
                    <a:p>
                      <a:r>
                        <a:rPr lang="pl-PL" sz="1000" kern="1200" dirty="0" smtClean="0">
                          <a:solidFill>
                            <a:schemeClr val="dk1"/>
                          </a:solidFill>
                          <a:effectLst/>
                          <a:latin typeface="+mn-lt"/>
                          <a:ea typeface="+mn-ea"/>
                          <a:cs typeface="+mn-cs"/>
                        </a:rPr>
                        <a:t>Punkty w ramach kryterium nie podlegają sumowaniu.</a:t>
                      </a:r>
                      <a:endParaRPr lang="pl-PL" sz="1000" kern="1200" dirty="0">
                        <a:solidFill>
                          <a:schemeClr val="dk1"/>
                        </a:solidFill>
                        <a:effectLst/>
                        <a:latin typeface="+mn-lt"/>
                        <a:ea typeface="+mn-ea"/>
                        <a:cs typeface="+mn-cs"/>
                      </a:endParaRPr>
                    </a:p>
                  </a:txBody>
                  <a:tcPr/>
                </a:tc>
                <a:tc>
                  <a:txBody>
                    <a:bodyPr/>
                    <a:lstStyle/>
                    <a:p>
                      <a:pPr algn="ctr"/>
                      <a:endParaRPr lang="pl-PL" sz="1800" kern="1200" dirty="0" smtClean="0">
                        <a:solidFill>
                          <a:schemeClr val="dk1"/>
                        </a:solidFill>
                        <a:effectLst/>
                        <a:latin typeface="+mn-lt"/>
                        <a:ea typeface="+mn-ea"/>
                        <a:cs typeface="+mn-cs"/>
                      </a:endParaRPr>
                    </a:p>
                    <a:p>
                      <a:pPr algn="ctr"/>
                      <a:endParaRPr lang="pl-PL" sz="1800" kern="1200" dirty="0" smtClean="0">
                        <a:solidFill>
                          <a:schemeClr val="dk1"/>
                        </a:solidFill>
                        <a:effectLst/>
                        <a:latin typeface="+mn-lt"/>
                        <a:ea typeface="+mn-ea"/>
                        <a:cs typeface="+mn-cs"/>
                      </a:endParaRPr>
                    </a:p>
                    <a:p>
                      <a:pPr algn="ctr"/>
                      <a:endParaRPr lang="pl-PL" sz="1800" kern="1200" dirty="0" smtClean="0">
                        <a:solidFill>
                          <a:schemeClr val="dk1"/>
                        </a:solidFill>
                        <a:effectLst/>
                        <a:latin typeface="+mn-lt"/>
                        <a:ea typeface="+mn-ea"/>
                        <a:cs typeface="+mn-cs"/>
                      </a:endParaRPr>
                    </a:p>
                    <a:p>
                      <a:pPr algn="ctr"/>
                      <a:r>
                        <a:rPr lang="pl-PL" sz="1800" kern="1200" dirty="0" smtClean="0">
                          <a:solidFill>
                            <a:schemeClr val="dk1"/>
                          </a:solidFill>
                          <a:effectLst/>
                          <a:latin typeface="+mn-lt"/>
                          <a:ea typeface="+mn-ea"/>
                          <a:cs typeface="+mn-cs"/>
                        </a:rPr>
                        <a:t>6</a:t>
                      </a:r>
                      <a:endParaRPr lang="pl-PL" dirty="0"/>
                    </a:p>
                  </a:txBody>
                  <a:tcPr/>
                </a:tc>
              </a:tr>
              <a:tr h="1875578">
                <a:tc>
                  <a:txBody>
                    <a:bodyPr/>
                    <a:lstStyle/>
                    <a:p>
                      <a:endParaRPr lang="pl-PL" sz="1200" dirty="0" smtClean="0"/>
                    </a:p>
                    <a:p>
                      <a:endParaRPr lang="pl-PL" sz="1200" dirty="0" smtClean="0"/>
                    </a:p>
                    <a:p>
                      <a:endParaRPr lang="pl-PL" sz="1200" dirty="0" smtClean="0"/>
                    </a:p>
                    <a:p>
                      <a:endParaRPr lang="pl-PL" sz="1200" dirty="0" smtClean="0"/>
                    </a:p>
                    <a:p>
                      <a:r>
                        <a:rPr lang="pl-PL" sz="1200" dirty="0" smtClean="0"/>
                        <a:t>2.</a:t>
                      </a:r>
                      <a:endParaRPr lang="pl-PL" sz="1200" dirty="0"/>
                    </a:p>
                  </a:txBody>
                  <a:tcPr/>
                </a:tc>
                <a:tc>
                  <a:txBody>
                    <a:bodyPr/>
                    <a:lstStyle/>
                    <a:p>
                      <a:pPr>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Poprawa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dostępności do</a:t>
                      </a:r>
                      <a:r>
                        <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oferty kulturalnej, w tym dla osób niepełnosprawnych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Ocenie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podlegać będzie dostępność obiektu, w którym są usługi kultury.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Zgodnie z RPO WM 2014-2020, promowane będą projekty zapewniające otwarty dostęp dla zwiedzających/odbiorców ze szczególnym uwzględnieniem potrzeb osób niepełnosprawnych.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Obiekty dostosowane do potrzeb osób niepełnosprawnych powinny zostać określone wskaźnikami:</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obiektów dostosowanych do potrzeb osób z niepełnosprawnościami [szt.]”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Inne miejsca kulturalne udostępnione dla niepełnosprawnych powinny zostać określone wskaźnikiem:</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kulturowych obszarów / miejsc / instytucji kulturalnych udostępnianych dla niepełnosprawnych [szt.]”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7239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 projekcie przewidziano:</a:t>
                      </a:r>
                    </a:p>
                    <a:p>
                      <a:pPr marL="7239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kompleksową renowację obiektu kultury lub znaczącą jego część, w tym dostosowanie dla osób niepełnosprawnych;</a:t>
                      </a:r>
                    </a:p>
                    <a:p>
                      <a:pPr marL="7239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prace remontowo-modernizacyjne wpływające na poprawę dostępności do kultury, w tym dostosowanie dla osób niepełnosprawnych; </a:t>
                      </a:r>
                    </a:p>
                    <a:p>
                      <a:pPr marL="7239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brak spełnienia ww. warunków lub brak informacji w tym zakresie.</a:t>
                      </a:r>
                    </a:p>
                    <a:p>
                      <a:pPr marL="7239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7239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Punkty w ramach kryterium nie podlegają sumowaniu. Min 33% powierzchni całkowitej obiektu wykorzystywanej na cele kulturalne.</a:t>
                      </a:r>
                    </a:p>
                    <a:p>
                      <a:endParaRPr lang="pl-PL" dirty="0"/>
                    </a:p>
                  </a:txBody>
                  <a:tcPr/>
                </a:tc>
                <a:tc>
                  <a:txBody>
                    <a:bodyPr/>
                    <a:lstStyle/>
                    <a:p>
                      <a:endParaRPr lang="pl-PL" dirty="0" smtClean="0"/>
                    </a:p>
                    <a:p>
                      <a:endParaRPr lang="pl-PL" dirty="0" smtClean="0"/>
                    </a:p>
                    <a:p>
                      <a:endParaRPr lang="pl-PL" dirty="0" smtClean="0"/>
                    </a:p>
                    <a:p>
                      <a:pPr algn="ctr"/>
                      <a:r>
                        <a:rPr lang="pl-PL" dirty="0" smtClean="0"/>
                        <a:t>3</a:t>
                      </a:r>
                      <a:endParaRPr lang="pl-PL" dirty="0"/>
                    </a:p>
                  </a:txBody>
                  <a:tcPr/>
                </a:tc>
              </a:tr>
            </a:tbl>
          </a:graphicData>
        </a:graphic>
      </p:graphicFrame>
    </p:spTree>
    <p:extLst>
      <p:ext uri="{BB962C8B-B14F-4D97-AF65-F5344CB8AC3E}">
        <p14:creationId xmlns:p14="http://schemas.microsoft.com/office/powerpoint/2010/main" val="2729214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51519"/>
            <a:ext cx="7503849" cy="400110"/>
          </a:xfrm>
          <a:prstGeom prst="rect">
            <a:avLst/>
          </a:prstGeom>
          <a:noFill/>
          <a:ln w="9525">
            <a:noFill/>
            <a:miter lim="800000"/>
            <a:headEnd/>
            <a:tailEnd/>
          </a:ln>
        </p:spPr>
        <p:txBody>
          <a:bodyPr wrap="none" anchor="ctr">
            <a:spAutoFit/>
          </a:bodyPr>
          <a:lstStyle/>
          <a:p>
            <a:pPr eaLnBrk="0" hangingPunct="0"/>
            <a:r>
              <a:rPr lang="pl-PL" sz="2000" b="1" dirty="0" smtClean="0">
                <a:latin typeface="Calibri" pitchFamily="34" charset="0"/>
                <a:cs typeface="Calibri" pitchFamily="34" charset="0"/>
              </a:rPr>
              <a:t>KRYTERIA MERYTORYCZNE – </a:t>
            </a:r>
            <a:r>
              <a:rPr lang="pl-PL" sz="2000" b="1" dirty="0" smtClean="0">
                <a:latin typeface="Calibri" pitchFamily="34" charset="0"/>
                <a:cs typeface="Calibri" pitchFamily="34" charset="0"/>
              </a:rPr>
              <a:t>SZCZEGÓŁOWE </a:t>
            </a:r>
            <a:r>
              <a:rPr lang="pl-PL" sz="2000" b="1" dirty="0" smtClean="0">
                <a:solidFill>
                  <a:srgbClr val="FF0000"/>
                </a:solidFill>
                <a:latin typeface="Calibri" pitchFamily="34" charset="0"/>
                <a:cs typeface="Calibri" pitchFamily="34" charset="0"/>
              </a:rPr>
              <a:t>– PROPOZYCJA ZMIANY  </a:t>
            </a:r>
            <a:endParaRPr lang="pl-PL" sz="2000" dirty="0">
              <a:solidFill>
                <a:srgbClr val="FF0000"/>
              </a:solidFill>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2163055741"/>
              </p:ext>
            </p:extLst>
          </p:nvPr>
        </p:nvGraphicFramePr>
        <p:xfrm>
          <a:off x="0" y="1312756"/>
          <a:ext cx="9143999" cy="5545244"/>
        </p:xfrm>
        <a:graphic>
          <a:graphicData uri="http://schemas.openxmlformats.org/drawingml/2006/table">
            <a:tbl>
              <a:tblPr firstRow="1" bandRow="1">
                <a:tableStyleId>{5C22544A-7EE6-4342-B048-85BDC9FD1C3A}</a:tableStyleId>
              </a:tblPr>
              <a:tblGrid>
                <a:gridCol w="340242"/>
                <a:gridCol w="1162414"/>
                <a:gridCol w="4045418"/>
                <a:gridCol w="2937370"/>
                <a:gridCol w="658555"/>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875578">
                <a:tc>
                  <a:txBody>
                    <a:bodyPr/>
                    <a:lstStyle/>
                    <a:p>
                      <a:endParaRPr lang="pl-PL" sz="1200" dirty="0" smtClean="0"/>
                    </a:p>
                    <a:p>
                      <a:endParaRPr lang="pl-PL" sz="1200" dirty="0" smtClean="0"/>
                    </a:p>
                    <a:p>
                      <a:endParaRPr lang="pl-PL" sz="1200" dirty="0" smtClean="0"/>
                    </a:p>
                    <a:p>
                      <a:r>
                        <a:rPr lang="pl-PL" sz="1200" dirty="0" smtClean="0"/>
                        <a:t>1.</a:t>
                      </a:r>
                      <a:endParaRPr lang="pl-PL" sz="1200" dirty="0"/>
                    </a:p>
                  </a:txBody>
                  <a:tcPr/>
                </a:tc>
                <a:tc>
                  <a:txBody>
                    <a:bodyPr/>
                    <a:lstStyle/>
                    <a:p>
                      <a:r>
                        <a:rPr lang="pl-PL" sz="1000" kern="1200" dirty="0" smtClean="0">
                          <a:solidFill>
                            <a:schemeClr val="dk1"/>
                          </a:solidFill>
                          <a:effectLst/>
                          <a:latin typeface="+mn-lt"/>
                          <a:ea typeface="+mn-ea"/>
                          <a:cs typeface="+mn-cs"/>
                        </a:rPr>
                        <a:t> </a:t>
                      </a:r>
                    </a:p>
                    <a:p>
                      <a:endParaRPr lang="pl-PL" sz="1000" kern="1200" dirty="0" smtClean="0">
                        <a:solidFill>
                          <a:schemeClr val="dk1"/>
                        </a:solidFill>
                        <a:effectLst/>
                        <a:latin typeface="+mn-lt"/>
                        <a:ea typeface="+mn-ea"/>
                        <a:cs typeface="+mn-cs"/>
                      </a:endParaRPr>
                    </a:p>
                    <a:p>
                      <a:endParaRPr lang="pl-PL" sz="1000" kern="1200" dirty="0" smtClean="0">
                        <a:solidFill>
                          <a:schemeClr val="dk1"/>
                        </a:solidFill>
                        <a:effectLst/>
                        <a:latin typeface="+mn-lt"/>
                        <a:ea typeface="+mn-ea"/>
                        <a:cs typeface="+mn-cs"/>
                      </a:endParaRPr>
                    </a:p>
                    <a:p>
                      <a:r>
                        <a:rPr lang="pl-PL" sz="1000" kern="1200" dirty="0" smtClean="0">
                          <a:solidFill>
                            <a:schemeClr val="dk1"/>
                          </a:solidFill>
                          <a:effectLst/>
                          <a:latin typeface="+mn-lt"/>
                          <a:ea typeface="+mn-ea"/>
                          <a:cs typeface="+mn-cs"/>
                        </a:rPr>
                        <a:t>Upowszechnienie oferty kulturalnej</a:t>
                      </a:r>
                      <a:endParaRPr lang="pl-PL" sz="1000" dirty="0"/>
                    </a:p>
                  </a:txBody>
                  <a:tcPr/>
                </a:tc>
                <a:tc>
                  <a:txBody>
                    <a:bodyPr/>
                    <a:lstStyle/>
                    <a:p>
                      <a:r>
                        <a:rPr lang="pl-PL" sz="1000" kern="1200" dirty="0" smtClean="0">
                          <a:solidFill>
                            <a:schemeClr val="dk1"/>
                          </a:solidFill>
                          <a:effectLst/>
                          <a:latin typeface="+mn-lt"/>
                          <a:ea typeface="+mn-ea"/>
                          <a:cs typeface="+mn-cs"/>
                        </a:rPr>
                        <a:t>Zgodnie z RPO WM 2014-2020, promowane będą projekty przyczyniające się do wzrostu liczby osób korzystających rocznie ze wszystkich obiektów kultury objętych projektem (po roku od ukończenia projektu) w okresie trwałości projektu w stosunku do roku poprzedzającego rozpoczęcie realizacji projektu.</a:t>
                      </a:r>
                    </a:p>
                    <a:p>
                      <a:r>
                        <a:rPr lang="pl-PL" sz="1000" kern="1200" dirty="0" smtClean="0">
                          <a:solidFill>
                            <a:schemeClr val="dk1"/>
                          </a:solidFill>
                          <a:effectLst/>
                          <a:latin typeface="+mn-lt"/>
                          <a:ea typeface="+mn-ea"/>
                          <a:cs typeface="+mn-cs"/>
                        </a:rPr>
                        <a:t> </a:t>
                      </a:r>
                    </a:p>
                    <a:p>
                      <a:r>
                        <a:rPr lang="pl-PL" sz="1000" kern="1200" dirty="0" smtClean="0">
                          <a:solidFill>
                            <a:schemeClr val="dk1"/>
                          </a:solidFill>
                          <a:effectLst/>
                          <a:latin typeface="+mn-lt"/>
                          <a:ea typeface="+mn-ea"/>
                          <a:cs typeface="+mn-cs"/>
                        </a:rPr>
                        <a:t>Wzrost liczby osób korzystających rocznie z infrastruktury służącej działalności kulturalnej objętej projektem powinien zostać określony wskaźnikiem:</a:t>
                      </a:r>
                    </a:p>
                    <a:p>
                      <a:r>
                        <a:rPr lang="pl-PL" sz="1000" kern="1200" dirty="0" smtClean="0">
                          <a:solidFill>
                            <a:schemeClr val="dk1"/>
                          </a:solidFill>
                          <a:effectLst/>
                          <a:latin typeface="+mn-lt"/>
                          <a:ea typeface="+mn-ea"/>
                          <a:cs typeface="+mn-cs"/>
                        </a:rPr>
                        <a:t>„Wzrost oczekiwanej liczby odwiedzin w objętych wsparciem miejscach należących do dziedzictwa kulturalnego i naturalnego oraz stanowiących atrakcje turystyczne [odwiedziny/rok] (CI 9)”.</a:t>
                      </a:r>
                    </a:p>
                  </a:txBody>
                  <a:tcPr/>
                </a:tc>
                <a:tc>
                  <a:txBody>
                    <a:bodyPr/>
                    <a:lstStyle/>
                    <a:p>
                      <a:r>
                        <a:rPr lang="pl-PL" sz="1000" kern="1200" dirty="0" smtClean="0">
                          <a:solidFill>
                            <a:schemeClr val="dk1"/>
                          </a:solidFill>
                          <a:effectLst/>
                          <a:latin typeface="+mn-lt"/>
                          <a:ea typeface="+mn-ea"/>
                          <a:cs typeface="+mn-cs"/>
                        </a:rPr>
                        <a:t>Wzrost liczby osób korzystających:</a:t>
                      </a:r>
                    </a:p>
                    <a:p>
                      <a:r>
                        <a:rPr lang="pl-PL" sz="1000" b="1" kern="1200" dirty="0" smtClean="0">
                          <a:solidFill>
                            <a:schemeClr val="dk1"/>
                          </a:solidFill>
                          <a:effectLst/>
                          <a:latin typeface="+mn-lt"/>
                          <a:ea typeface="+mn-ea"/>
                          <a:cs typeface="+mn-cs"/>
                        </a:rPr>
                        <a:t>6 pkt </a:t>
                      </a:r>
                      <a:r>
                        <a:rPr lang="pl-PL" sz="1000" kern="1200" dirty="0" smtClean="0">
                          <a:solidFill>
                            <a:schemeClr val="dk1"/>
                          </a:solidFill>
                          <a:effectLst/>
                          <a:latin typeface="+mn-lt"/>
                          <a:ea typeface="+mn-ea"/>
                          <a:cs typeface="+mn-cs"/>
                        </a:rPr>
                        <a:t>- powyżej 10%;</a:t>
                      </a:r>
                    </a:p>
                    <a:p>
                      <a:r>
                        <a:rPr lang="pl-PL" sz="1000" b="1" kern="1200" dirty="0" smtClean="0">
                          <a:solidFill>
                            <a:schemeClr val="dk1"/>
                          </a:solidFill>
                          <a:effectLst/>
                          <a:latin typeface="+mn-lt"/>
                          <a:ea typeface="+mn-ea"/>
                          <a:cs typeface="+mn-cs"/>
                        </a:rPr>
                        <a:t>4 pkt </a:t>
                      </a:r>
                      <a:r>
                        <a:rPr lang="pl-PL" sz="1000" kern="1200" dirty="0" smtClean="0">
                          <a:solidFill>
                            <a:schemeClr val="dk1"/>
                          </a:solidFill>
                          <a:effectLst/>
                          <a:latin typeface="+mn-lt"/>
                          <a:ea typeface="+mn-ea"/>
                          <a:cs typeface="+mn-cs"/>
                        </a:rPr>
                        <a:t>- od 5% do 10% włącznie;</a:t>
                      </a:r>
                    </a:p>
                    <a:p>
                      <a:r>
                        <a:rPr lang="pl-PL" sz="1000" b="1" kern="1200" dirty="0" smtClean="0">
                          <a:solidFill>
                            <a:schemeClr val="dk1"/>
                          </a:solidFill>
                          <a:effectLst/>
                          <a:latin typeface="+mn-lt"/>
                          <a:ea typeface="+mn-ea"/>
                          <a:cs typeface="+mn-cs"/>
                        </a:rPr>
                        <a:t>2 pkt </a:t>
                      </a:r>
                      <a:r>
                        <a:rPr lang="pl-PL" sz="1000" kern="1200" dirty="0" smtClean="0">
                          <a:solidFill>
                            <a:schemeClr val="dk1"/>
                          </a:solidFill>
                          <a:effectLst/>
                          <a:latin typeface="+mn-lt"/>
                          <a:ea typeface="+mn-ea"/>
                          <a:cs typeface="+mn-cs"/>
                        </a:rPr>
                        <a:t>- poniżej 5% włącznie;</a:t>
                      </a:r>
                    </a:p>
                    <a:p>
                      <a:r>
                        <a:rPr lang="pl-PL" sz="1000" b="1" kern="1200" dirty="0" smtClean="0">
                          <a:solidFill>
                            <a:schemeClr val="dk1"/>
                          </a:solidFill>
                          <a:effectLst/>
                          <a:latin typeface="+mn-lt"/>
                          <a:ea typeface="+mn-ea"/>
                          <a:cs typeface="+mn-cs"/>
                        </a:rPr>
                        <a:t>0 pkt - </a:t>
                      </a:r>
                      <a:r>
                        <a:rPr lang="pl-PL" sz="1000" kern="1200" dirty="0" smtClean="0">
                          <a:solidFill>
                            <a:schemeClr val="dk1"/>
                          </a:solidFill>
                          <a:effectLst/>
                          <a:latin typeface="+mn-lt"/>
                          <a:ea typeface="+mn-ea"/>
                          <a:cs typeface="+mn-cs"/>
                        </a:rPr>
                        <a:t>nie ulegnie zwiększeniu w stosunku do stanu sprzed realizacji projektu. </a:t>
                      </a:r>
                    </a:p>
                    <a:p>
                      <a:r>
                        <a:rPr lang="pl-PL" sz="1000" kern="1200" dirty="0" smtClean="0">
                          <a:solidFill>
                            <a:schemeClr val="dk1"/>
                          </a:solidFill>
                          <a:effectLst/>
                          <a:latin typeface="+mn-lt"/>
                          <a:ea typeface="+mn-ea"/>
                          <a:cs typeface="+mn-cs"/>
                        </a:rPr>
                        <a:t> </a:t>
                      </a:r>
                    </a:p>
                    <a:p>
                      <a:r>
                        <a:rPr lang="pl-PL" sz="1000" kern="1200" dirty="0" smtClean="0">
                          <a:solidFill>
                            <a:schemeClr val="dk1"/>
                          </a:solidFill>
                          <a:effectLst/>
                          <a:latin typeface="+mn-lt"/>
                          <a:ea typeface="+mn-ea"/>
                          <a:cs typeface="+mn-cs"/>
                        </a:rPr>
                        <a:t> </a:t>
                      </a:r>
                    </a:p>
                    <a:p>
                      <a:r>
                        <a:rPr lang="pl-PL" sz="1000" kern="1200" dirty="0" smtClean="0">
                          <a:solidFill>
                            <a:schemeClr val="dk1"/>
                          </a:solidFill>
                          <a:effectLst/>
                          <a:latin typeface="+mn-lt"/>
                          <a:ea typeface="+mn-ea"/>
                          <a:cs typeface="+mn-cs"/>
                        </a:rPr>
                        <a:t>Punkty w ramach kryterium nie podlegają sumowaniu.</a:t>
                      </a:r>
                      <a:endParaRPr lang="pl-PL" sz="1000" kern="1200" dirty="0">
                        <a:solidFill>
                          <a:schemeClr val="dk1"/>
                        </a:solidFill>
                        <a:effectLst/>
                        <a:latin typeface="+mn-lt"/>
                        <a:ea typeface="+mn-ea"/>
                        <a:cs typeface="+mn-cs"/>
                      </a:endParaRPr>
                    </a:p>
                  </a:txBody>
                  <a:tcPr/>
                </a:tc>
                <a:tc>
                  <a:txBody>
                    <a:bodyPr/>
                    <a:lstStyle/>
                    <a:p>
                      <a:pPr algn="ctr"/>
                      <a:endParaRPr lang="pl-PL" sz="1800" kern="1200" dirty="0" smtClean="0">
                        <a:solidFill>
                          <a:schemeClr val="dk1"/>
                        </a:solidFill>
                        <a:effectLst/>
                        <a:latin typeface="+mn-lt"/>
                        <a:ea typeface="+mn-ea"/>
                        <a:cs typeface="+mn-cs"/>
                      </a:endParaRPr>
                    </a:p>
                    <a:p>
                      <a:pPr algn="ctr"/>
                      <a:endParaRPr lang="pl-PL" sz="1800" kern="1200" dirty="0" smtClean="0">
                        <a:solidFill>
                          <a:schemeClr val="dk1"/>
                        </a:solidFill>
                        <a:effectLst/>
                        <a:latin typeface="+mn-lt"/>
                        <a:ea typeface="+mn-ea"/>
                        <a:cs typeface="+mn-cs"/>
                      </a:endParaRPr>
                    </a:p>
                    <a:p>
                      <a:pPr algn="ctr"/>
                      <a:endParaRPr lang="pl-PL" sz="1800" kern="1200" dirty="0" smtClean="0">
                        <a:solidFill>
                          <a:schemeClr val="dk1"/>
                        </a:solidFill>
                        <a:effectLst/>
                        <a:latin typeface="+mn-lt"/>
                        <a:ea typeface="+mn-ea"/>
                        <a:cs typeface="+mn-cs"/>
                      </a:endParaRPr>
                    </a:p>
                    <a:p>
                      <a:pPr algn="ctr"/>
                      <a:r>
                        <a:rPr lang="pl-PL" sz="1800" kern="1200" dirty="0" smtClean="0">
                          <a:solidFill>
                            <a:schemeClr val="dk1"/>
                          </a:solidFill>
                          <a:effectLst/>
                          <a:latin typeface="+mn-lt"/>
                          <a:ea typeface="+mn-ea"/>
                          <a:cs typeface="+mn-cs"/>
                        </a:rPr>
                        <a:t>6</a:t>
                      </a:r>
                      <a:endParaRPr lang="pl-PL" dirty="0"/>
                    </a:p>
                  </a:txBody>
                  <a:tcPr/>
                </a:tc>
              </a:tr>
              <a:tr h="1875578">
                <a:tc>
                  <a:txBody>
                    <a:bodyPr/>
                    <a:lstStyle/>
                    <a:p>
                      <a:endParaRPr lang="pl-PL" sz="1200" dirty="0" smtClean="0"/>
                    </a:p>
                    <a:p>
                      <a:endParaRPr lang="pl-PL" sz="1200" dirty="0" smtClean="0"/>
                    </a:p>
                    <a:p>
                      <a:endParaRPr lang="pl-PL" sz="1200" dirty="0" smtClean="0"/>
                    </a:p>
                    <a:p>
                      <a:endParaRPr lang="pl-PL" sz="1200" dirty="0" smtClean="0"/>
                    </a:p>
                    <a:p>
                      <a:r>
                        <a:rPr lang="pl-PL" sz="1200" dirty="0" smtClean="0"/>
                        <a:t>2.</a:t>
                      </a:r>
                      <a:endParaRPr lang="pl-PL" sz="1200" dirty="0"/>
                    </a:p>
                  </a:txBody>
                  <a:tcPr/>
                </a:tc>
                <a:tc>
                  <a:txBody>
                    <a:bodyPr/>
                    <a:lstStyle/>
                    <a:p>
                      <a:pPr>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Poprawa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dostępności do</a:t>
                      </a:r>
                      <a:r>
                        <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oferty kulturalnej, w tym dla osób niepełnosprawnych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Ocenie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podlegać będzie dostępność obiektu, w którym są usługi kultury.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Zgodnie z RPO WM 2014-2020, promowane będą projekty zapewniające otwarty dostęp dla zwiedzających/odbiorców ze szczególnym uwzględnieniem potrzeb osób niepełnosprawnych.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Obiekty dostosowane do potrzeb osób niepełnosprawnych powinny zostać określone wskaźnikami:</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obiektów dostosowanych do potrzeb osób z niepełnosprawnościami [szt.]”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Inne miejsca kulturalne udostępnione dla niepełnosprawnych powinny zostać określone wskaźnikiem:</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kulturowych obszarów / miejsc / instytucji kulturalnych udostępnianych dla niepełnosprawnych [szt.]”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7239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 projekcie przewidziano:</a:t>
                      </a:r>
                    </a:p>
                    <a:p>
                      <a:pPr marL="7239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kompleksową renowację obiektu kultury lub znaczącą jego część, w tym dostosowanie dla osób niepełnosprawnych;</a:t>
                      </a:r>
                    </a:p>
                    <a:p>
                      <a:pPr marL="7239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prace remontowo-modernizacyjne wpływające na poprawę dostępności do kultury, w tym dostosowanie dla osób niepełnosprawnych; </a:t>
                      </a:r>
                    </a:p>
                    <a:p>
                      <a:pPr marL="72390" marR="90170" algn="l" defTabSz="914400" rtl="0" eaLnBrk="1" latinLnBrk="0" hangingPunct="1">
                        <a:lnSpc>
                          <a:spcPct val="115000"/>
                        </a:lnSpc>
                        <a:spcAft>
                          <a:spcPts val="0"/>
                        </a:spcAft>
                      </a:pPr>
                      <a:r>
                        <a:rPr lang="pl-PL" sz="1000" b="1" strike="sngStrike" kern="12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strike="sngStrike" kern="12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brak spełnienia ww. warunków lub brak informacji w tym zakresie.</a:t>
                      </a:r>
                    </a:p>
                    <a:p>
                      <a:pPr marL="7239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7239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Punkty w ramach kryterium nie podlegają sumowaniu. Min 33% powierzchni całkowitej obiektu wykorzystywanej na cele kulturalne.</a:t>
                      </a:r>
                    </a:p>
                    <a:p>
                      <a:endParaRPr lang="pl-PL" dirty="0"/>
                    </a:p>
                  </a:txBody>
                  <a:tcPr/>
                </a:tc>
                <a:tc>
                  <a:txBody>
                    <a:bodyPr/>
                    <a:lstStyle/>
                    <a:p>
                      <a:endParaRPr lang="pl-PL" dirty="0" smtClean="0"/>
                    </a:p>
                    <a:p>
                      <a:endParaRPr lang="pl-PL" dirty="0" smtClean="0"/>
                    </a:p>
                    <a:p>
                      <a:endParaRPr lang="pl-PL" dirty="0" smtClean="0"/>
                    </a:p>
                    <a:p>
                      <a:pPr algn="ctr"/>
                      <a:r>
                        <a:rPr lang="pl-PL" dirty="0" smtClean="0"/>
                        <a:t>3</a:t>
                      </a:r>
                      <a:endParaRPr lang="pl-PL" dirty="0"/>
                    </a:p>
                  </a:txBody>
                  <a:tcPr/>
                </a:tc>
              </a:tr>
            </a:tbl>
          </a:graphicData>
        </a:graphic>
      </p:graphicFrame>
    </p:spTree>
    <p:extLst>
      <p:ext uri="{BB962C8B-B14F-4D97-AF65-F5344CB8AC3E}">
        <p14:creationId xmlns:p14="http://schemas.microsoft.com/office/powerpoint/2010/main" val="2244980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15157"/>
            <a:ext cx="4957832" cy="400110"/>
          </a:xfrm>
          <a:prstGeom prst="rect">
            <a:avLst/>
          </a:prstGeom>
          <a:noFill/>
          <a:ln w="9525">
            <a:noFill/>
            <a:miter lim="800000"/>
            <a:headEnd/>
            <a:tailEnd/>
          </a:ln>
        </p:spPr>
        <p:txBody>
          <a:bodyPr wrap="none" anchor="ctr">
            <a:spAutoFit/>
          </a:bodyPr>
          <a:lstStyle/>
          <a:p>
            <a:pPr eaLnBrk="0" hangingPunct="0"/>
            <a:r>
              <a:rPr lang="pl-PL" sz="2000" b="1" dirty="0" smtClean="0">
                <a:latin typeface="Calibri" pitchFamily="34" charset="0"/>
                <a:cs typeface="Calibri" pitchFamily="34" charset="0"/>
              </a:rPr>
              <a:t>KRYTERIA MERYTORYCZNE – SZCZEGÓŁOWE  </a:t>
            </a:r>
            <a:endParaRPr lang="pl-PL" sz="20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880755450"/>
              </p:ext>
            </p:extLst>
          </p:nvPr>
        </p:nvGraphicFramePr>
        <p:xfrm>
          <a:off x="1" y="1312756"/>
          <a:ext cx="9052558" cy="4556760"/>
        </p:xfrm>
        <a:graphic>
          <a:graphicData uri="http://schemas.openxmlformats.org/drawingml/2006/table">
            <a:tbl>
              <a:tblPr firstRow="1" bandRow="1">
                <a:tableStyleId>{5C22544A-7EE6-4342-B048-85BDC9FD1C3A}</a:tableStyleId>
              </a:tblPr>
              <a:tblGrid>
                <a:gridCol w="355599"/>
                <a:gridCol w="961844"/>
                <a:gridCol w="4582415"/>
                <a:gridCol w="2575317"/>
                <a:gridCol w="577383"/>
              </a:tblGrid>
              <a:tr h="805604">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751156">
                <a:tc>
                  <a:txBody>
                    <a:bodyPr/>
                    <a:lstStyle/>
                    <a:p>
                      <a:endParaRPr lang="pl-PL" sz="1200" dirty="0" smtClean="0"/>
                    </a:p>
                    <a:p>
                      <a:endParaRPr lang="pl-PL" sz="1200" dirty="0" smtClean="0"/>
                    </a:p>
                    <a:p>
                      <a:endParaRPr lang="pl-PL" sz="1200" dirty="0" smtClean="0"/>
                    </a:p>
                    <a:p>
                      <a:endParaRPr lang="pl-PL" sz="1200" dirty="0" smtClean="0"/>
                    </a:p>
                    <a:p>
                      <a:endParaRPr lang="pl-PL" sz="1200" dirty="0" smtClean="0"/>
                    </a:p>
                    <a:p>
                      <a:endParaRPr lang="pl-PL" sz="1200" dirty="0" smtClean="0"/>
                    </a:p>
                    <a:p>
                      <a:r>
                        <a:rPr lang="pl-PL" sz="1200" dirty="0" smtClean="0"/>
                        <a:t>3.</a:t>
                      </a:r>
                      <a:endParaRPr lang="pl-PL" sz="1200" dirty="0"/>
                    </a:p>
                    <a:p>
                      <a:endParaRPr lang="pl-PL" sz="1200" dirty="0" smtClean="0"/>
                    </a:p>
                    <a:p>
                      <a:endParaRPr lang="pl-PL" sz="1200" dirty="0" smtClean="0"/>
                    </a:p>
                  </a:txBody>
                  <a:tcPr/>
                </a:tc>
                <a:tc>
                  <a:txBody>
                    <a:bodyPr/>
                    <a:lstStyle/>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Udostepnienie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nowej przestrzeni</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Zgodnie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 RPO WM 2014-2020, promowane będą projekty udostepniające nową przestrzeń wykorzystywaną na cele kulturalne.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Analizie podlega powierzchnia całkowita obiektu wykorzystywana na cele kulturalne.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 okresie trwałości projektu wzrost nastąpi w stosunku do roku poprzedzającego rozpoczęcie realizacji projektu .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Zwiększenie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powierzchni:</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powyżej 15% włącznie;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 5% włącznie do 15%;</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nie ulegnie zwiększeniu w stosunku do stanu sprzed realizacji projektu.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0215" marR="89535">
                        <a:lnSpc>
                          <a:spcPct val="115000"/>
                        </a:lnSpc>
                        <a:spcAft>
                          <a:spcPts val="0"/>
                        </a:spcAft>
                        <a:tabLst>
                          <a:tab pos="2591435" algn="l"/>
                        </a:tabLs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marR="89535">
                        <a:lnSpc>
                          <a:spcPct val="115000"/>
                        </a:lnSpc>
                        <a:spcAft>
                          <a:spcPts val="0"/>
                        </a:spcAft>
                        <a:tabLst>
                          <a:tab pos="2591435" algn="l"/>
                        </a:tabLs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Punkty w ramach kryterium nie podlegają sumowaniu.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algn="ctr" defTabSz="914400" rtl="0" eaLnBrk="1" latinLnBrk="0" hangingPunct="1">
                        <a:lnSpc>
                          <a:spcPct val="115000"/>
                        </a:lnSpc>
                        <a:spcAft>
                          <a:spcPts val="0"/>
                        </a:spcAft>
                      </a:pPr>
                      <a:r>
                        <a:rPr lang="pl-PL" sz="1800" kern="1200" dirty="0">
                          <a:solidFill>
                            <a:schemeClr val="dk1"/>
                          </a:solidFill>
                          <a:latin typeface="+mn-lt"/>
                          <a:ea typeface="+mn-ea"/>
                          <a:cs typeface="+mn-cs"/>
                        </a:rPr>
                        <a:t>3 </a:t>
                      </a:r>
                    </a:p>
                  </a:txBody>
                  <a:tcPr marL="0" marR="0" marT="0" marB="0" anchor="ctr"/>
                </a:tc>
              </a:tr>
            </a:tbl>
          </a:graphicData>
        </a:graphic>
      </p:graphicFrame>
    </p:spTree>
    <p:extLst>
      <p:ext uri="{BB962C8B-B14F-4D97-AF65-F5344CB8AC3E}">
        <p14:creationId xmlns:p14="http://schemas.microsoft.com/office/powerpoint/2010/main" val="1878900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2212188552"/>
              </p:ext>
            </p:extLst>
          </p:nvPr>
        </p:nvGraphicFramePr>
        <p:xfrm>
          <a:off x="0" y="832696"/>
          <a:ext cx="9144000" cy="6049439"/>
        </p:xfrm>
        <a:graphic>
          <a:graphicData uri="http://schemas.openxmlformats.org/drawingml/2006/table">
            <a:tbl>
              <a:tblPr firstRow="1" bandRow="1">
                <a:tableStyleId>{5C22544A-7EE6-4342-B048-85BDC9FD1C3A}</a:tableStyleId>
              </a:tblPr>
              <a:tblGrid>
                <a:gridCol w="338667"/>
                <a:gridCol w="809413"/>
                <a:gridCol w="5902346"/>
                <a:gridCol w="1510359"/>
                <a:gridCol w="583215"/>
              </a:tblGrid>
              <a:tr h="829739">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195565">
                <a:tc>
                  <a:txBody>
                    <a:bodyPr/>
                    <a:lstStyle/>
                    <a:p>
                      <a:endParaRPr lang="pl-PL" sz="1200" dirty="0" smtClean="0"/>
                    </a:p>
                    <a:p>
                      <a:endParaRPr lang="pl-PL" sz="1200" dirty="0" smtClean="0"/>
                    </a:p>
                    <a:p>
                      <a:endParaRPr lang="pl-PL" sz="1200" dirty="0" smtClean="0"/>
                    </a:p>
                    <a:p>
                      <a:endParaRPr lang="pl-PL" sz="1000" dirty="0" smtClean="0"/>
                    </a:p>
                    <a:p>
                      <a:endParaRPr lang="pl-PL" sz="1000" dirty="0" smtClean="0"/>
                    </a:p>
                    <a:p>
                      <a:endParaRPr lang="pl-PL" sz="1000" dirty="0" smtClean="0"/>
                    </a:p>
                    <a:p>
                      <a:endParaRPr lang="pl-PL" sz="1000" dirty="0" smtClean="0"/>
                    </a:p>
                    <a:p>
                      <a:endParaRPr lang="pl-PL" sz="1000" dirty="0" smtClean="0"/>
                    </a:p>
                    <a:p>
                      <a:endParaRPr lang="pl-PL" sz="1000" dirty="0" smtClean="0"/>
                    </a:p>
                    <a:p>
                      <a:r>
                        <a:rPr lang="pl-PL" sz="1000" dirty="0" smtClean="0"/>
                        <a:t>4</a:t>
                      </a:r>
                      <a:r>
                        <a:rPr lang="pl-PL" sz="1200" dirty="0" smtClean="0"/>
                        <a:t>.</a:t>
                      </a:r>
                      <a:endParaRPr lang="pl-PL" sz="1200" dirty="0"/>
                    </a:p>
                    <a:p>
                      <a:endParaRPr lang="pl-PL" sz="1200" dirty="0" smtClean="0"/>
                    </a:p>
                    <a:p>
                      <a:endParaRPr lang="pl-PL" sz="1200" dirty="0" smtClean="0"/>
                    </a:p>
                  </a:txBody>
                  <a:tcPr/>
                </a:tc>
                <a:tc>
                  <a:txBody>
                    <a:bodyPr/>
                    <a:lstStyle/>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Długotrwałe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efekty społeczno-ekonomiczne projektu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 ramach kryterium będzie sprawdzane czy inwestycja zapewnia długotrwałe i mierzalne efekty społeczno-ekonomiczne oraz wykazuje stabilność finansową w okresie eksploatacyjnym oraz uwzględnia dywersyfikację przyszłych źródeł finansowania.</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indent="-179705">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Obniżenie kosztów utrzymania na rzecz wydatków inwestycyjnych oraz na działalność kulturalną.</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Priorytetowo traktowane będą projekty, w których struktura kosztów utrzymania po zakończeniu realizacji inwestycji będzie wskazywała na: spadek kosztów utrzymania obiektu/instytucji w wartości wydatków ogółem (w przypadku gdy przedmiotem projektu będzie użytkowana infrastruktura) lub zastosowanie rozwiązań efektywnych kosztowo (w przypadku gdy przedmiotem projektu będzie infrastruktura nieużytkowana dotychczas;</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&lt;Wnioskodawca powinien wykazać i poprzeć stosownymi wyliczeniami w odniesieniu do jednostki odniesienia (np. koszt utrzymania m2 pow. użytkowej), że zastosowane w projekcie rozwiązania (techniczne, technologiczne, organizacyjne) wpłyną na poprawę efektywności funkcjonowania infrastruktury będącej przedmiotem projektu (obniżenie kosztów ogólnych utrzymania/eksploatacji obiektu/instytucji lub zastosowanie rozwiązań efektywnych kosztowo) minimalnie w okresie trwałości projektu;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indent="-179705">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Zastosowanie innowacyjnych rozwiązań energooszczędnych;</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 projekcie zastosowane będą rozwiązania wpływające na efektywność energetyczną. Zaproponowane rozwiązania wynikają z przeprowadzonego audytu energetycznego.</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indent="-179705">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Dywersyfikacja źródeł finansowania działalności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indent="-179705">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Promowane będą projekty pozwalające na Pozyskiwanie zewnętrznych źródeł finansowania, w stosunku do roku poprzedzającego rozpoczęcie realizacji projektu.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Ocenie podlegać będzie struktura źródeł pokrycia kosztów finansowania działalności w okresie trwałości projektu a w szczególności czy nastąpi wzrost: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90170" lvl="0" indent="-342900">
                        <a:spcAft>
                          <a:spcPts val="0"/>
                        </a:spcAft>
                        <a:buFont typeface="Symbol" panose="05050102010706020507" pitchFamily="18" charset="2"/>
                        <a:buChar char=""/>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udziału środków pozabudżetowych (nie pochodzących z budżetu państwa lub budżetu jednostek samorządu terytorialnego) w kosztach finansowania działalności w porównaniu z dotychczasowym udziałem środków pozabudżetowych) ‐ dotyczy samorządowych instytucji kultury,</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90170" lvl="0" indent="-342900">
                        <a:lnSpc>
                          <a:spcPct val="115000"/>
                        </a:lnSpc>
                        <a:spcAft>
                          <a:spcPts val="0"/>
                        </a:spcAft>
                        <a:buFont typeface="Symbol" panose="05050102010706020507" pitchFamily="18" charset="2"/>
                        <a:buChar char=""/>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udziału nowych źródeł finansowania powstałej infrastruktury, innych niż dotychczasowe źródła finansowania ‐ dotyczy pozostałych rodzajów wnioskodawców.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69875" marR="90170" indent="-179705">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Tworzenie nowych miejsc pracy i dodatni efekty ekonomiczny o zasięgu, co najmniej lokalnym.</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5410"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Oceniane będzie, czy projekt stymuluje powstawanie nowych miejsc pracy (miejsca te nie muszą być bezpośrednim wynikiem realizacji projektu), lub wykazane zostało, że pozwoli na osiągnięcie dodatniego efektu ekonomicznego odczuwalnego minimum na poziomie lokalnym</a:t>
                      </a: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pl-PL"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04775">
                        <a:lnSpc>
                          <a:spcPct val="115000"/>
                        </a:lnSpc>
                        <a:spcAft>
                          <a:spcPts val="0"/>
                        </a:spcAft>
                      </a:pPr>
                      <a:r>
                        <a:rPr lang="pl-PL" sz="1000" dirty="0">
                          <a:effectLst/>
                          <a:latin typeface="Calibri" panose="020F0502020204030204" pitchFamily="34" charset="0"/>
                          <a:ea typeface="Calibri" panose="020F0502020204030204" pitchFamily="34" charset="0"/>
                          <a:cs typeface="Calibri" panose="020F0502020204030204" pitchFamily="34" charset="0"/>
                        </a:rPr>
                        <a:t>Weryfikacja nastąpi na podstawie opisu </a:t>
                      </a:r>
                      <a:r>
                        <a:rPr lang="pl-PL" sz="1000" dirty="0" smtClean="0">
                          <a:effectLst/>
                          <a:latin typeface="Calibri" panose="020F0502020204030204" pitchFamily="34" charset="0"/>
                          <a:ea typeface="Calibri" panose="020F0502020204030204" pitchFamily="34" charset="0"/>
                          <a:cs typeface="Calibri" panose="020F0502020204030204" pitchFamily="34" charset="0"/>
                        </a:rPr>
                        <a:t>projektu:</a:t>
                      </a:r>
                    </a:p>
                    <a:p>
                      <a:pPr marL="104775">
                        <a:lnSpc>
                          <a:spcPct val="115000"/>
                        </a:lnSpc>
                        <a:spcAft>
                          <a:spcPts val="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04775">
                        <a:lnSpc>
                          <a:spcPct val="115000"/>
                        </a:lnSpc>
                        <a:spcAft>
                          <a:spcPts val="0"/>
                        </a:spcAft>
                      </a:pP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inwestycja generuje 4 wymienione </a:t>
                      </a: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efekty;</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inwestycja generuje 3 z wymienionych </a:t>
                      </a: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efektów;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inwestycja generuje 2 z wymienionych </a:t>
                      </a: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efektów;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inwestycja generuje 1 z wymienionych </a:t>
                      </a:r>
                      <a:r>
                        <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efektów;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endParaRPr lang="pl-PL" sz="1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4775">
                        <a:lnSpc>
                          <a:spcPct val="115000"/>
                        </a:lnSpc>
                        <a:spcAft>
                          <a:spcPts val="0"/>
                        </a:spcAft>
                      </a:pPr>
                      <a:r>
                        <a:rPr lang="pl-PL"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a:t>
                      </a:r>
                      <a:r>
                        <a:rPr lang="pl-P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pkt </a:t>
                      </a: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inwestycja nie generuje żadnego z wymienionych efektów.</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1000"/>
                        </a:spcAft>
                      </a:pPr>
                      <a:r>
                        <a:rPr lang="pl-PL" sz="1000"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15000"/>
                        </a:lnSpc>
                        <a:spcAft>
                          <a:spcPts val="1000"/>
                        </a:spcAft>
                      </a:pPr>
                      <a:r>
                        <a:rPr lang="pl-PL" sz="1000" dirty="0">
                          <a:effectLst/>
                          <a:latin typeface="Calibri" panose="020F0502020204030204" pitchFamily="34" charset="0"/>
                          <a:ea typeface="Calibri" panose="020F0502020204030204" pitchFamily="34" charset="0"/>
                          <a:cs typeface="Calibri" panose="020F0502020204030204" pitchFamily="34" charset="0"/>
                        </a:rPr>
                        <a:t>Punkty w ramach kryterium nie podlegają sumowaniu.</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defTabSz="914400" rtl="0" eaLnBrk="1" latinLnBrk="0" hangingPunct="1">
                        <a:lnSpc>
                          <a:spcPct val="115000"/>
                        </a:lnSpc>
                        <a:spcAft>
                          <a:spcPts val="0"/>
                        </a:spcAft>
                      </a:pPr>
                      <a:r>
                        <a:rPr lang="pl-PL" sz="1800" kern="1200" dirty="0">
                          <a:solidFill>
                            <a:schemeClr val="dk1"/>
                          </a:solidFill>
                          <a:effectLst/>
                          <a:latin typeface="+mn-lt"/>
                          <a:ea typeface="+mn-ea"/>
                          <a:cs typeface="+mn-cs"/>
                        </a:rPr>
                        <a:t>4</a:t>
                      </a:r>
                    </a:p>
                  </a:txBody>
                  <a:tcPr marL="0" marR="0" marT="0" marB="0" anchor="ctr"/>
                </a:tc>
              </a:tr>
            </a:tbl>
          </a:graphicData>
        </a:graphic>
      </p:graphicFrame>
    </p:spTree>
    <p:extLst>
      <p:ext uri="{BB962C8B-B14F-4D97-AF65-F5344CB8AC3E}">
        <p14:creationId xmlns:p14="http://schemas.microsoft.com/office/powerpoint/2010/main" val="4006452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60567"/>
            <a:ext cx="4842416" cy="400110"/>
          </a:xfrm>
          <a:prstGeom prst="rect">
            <a:avLst/>
          </a:prstGeom>
          <a:noFill/>
          <a:ln w="9525">
            <a:noFill/>
            <a:miter lim="800000"/>
            <a:headEnd/>
            <a:tailEnd/>
          </a:ln>
        </p:spPr>
        <p:txBody>
          <a:bodyPr wrap="none" anchor="ctr">
            <a:spAutoFit/>
          </a:bodyPr>
          <a:lstStyle/>
          <a:p>
            <a:pPr eaLnBrk="0" hangingPunct="0"/>
            <a:r>
              <a:rPr lang="pl-PL" sz="2000" b="1" dirty="0">
                <a:solidFill>
                  <a:prstClr val="black"/>
                </a:solidFill>
                <a:latin typeface="Calibri" pitchFamily="34" charset="0"/>
                <a:cs typeface="Calibri" pitchFamily="34" charset="0"/>
              </a:rPr>
              <a:t>KRYTERIA MERYTORYCZNE – SZCZEGÓŁOWE</a:t>
            </a:r>
            <a:endParaRPr lang="pl-PL" sz="2000" dirty="0">
              <a:solidFill>
                <a:prstClr val="black"/>
              </a:solidFill>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99521207"/>
              </p:ext>
            </p:extLst>
          </p:nvPr>
        </p:nvGraphicFramePr>
        <p:xfrm>
          <a:off x="0" y="1289307"/>
          <a:ext cx="9143999" cy="5598537"/>
        </p:xfrm>
        <a:graphic>
          <a:graphicData uri="http://schemas.openxmlformats.org/drawingml/2006/table">
            <a:tbl>
              <a:tblPr firstRow="1" bandRow="1">
                <a:tableStyleId>{5C22544A-7EE6-4342-B048-85BDC9FD1C3A}</a:tableStyleId>
              </a:tblPr>
              <a:tblGrid>
                <a:gridCol w="321437"/>
                <a:gridCol w="1181219"/>
                <a:gridCol w="4045418"/>
                <a:gridCol w="2937370"/>
                <a:gridCol w="658555"/>
              </a:tblGrid>
              <a:tr h="759481">
                <a:tc>
                  <a:txBody>
                    <a:bodyPr/>
                    <a:lstStyle/>
                    <a:p>
                      <a:pP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smtClean="0">
                          <a:effectLst/>
                          <a:latin typeface="Calibri" panose="020F0502020204030204" pitchFamily="34" charset="0"/>
                          <a:ea typeface="Calibri" panose="020F0502020204030204" pitchFamily="34" charset="0"/>
                          <a:cs typeface="Calibri" panose="020F0502020204030204" pitchFamily="34" charset="0"/>
                        </a:rPr>
                        <a:t>Lp</a:t>
                      </a:r>
                      <a:r>
                        <a:rPr lang="pl-PL" sz="1000" b="1" dirty="0">
                          <a:effectLst/>
                          <a:latin typeface="Calibri" panose="020F0502020204030204" pitchFamily="34" charset="0"/>
                          <a:ea typeface="Calibri" panose="020F0502020204030204" pitchFamily="34" charset="0"/>
                          <a:cs typeface="Calibri" panose="020F0502020204030204" pitchFamily="34"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Opis kryterium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a:effectLst/>
                          <a:latin typeface="Calibri" panose="020F0502020204030204" pitchFamily="34" charset="0"/>
                          <a:ea typeface="Calibri" panose="020F0502020204030204" pitchFamily="34" charset="0"/>
                          <a:cs typeface="Calibri" panose="020F0502020204030204" pitchFamily="34" charset="0"/>
                        </a:rPr>
                        <a:t>Punktacja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Calibri" panose="020F0502020204030204" pitchFamily="34" charset="0"/>
                        </a:rPr>
                        <a:t>Maksymalna 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969645">
                <a:tc>
                  <a:txBody>
                    <a:bodyPr/>
                    <a:lstStyle/>
                    <a:p>
                      <a:endParaRPr lang="pl-PL" sz="1200" dirty="0" smtClean="0"/>
                    </a:p>
                    <a:p>
                      <a:endParaRPr lang="pl-PL" sz="1200" dirty="0" smtClean="0"/>
                    </a:p>
                    <a:p>
                      <a:endParaRPr lang="pl-PL" sz="1200" dirty="0" smtClean="0"/>
                    </a:p>
                    <a:p>
                      <a:endParaRPr lang="pl-PL" sz="1200" dirty="0" smtClean="0"/>
                    </a:p>
                    <a:p>
                      <a:endParaRPr lang="pl-PL" sz="1200" dirty="0" smtClean="0"/>
                    </a:p>
                    <a:p>
                      <a:r>
                        <a:rPr lang="pl-PL" sz="1200" dirty="0" smtClean="0"/>
                        <a:t>5.</a:t>
                      </a:r>
                      <a:endParaRPr lang="pl-PL" sz="1200" dirty="0"/>
                    </a:p>
                  </a:txBody>
                  <a:tcPr/>
                </a:tc>
                <a:tc>
                  <a:txBody>
                    <a:bodyPr/>
                    <a:lstStyle/>
                    <a:p>
                      <a:pPr>
                        <a:lnSpc>
                          <a:spcPct val="115000"/>
                        </a:lnSpc>
                        <a:spcAft>
                          <a:spcPts val="0"/>
                        </a:spcAft>
                      </a:pP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0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Godziny </a:t>
                      </a:r>
                      <a:r>
                        <a:rPr lang="pl-PL" sz="10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otwarcia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pl-PL" sz="1000" dirty="0">
                          <a:solidFill>
                            <a:srgbClr val="A6A6A6"/>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90170">
                        <a:lnSpc>
                          <a:spcPct val="115000"/>
                        </a:lnSpc>
                        <a:spcAft>
                          <a:spcPts val="0"/>
                        </a:spcAft>
                      </a:pPr>
                      <a:r>
                        <a:rPr lang="pl-P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Ocenie podlegać będzie dostępność  obiektów kultury, w których dostępna jest oferta kulturalna. </a:t>
                      </a:r>
                    </a:p>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 okresie trwałości projektu wzrost ogólnej liczby godzin dostępności nastąpi w stosunku do roku poprzedzającego rozpoczęcie realizacji projektu.</a:t>
                      </a:r>
                    </a:p>
                    <a:p>
                      <a:pPr marL="90170" marR="90170" algn="l" defTabSz="914400" rtl="0" eaLnBrk="1" latinLnBrk="0" hangingPunct="1">
                        <a:lnSpc>
                          <a:spcPct val="115000"/>
                        </a:lnSpc>
                        <a:spcAft>
                          <a:spcPts val="0"/>
                        </a:spcAft>
                      </a:pPr>
                      <a:endPar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Dostępność oferty kulturalnej:</a:t>
                      </a:r>
                    </a:p>
                    <a:p>
                      <a:pPr marL="9017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2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oferta kulturalna będzie dostępna 6 dni w tygodniu, minimum przez 8 godzin na dobę, min. do godz. 19, w tym w sobotę i niedzielę (bez wymogów czasowych) lub nastąpi min. 10% wzrost ogólnej liczby godzin dostępności oferty kulturalnej;</a:t>
                      </a:r>
                    </a:p>
                    <a:p>
                      <a:pPr marL="9017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oferta kulturalna będzie dostępna 6 dni w tygodniu min. do godz. 17, w tym w sobotę i niedzielę (bez wymogów czasowych) lub nastąpi min. 5% wzrost ogólnej liczby godzin dostępności oferty kulturalnej;</a:t>
                      </a:r>
                    </a:p>
                    <a:p>
                      <a:pPr marL="9017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nie ulegnie zwiększeniu w stosunku do stanu sprzed realizacji projektu.</a:t>
                      </a:r>
                    </a:p>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Punkty w ramach kryterium nie podlegają sumowaniu.</a:t>
                      </a:r>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pl-PL" dirty="0" smtClean="0"/>
                    </a:p>
                    <a:p>
                      <a:pPr algn="ctr"/>
                      <a:endParaRPr lang="pl-PL" dirty="0" smtClean="0"/>
                    </a:p>
                    <a:p>
                      <a:pPr algn="ctr"/>
                      <a:r>
                        <a:rPr lang="pl-PL" dirty="0" smtClean="0"/>
                        <a:t>2</a:t>
                      </a:r>
                      <a:endParaRPr lang="pl-PL" dirty="0"/>
                    </a:p>
                  </a:txBody>
                  <a:tcPr/>
                </a:tc>
              </a:tr>
              <a:tr h="1768196">
                <a:tc>
                  <a:txBody>
                    <a:bodyPr/>
                    <a:lstStyle/>
                    <a:p>
                      <a:endParaRPr lang="pl-PL" sz="1200" dirty="0" smtClean="0"/>
                    </a:p>
                    <a:p>
                      <a:endParaRPr lang="pl-PL" sz="1200" dirty="0" smtClean="0"/>
                    </a:p>
                    <a:p>
                      <a:r>
                        <a:rPr lang="pl-PL" sz="1200" dirty="0" smtClean="0"/>
                        <a:t>6.</a:t>
                      </a:r>
                      <a:endParaRPr lang="pl-PL" sz="1200" dirty="0"/>
                    </a:p>
                  </a:txBody>
                  <a:tcPr/>
                </a:tc>
                <a:tc>
                  <a:txBody>
                    <a:bodyPr/>
                    <a:lstStyle/>
                    <a:p>
                      <a:pPr marL="0" algn="l" defTabSz="914400" rtl="0" eaLnBrk="1" latinLnBrk="0" hangingPunct="1">
                        <a:lnSpc>
                          <a:spcPct val="115000"/>
                        </a:lnSpc>
                        <a:spcAft>
                          <a:spcPts val="0"/>
                        </a:spcAft>
                      </a:pPr>
                      <a:endParaRPr lang="pl-PL" sz="1000" kern="12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marL="0" algn="l" defTabSz="914400" rtl="0" eaLnBrk="1" latinLnBrk="0" hangingPunct="1">
                        <a:lnSpc>
                          <a:spcPct val="115000"/>
                        </a:lnSpc>
                        <a:spcAft>
                          <a:spcPts val="0"/>
                        </a:spcAft>
                      </a:pPr>
                      <a:endParaRPr lang="pl-PL" sz="1000" kern="12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p>
                      <a:pPr marL="0" algn="l" defTabSz="914400" rtl="0" eaLnBrk="1" latinLnBrk="0" hangingPunct="1">
                        <a:lnSpc>
                          <a:spcPct val="115000"/>
                        </a:lnSpc>
                        <a:spcAft>
                          <a:spcPts val="0"/>
                        </a:spcAft>
                      </a:pPr>
                      <a:r>
                        <a:rPr lang="pl-PL" sz="1000" kern="1200" dirty="0" smtClean="0">
                          <a:solidFill>
                            <a:srgbClr val="0D0D0D"/>
                          </a:solidFill>
                          <a:effectLst/>
                          <a:latin typeface="Calibri" panose="020F0502020204030204" pitchFamily="34" charset="0"/>
                          <a:ea typeface="Times New Roman" panose="02020603050405020304" pitchFamily="18" charset="0"/>
                          <a:cs typeface="Arial" panose="020B0604020202020204" pitchFamily="34" charset="0"/>
                        </a:rPr>
                        <a:t>Udostepnienie zasobów w Internecie</a:t>
                      </a:r>
                      <a:endParaRPr lang="pl-PL" sz="1000" kern="1200"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pl-PL" sz="1800" kern="1200" dirty="0" smtClean="0">
                          <a:solidFill>
                            <a:schemeClr val="dk1"/>
                          </a:solidFill>
                          <a:effectLst/>
                          <a:latin typeface="+mn-lt"/>
                          <a:ea typeface="+mn-ea"/>
                          <a:cs typeface="+mn-cs"/>
                        </a:rPr>
                        <a:t>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Promowane jest udostępnienie </a:t>
                      </a:r>
                      <a:r>
                        <a:rPr lang="pl-PL" sz="10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zdigitalizwanych</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zbiorów w Internecie.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Wniosek musi zawierać uzasadnienie dotyczące potrzeby dostępności </a:t>
                      </a:r>
                      <a:r>
                        <a:rPr lang="pl-PL" sz="10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zdigitalizowanych</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dóbr kultury w Internecie</a:t>
                      </a:r>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 przewiduje:</a:t>
                      </a:r>
                    </a:p>
                    <a:p>
                      <a:pPr marL="9017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pkt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udostepnienie w Internecie zbiorów unikalnych na skalę min. krajową;</a:t>
                      </a:r>
                    </a:p>
                    <a:p>
                      <a:pPr marL="9017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udostepnienie w Internecie zbiorów unikalnych na skalę regionalną;</a:t>
                      </a:r>
                    </a:p>
                    <a:p>
                      <a:pPr marL="90170" marR="90170" algn="l" defTabSz="914400" rtl="0" eaLnBrk="1" latinLnBrk="0" hangingPunct="1">
                        <a:lnSpc>
                          <a:spcPct val="115000"/>
                        </a:lnSpc>
                        <a:spcAft>
                          <a:spcPts val="0"/>
                        </a:spcAft>
                      </a:pPr>
                      <a:r>
                        <a:rPr lang="pl-PL" sz="10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0 pkt - </a:t>
                      </a: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nie nastąpi udostepnienie.</a:t>
                      </a:r>
                    </a:p>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90170" marR="90170" algn="l" defTabSz="914400" rtl="0" eaLnBrk="1" latinLnBrk="0" hangingPunct="1">
                        <a:lnSpc>
                          <a:spcPct val="115000"/>
                        </a:lnSpc>
                        <a:spcAft>
                          <a:spcPts val="0"/>
                        </a:spcAft>
                      </a:pPr>
                      <a:r>
                        <a:rPr lang="pl-PL" sz="10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Punkty w ramach kryterium nie podlegają sumowaniu.</a:t>
                      </a:r>
                      <a:endParaRPr lang="pl-PL"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pl-PL" dirty="0" smtClean="0"/>
                    </a:p>
                    <a:p>
                      <a:pPr algn="ctr"/>
                      <a:r>
                        <a:rPr lang="pl-PL" dirty="0" smtClean="0"/>
                        <a:t>3</a:t>
                      </a:r>
                      <a:endParaRPr lang="pl-PL" dirty="0"/>
                    </a:p>
                  </a:txBody>
                  <a:tcPr/>
                </a:tc>
              </a:tr>
            </a:tbl>
          </a:graphicData>
        </a:graphic>
      </p:graphicFrame>
    </p:spTree>
    <p:extLst>
      <p:ext uri="{BB962C8B-B14F-4D97-AF65-F5344CB8AC3E}">
        <p14:creationId xmlns:p14="http://schemas.microsoft.com/office/powerpoint/2010/main" val="1642436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FunduszeEuropejskiePrezentacjaTemplate</Template>
  <TotalTime>3819</TotalTime>
  <Words>4752</Words>
  <Application>Microsoft Office PowerPoint</Application>
  <PresentationFormat>Pokaz na ekranie (4:3)</PresentationFormat>
  <Paragraphs>1376</Paragraphs>
  <Slides>34</Slides>
  <Notes>24</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34</vt:i4>
      </vt:variant>
    </vt:vector>
  </HeadingPairs>
  <TitlesOfParts>
    <vt:vector size="39" baseType="lpstr">
      <vt:lpstr>Arial</vt:lpstr>
      <vt:lpstr>Calibri</vt:lpstr>
      <vt:lpstr>Symbol</vt:lpstr>
      <vt:lpstr>Times New Roman</vt:lpstr>
      <vt:lpstr>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Sikorska Paulina</cp:lastModifiedBy>
  <cp:revision>582</cp:revision>
  <dcterms:created xsi:type="dcterms:W3CDTF">2015-04-20T12:46:14Z</dcterms:created>
  <dcterms:modified xsi:type="dcterms:W3CDTF">2016-02-18T15:17:56Z</dcterms:modified>
</cp:coreProperties>
</file>