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0"/>
  </p:notesMasterIdLst>
  <p:sldIdLst>
    <p:sldId id="258" r:id="rId2"/>
    <p:sldId id="336" r:id="rId3"/>
    <p:sldId id="327" r:id="rId4"/>
    <p:sldId id="328" r:id="rId5"/>
    <p:sldId id="330" r:id="rId6"/>
    <p:sldId id="333" r:id="rId7"/>
    <p:sldId id="332" r:id="rId8"/>
    <p:sldId id="331" r:id="rId9"/>
    <p:sldId id="334" r:id="rId10"/>
    <p:sldId id="335" r:id="rId11"/>
    <p:sldId id="326" r:id="rId12"/>
    <p:sldId id="338" r:id="rId13"/>
    <p:sldId id="339" r:id="rId14"/>
    <p:sldId id="340" r:id="rId15"/>
    <p:sldId id="342" r:id="rId16"/>
    <p:sldId id="343" r:id="rId17"/>
    <p:sldId id="349" r:id="rId18"/>
    <p:sldId id="337" r:id="rId1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3727" autoAdjust="0"/>
  </p:normalViewPr>
  <p:slideViewPr>
    <p:cSldViewPr snapToGrid="0">
      <p:cViewPr varScale="1">
        <p:scale>
          <a:sx n="124" d="100"/>
          <a:sy n="124" d="100"/>
        </p:scale>
        <p:origin x="4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2017-09-13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15156" y="1692049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 smtClean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XXVIII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posiedzenie Komitetu Monitorującego Regionalny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P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rogram Operacyjny Województwa Mazowieckiego na lata 2014-2020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15 września </a:t>
            </a:r>
            <a:r>
              <a:rPr lang="pl-PL" dirty="0" smtClean="0">
                <a:latin typeface="+mj-lt"/>
              </a:rPr>
              <a:t>2017 </a:t>
            </a:r>
            <a:r>
              <a:rPr lang="pl-PL" dirty="0" smtClean="0">
                <a:latin typeface="+mj-lt"/>
              </a:rPr>
              <a:t>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267858"/>
            <a:ext cx="7886700" cy="3713163"/>
          </a:xfrm>
        </p:spPr>
        <p:txBody>
          <a:bodyPr numCol="2"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17762"/>
              </p:ext>
            </p:extLst>
          </p:nvPr>
        </p:nvGraphicFramePr>
        <p:xfrm>
          <a:off x="310720" y="1312753"/>
          <a:ext cx="8513684" cy="48572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03895"/>
                <a:gridCol w="2641675"/>
                <a:gridCol w="2734057"/>
                <a:gridCol w="2734057"/>
              </a:tblGrid>
              <a:tr h="16190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21.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§ 9 ust. 3 pkt 6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4025" algn="l"/>
                        </a:tabLst>
                      </a:pPr>
                      <a:r>
                        <a:rPr lang="pl-PL" sz="11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Dodano</a:t>
                      </a:r>
                      <a:endParaRPr lang="pl-PL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4025" algn="l"/>
                        </a:tabLst>
                      </a:pPr>
                      <a:r>
                        <a:rPr lang="pl-PL" sz="11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Szkolenia dla członków KM i zastępców członków KM niezbędne do właściwego wykonywanie przez nich funkcji członka KM i zastępcy członka KM.</a:t>
                      </a:r>
                      <a:endParaRPr lang="pl-PL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Dodano </a:t>
                      </a:r>
                      <a:r>
                        <a:rPr lang="pl-PL" sz="1600" dirty="0" smtClean="0">
                          <a:effectLst/>
                        </a:rPr>
                        <a:t>zapis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  <a:tr h="16190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9 ust. 4 pkt 1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Refundację kosztów przejazdu na posiedzenie Komitetu lub grupy robocze środkami transportu publicznego lub innymi, jeśli obrady odbywają się poza miejscem zamieszkania członka lub zastępcy 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9 ust. 4 pkt 1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-228600" algn="just" defTabSz="914400" rtl="0" eaLnBrk="1" latinLnBrk="0" hangingPunct="1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pl-PL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Refundację kosztów przejazdu na posiedzenie Komitetu lub grupy robocze środkami transportu publicznego lub innymi, jeśli obrady odbywają się poza miejscem zamieszkania lub </a:t>
                      </a:r>
                      <a:r>
                        <a:rPr lang="pl-PL" sz="12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poza</a:t>
                      </a:r>
                      <a:r>
                        <a:rPr lang="pl-PL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siedzibą</a:t>
                      </a:r>
                      <a:r>
                        <a:rPr lang="pl-PL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b="1" kern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instytucji</a:t>
                      </a:r>
                      <a:r>
                        <a:rPr lang="pl-PL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2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członka lub zastępcy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Doprecyzowano </a:t>
                      </a: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</a:t>
                      </a:r>
                      <a:endParaRPr lang="pl-P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2" marR="58472" marT="0" marB="0">
                    <a:solidFill>
                      <a:schemeClr val="accent1"/>
                    </a:solidFill>
                  </a:tcPr>
                </a:tc>
              </a:tr>
              <a:tr h="16190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9 ust. 4 pkt 3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Sfinansowanie kosztów szkoleń dla członków Komitetu i ich zastępców uznanych za niezbędne do właściwego wykonywania funkcji członka Komitetu, z uwzględnieniem ust.9;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9 ust. 4 pkt 3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Sfinansowanie kosztów szkoleń dla członków Komitetu i ich zastępców uznanych </a:t>
                      </a: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przez</a:t>
                      </a:r>
                      <a:r>
                        <a:rPr lang="pl-PL" sz="11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przewodniczącego</a:t>
                      </a:r>
                      <a:r>
                        <a:rPr lang="pl-PL" sz="11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 niezbędne do właściwego wykonywania funkcji członka Komitetu, </a:t>
                      </a:r>
                      <a:r>
                        <a:rPr lang="pl-PL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 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uwzględnieniem ust.9;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Doprecyzowano </a:t>
                      </a: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</a:t>
                      </a:r>
                      <a:endParaRPr lang="pl-P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2" marR="58472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48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/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932026"/>
              </p:ext>
            </p:extLst>
          </p:nvPr>
        </p:nvGraphicFramePr>
        <p:xfrm>
          <a:off x="446794" y="1414460"/>
          <a:ext cx="8106978" cy="32343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3082"/>
                <a:gridCol w="2516998"/>
                <a:gridCol w="2603449"/>
                <a:gridCol w="2603449"/>
              </a:tblGrid>
              <a:tr h="15823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24.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9 ust. 4 pkt 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Sfinansowanie kosztów związanych z realizacją ekspertyz, z uwzględnieniem ust. 10.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9 ust. 4 pkt 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Sfinansowanie kosztów związanych z realizacją ekspertyz </a:t>
                      </a:r>
                      <a:r>
                        <a:rPr lang="pl-PL" sz="11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uznanych przez przewodniczącego Komitetu za niezbędne do właściwego wykonywania funkcji przez członka Komitetu lub ich zastępcę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z uwzględnieniem ust. 10.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Zmiany </a:t>
                      </a:r>
                      <a:r>
                        <a:rPr lang="pl-PL" sz="1600" dirty="0" smtClean="0">
                          <a:effectLst/>
                        </a:rPr>
                        <a:t>pozwolą </a:t>
                      </a:r>
                      <a:r>
                        <a:rPr lang="pl-PL" sz="1600" dirty="0">
                          <a:effectLst/>
                        </a:rPr>
                        <a:t>na usprawnienie pracy Komitetu.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520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9 ust. 13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Sekretariat Komitetu sporządza raz do roku sprawozdanie dotyczące finansowania środkami pomocy technicznej wydatków na szkolenia i ekspertyzy i przekazuje je do wiadomości członkom Komitet</a:t>
                      </a:r>
                      <a:r>
                        <a:rPr lang="pl-PL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u.</a:t>
                      </a:r>
                      <a:endParaRPr lang="pl-PL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9 ust. 13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Sekretariat Komitetu sporządza raz do roku i przedkłada do wiadomości członków Komitetu sprawozdanie dotyczące finansowania funkcjonowania Komitetu. </a:t>
                      </a:r>
                      <a:endParaRPr lang="pl-PL" sz="1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48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40493"/>
              </p:ext>
            </p:extLst>
          </p:nvPr>
        </p:nvGraphicFramePr>
        <p:xfrm>
          <a:off x="169199" y="1297185"/>
          <a:ext cx="8797770" cy="498925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9494"/>
                <a:gridCol w="2849732"/>
                <a:gridCol w="3586579"/>
                <a:gridCol w="1961965"/>
              </a:tblGrid>
              <a:tr h="4989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26.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indent="219710" algn="l">
                        <a:lnSpc>
                          <a:spcPts val="1895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Katalog praw i obowiązków członka Komitetu i zastępcy członka Komitetu Monitorującego Regionalny Program Operacyjny Województwa Mazowieckiego 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na lata 2014-2020</a:t>
                      </a:r>
                      <a:endParaRPr lang="pl-PL" sz="12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indent="219710" algn="l">
                        <a:lnSpc>
                          <a:spcPts val="1895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indent="-231775" algn="just">
                        <a:lnSpc>
                          <a:spcPts val="1895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Ust. 1 pkt n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indent="-231775" algn="just">
                        <a:lnSpc>
                          <a:spcPts val="1895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Zwrotu kosztów dojazdu i zakwaterowania, jeżeli obrady odbywają się poza miejscem zamieszkania członka Komitetu oraz zastępcy członka Komitetu (w przypadku, gdy Sekretariat Komitetu nie zapewnia dojazdu oraz zakwaterowania). W przypadku obecności na posiedzeniu zarówno członka Komitetu, jak i jego zastępcy, koszty dotyczące dojazdu oraz zakwaterowania refundowane będą wyłącznie dla członka Komitetu;</a:t>
                      </a:r>
                      <a:endParaRPr lang="pl-PL" sz="12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9710" algn="l">
                        <a:lnSpc>
                          <a:spcPts val="1895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Katalog praw i obowiązków członka Komitetu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pl-PL" sz="1100" i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zastępcy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członka Komitetu Monitorującego </a:t>
                      </a:r>
                      <a:r>
                        <a:rPr lang="pl-PL" sz="1100" i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Regionalny </a:t>
                      </a: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Program Operacyjny Województwa Mazowieckiego na lata 2014-2020</a:t>
                      </a:r>
                      <a:endParaRPr lang="pl-PL" sz="12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indent="219710" algn="l">
                        <a:lnSpc>
                          <a:spcPts val="1895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indent="-231775" algn="just">
                        <a:lnSpc>
                          <a:spcPts val="1895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endParaRPr lang="pl-PL" sz="11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  <a:p>
                      <a:pPr indent="-231775" algn="just">
                        <a:lnSpc>
                          <a:spcPts val="1895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Ust</a:t>
                      </a: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. 1 pkt n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indent="-231775" algn="just">
                        <a:lnSpc>
                          <a:spcPts val="1895"/>
                        </a:lnSpc>
                        <a:spcAft>
                          <a:spcPts val="0"/>
                        </a:spcAft>
                        <a:tabLst>
                          <a:tab pos="44831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Zwrotu kosztów dojazdu i zakwaterowania, jeżeli obrady odbywają się poza miejscem zamieszkania </a:t>
                      </a:r>
                      <a:r>
                        <a:rPr lang="pl-PL" sz="11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lub poza siedzibą instytucji 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członka Komitetu oraz zastępcy członka Komitetu (w przypadku, gdy Sekretariat Komitetu nie zapewnia dojazdu oraz zakwaterowania). W przypadku obecności na posiedzeniu zarówno członka Komitetu, jak i jego zastępcy, koszty dotyczące dojazdu oraz zakwaterowania refundowane będą wyłącznie dla członka Komitetu;</a:t>
                      </a:r>
                      <a:endParaRPr lang="pl-PL" sz="12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indent="219710" algn="l">
                        <a:lnSpc>
                          <a:spcPts val="1895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MS Mincho" panose="02020609040205080304" pitchFamily="49" charset="-128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Zmiana </a:t>
                      </a:r>
                      <a:r>
                        <a:rPr lang="pl-PL" sz="1600" dirty="0">
                          <a:effectLst/>
                        </a:rPr>
                        <a:t>pozwoli na usprawnienie pracy Komitetu.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82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90672"/>
              </p:ext>
            </p:extLst>
          </p:nvPr>
        </p:nvGraphicFramePr>
        <p:xfrm>
          <a:off x="195309" y="1171852"/>
          <a:ext cx="8717871" cy="521119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26459"/>
                <a:gridCol w="2912887"/>
                <a:gridCol w="2681728"/>
                <a:gridCol w="2696797"/>
              </a:tblGrid>
              <a:tr h="52111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27.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Zasady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refundacji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kosztów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przejazdów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zakwaterowania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członków/zastępców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członków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Komitetu,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związanych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udziałem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posiedzeniu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Komitetu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lub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grupy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roboczej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Ust.10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Członkowi/zastępcy członka Komitetu przysługuje zwrot kosztów przejazdu na posiedzenie Komitetu lub grupy roboczej środkami publicznego transportu zbiorowego, w wysokości udokumentowanej biletami lub fakturami obejmującymi cenę biletu środka transportu wraz ze związanymi z nimi opłatami dodatkowymi, w tym miejscówkami, z uwzględnieniem posiadanej przez wnioskodawcy ulgi na dany środek transportu, bez względu na to, z jakiego tytułu ulga przysługuje, jak również rachunkami, paragonami fiskalnymi, potwierdzającymi poszczególne wydatki. Koszty mogą obejmować tylko wydatki związane z podróżą bezpośrednią (tj. z miejsca siedziby instytucji członka/zastępcy członka Komitetu do miejsca posiedzenia i z powrotem). Koszt przejazdu środkami komunikacji miejskiej nie podlega refundacji.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Zasady refundacji kosztów przejazdów i zakwaterowania członków/zastępców członków Komitetu, </a:t>
                      </a:r>
                      <a:b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związanych z udziałem w posiedzeniu Komitetu lub grupy roboczej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endParaRPr lang="pl-PL" sz="11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Ust.10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Członkowi/zastępcy </a:t>
                      </a: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członka Komitetu przysługuje zwrot kosztów przejazdu na posiedzenie Komitetu lub grupy roboczej środkami publicznego transportu zbiorowego, w wysokości udokumentowanej biletami lub fakturami obejmującymi cenę biletu środka transportu wraz ze związanymi z nimi opłatami dodatkowymi, w tym miejscówkami, z uwzględnieniem posiadanej przez wnioskodawcy ulgi na dany środek transportu, bez względu na to, z jakiego tytułu ulga przysługuje, jak również rachunkami, paragonami fiskalnymi, potwierdzającymi poszczególne wydatki. Koszty mogą obejmować tylko wydatki związane z podróżą bezpośrednią </a:t>
                      </a:r>
                      <a:r>
                        <a:rPr lang="pl-PL" sz="11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(tj. z miejsca zamieszkania lub miejsca siedziby instytucji </a:t>
                      </a: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członka/zastępcy członka Komitetu do miejsca posiedzenia i z powrotem).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Doprecyzowanie </a:t>
                      </a:r>
                      <a:r>
                        <a:rPr lang="pl-PL" sz="1600" dirty="0" smtClean="0">
                          <a:effectLst/>
                        </a:rPr>
                        <a:t>zapisu</a:t>
                      </a: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54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27972"/>
              </p:ext>
            </p:extLst>
          </p:nvPr>
        </p:nvGraphicFramePr>
        <p:xfrm>
          <a:off x="346228" y="1624614"/>
          <a:ext cx="8353888" cy="18332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1741"/>
                <a:gridCol w="2606665"/>
                <a:gridCol w="2682741"/>
                <a:gridCol w="2682741"/>
              </a:tblGrid>
              <a:tr h="1833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28.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91465" indent="-270510"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endParaRPr lang="pl-PL" sz="11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291465" indent="-270510"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Ust.11 </a:t>
                      </a: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 d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1465" indent="-270510"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Dodano</a:t>
                      </a:r>
                      <a:endParaRPr lang="pl-PL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Komunikacja miejska (tylko osoby mieszkające poza miejscem obrad komitetu).</a:t>
                      </a:r>
                      <a:endParaRPr lang="pl-PL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1295" indent="-471805"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Dodanie </a:t>
                      </a:r>
                      <a:r>
                        <a:rPr lang="pl-PL" sz="1600" dirty="0">
                          <a:effectLst/>
                        </a:rPr>
                        <a:t>zapisu.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449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82570"/>
              </p:ext>
            </p:extLst>
          </p:nvPr>
        </p:nvGraphicFramePr>
        <p:xfrm>
          <a:off x="310716" y="1189609"/>
          <a:ext cx="8504809" cy="53709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52150"/>
                <a:gridCol w="2490245"/>
                <a:gridCol w="3162950"/>
                <a:gridCol w="2299464"/>
              </a:tblGrid>
              <a:tr h="26277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29.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Ust.13 pkt 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przypadku komunikacji środkami publicznego transportu zbiorowego (środki transportu autobusowego i kolejowego, z wyłączeniem komunikacji miejskiej), podróż należy odbyć najkrótszą możliwą drogą, zgodnie z ofertą przewoźnika, zwrot kosztów następuje po przedstawieniu oryginałów dokumentów poświadczających przejazd do miejsca posiedzenia Komitetu i z powrotem,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pl-PL" sz="1100" b="0" i="1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1465" indent="-270510"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Ust.13 pkt a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1465" indent="-270510" algn="just">
                        <a:lnSpc>
                          <a:spcPts val="1190"/>
                        </a:lnSpc>
                        <a:spcAft>
                          <a:spcPts val="0"/>
                        </a:spcAft>
                        <a:tabLst>
                          <a:tab pos="21590" algn="l"/>
                        </a:tabLst>
                      </a:pP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przypadku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komunikacji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środkami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publicznego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transportu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zbiorowego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(środki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transportu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autobusowego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kolejowego,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sngStrike" spc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pl-PL" sz="1000" u="none" strike="sng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sngStrike" spc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wyłączeniem</a:t>
                      </a:r>
                      <a:r>
                        <a:rPr lang="pl-PL" sz="1000" u="none" strike="sng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sngStrike" spc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komunikacji</a:t>
                      </a:r>
                      <a:r>
                        <a:rPr lang="pl-PL" sz="1000" u="none" strike="sng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sngStrike" spc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miejskiej)</a:t>
                      </a:r>
                      <a:r>
                        <a:rPr lang="pl-PL" sz="900" u="none" strike="noStrike" spc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podróż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należy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odbyć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najkrótszą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możliwą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drogą,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zgodnie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ofertą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przewoźnika,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zwrot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kosztów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następuje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przedstawieniu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oryginałów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dokumentów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poświadczających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przejazd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miejsca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posiedzenia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Komitetu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pl-PL" sz="10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900" u="none" strike="noStrike" spc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powrotem.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Dostosowanie </a:t>
                      </a:r>
                      <a:r>
                        <a:rPr lang="pl-PL" sz="1600" dirty="0" smtClean="0">
                          <a:effectLst/>
                        </a:rPr>
                        <a:t>zapisu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  <a:tr h="2743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Ust.13 pkt c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Refundacja kosztów przejazdu i /lub zakwaterowania odbywać się będzie na podstawie podpisanej listy obecności udziału w Komitecie/grupie roboczej oraz wypełnionego oświadczenia, zgodnie z załącznikiem wraz z biletami i innymi rachunkami dokumentującymi odbytą podróż, 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Ust.13 pkt c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efundacja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kosztów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przejazdu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/lub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zakwaterowania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odbywać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się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będzie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podstawie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podpisanej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listy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obecności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udziału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Komitecie/grupie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roboczej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oraz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wypełnionego</a:t>
                      </a:r>
                      <a:r>
                        <a:rPr lang="pl-PL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strike="sng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oświadczenia</a:t>
                      </a: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i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Formularza zwrotu kosztów uczestnictwa członka/zastępcy członka w posiedzeniu Komitetu Monitorującego RPO WM na lata 2014-2020/ grupy roboczej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zgodnie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załącznikiem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wraz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biletami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innymi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rachunkami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dokumentującymi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odbytą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podróż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przypadku korzystania ze środków komunikacji miejskiej należy do </a:t>
                      </a:r>
                      <a:r>
                        <a:rPr lang="pl-PL" sz="1100" b="1" i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Formularza zwrotu kosztów uczestnictwa członka/zastępcy członka w posiedzeniu Komitetu Monitorującego RPO WM na lata 2014-2020/ grupy roboczej </a:t>
                      </a: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dołączyć skasowany bilet (data zgodna z dniem posiedzenia komitetu).</a:t>
                      </a:r>
                      <a:endParaRPr lang="pl-PL" sz="11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1465" indent="-270510"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024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740446"/>
              </p:ext>
            </p:extLst>
          </p:nvPr>
        </p:nvGraphicFramePr>
        <p:xfrm>
          <a:off x="276251" y="1698171"/>
          <a:ext cx="8629095" cy="152912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70517"/>
                <a:gridCol w="2616338"/>
                <a:gridCol w="2771120"/>
                <a:gridCol w="2771120"/>
              </a:tblGrid>
              <a:tr h="15291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31.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endParaRPr lang="pl-PL" sz="11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Ust.14 </a:t>
                      </a: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 b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ilety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komunikacji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miejskiej,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endParaRPr lang="pl-PL" sz="1100" b="1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Ust.14 </a:t>
                      </a: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pkt b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Usunięto</a:t>
                      </a:r>
                      <a:endParaRPr lang="pl-PL" sz="11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Dostosowanie </a:t>
                      </a:r>
                      <a:r>
                        <a:rPr lang="pl-PL" sz="1600" dirty="0">
                          <a:effectLst/>
                        </a:rPr>
                        <a:t>treści do odpowiedniego ustępu.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973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018348"/>
              </p:ext>
            </p:extLst>
          </p:nvPr>
        </p:nvGraphicFramePr>
        <p:xfrm>
          <a:off x="316690" y="1053544"/>
          <a:ext cx="8425542" cy="55624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28552"/>
                <a:gridCol w="3135086"/>
                <a:gridCol w="2624649"/>
                <a:gridCol w="2137255"/>
              </a:tblGrid>
              <a:tr h="39133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Formularz zwrotu kosztów uczestnictwa członka/ zastępcy członka w posiedzeniu Komitetu Monitorującego RPO WM na lata 2014-2020/ grupy roboczej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Oświadczenie osoby wypełniającej formularz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Moim miejscem zamieszkania jest …………………………………………………………… 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                                    (tylko miejscowość)                              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Data_____________________________		            Podpis______________________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Formularz zwrotu kosztów uczestnictwa członka/ zastępcy członka w posiedzeniu Komitetu Monitorującego RPO WM na lata 2014-2020/ grupy roboczej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Oświadczenie osoby wypełniającej formularz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Podróż odbyłem z mojego miejsca zamieszkania  ………………………………………… lub </a:t>
                      </a:r>
                      <a:endParaRPr lang="pl-PL" sz="11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                                                        (tylko miejscowość)  </a:t>
                      </a:r>
                      <a:endParaRPr lang="pl-PL" sz="11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21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z siedziby instytucji  (adres siedziby) …………………………………………………………………………………….                      </a:t>
                      </a:r>
                      <a:endParaRPr lang="pl-PL" sz="11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Data_____________________________		            Podpis</a:t>
                      </a:r>
                      <a:r>
                        <a:rPr lang="pl-PL" sz="11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______________________</a:t>
                      </a:r>
                      <a:endParaRPr lang="pl-PL" sz="11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Zmiana 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pozwoli na usprawnienie pracy Komitetu.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441541">
                <a:tc>
                  <a:txBody>
                    <a:bodyPr/>
                    <a:lstStyle/>
                    <a:p>
                      <a:endParaRPr lang="pl-PL" sz="1500" dirty="0" smtClean="0"/>
                    </a:p>
                    <a:p>
                      <a:endParaRPr lang="pl-PL" sz="1500" dirty="0" smtClean="0"/>
                    </a:p>
                    <a:p>
                      <a:pPr algn="ctr"/>
                      <a:r>
                        <a:rPr lang="pl-PL" sz="1500" dirty="0" smtClean="0"/>
                        <a:t>33.</a:t>
                      </a:r>
                      <a:endParaRPr lang="pl-PL" sz="1500" dirty="0"/>
                    </a:p>
                  </a:txBody>
                  <a:tcPr marL="68580" marR="68580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Instrukcja wypełniania Formularza zwrotu kosztów podróży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Instrukcja wypełniania Formularza zwrotu kosztów podróży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Dodano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Środki komunikacji miejskiej – do formularza należy dołączyć bilet za przejazd</a:t>
                      </a:r>
                    </a:p>
                  </a:txBody>
                  <a:tcPr marL="68580" marR="68580" marT="0" marB="0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353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56231" y="2313632"/>
            <a:ext cx="66121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b="1" dirty="0" smtClean="0">
                <a:solidFill>
                  <a:srgbClr val="FF0000"/>
                </a:solidFill>
              </a:rPr>
              <a:t>Dziękuję za uwagę</a:t>
            </a:r>
          </a:p>
          <a:p>
            <a:pPr algn="ctr">
              <a:defRPr/>
            </a:pPr>
            <a:endParaRPr lang="pl-PL" altLang="pl-PL" dirty="0"/>
          </a:p>
          <a:p>
            <a:pPr algn="ctr">
              <a:defRPr/>
            </a:pPr>
            <a:endParaRPr lang="pl-PL" altLang="pl-PL" dirty="0" smtClean="0"/>
          </a:p>
          <a:p>
            <a:pPr algn="ctr">
              <a:defRPr/>
            </a:pPr>
            <a:r>
              <a:rPr lang="pl-PL" altLang="pl-PL" dirty="0" smtClean="0"/>
              <a:t>Departament </a:t>
            </a:r>
            <a:r>
              <a:rPr lang="pl-PL" altLang="pl-PL" dirty="0"/>
              <a:t>Rozwoju Regionalnego </a:t>
            </a:r>
            <a:r>
              <a:rPr lang="pl-PL" altLang="pl-PL" dirty="0" smtClean="0"/>
              <a:t>i Funduszy </a:t>
            </a:r>
            <a:r>
              <a:rPr lang="pl-PL" altLang="pl-PL" dirty="0"/>
              <a:t>Europejskich </a:t>
            </a:r>
          </a:p>
          <a:p>
            <a:pPr algn="ctr">
              <a:defRPr/>
            </a:pPr>
            <a:r>
              <a:rPr lang="pl-PL" altLang="pl-PL" dirty="0" smtClean="0"/>
              <a:t>Urząd Marszałkowski Województwa Mazowieckiego </a:t>
            </a:r>
            <a:br>
              <a:rPr lang="pl-PL" altLang="pl-PL" dirty="0" smtClean="0"/>
            </a:br>
            <a:r>
              <a:rPr lang="pl-PL" altLang="pl-PL" dirty="0" smtClean="0"/>
              <a:t>w </a:t>
            </a:r>
            <a:r>
              <a:rPr lang="pl-PL" altLang="pl-PL" dirty="0"/>
              <a:t>Warszawie</a:t>
            </a:r>
          </a:p>
          <a:p>
            <a:pPr algn="ctr">
              <a:defRPr/>
            </a:pPr>
            <a:r>
              <a:rPr lang="pl-PL" altLang="pl-PL" dirty="0"/>
              <a:t>al. Solidarności 61</a:t>
            </a:r>
          </a:p>
          <a:p>
            <a:pPr algn="ctr">
              <a:defRPr/>
            </a:pPr>
            <a:r>
              <a:rPr lang="pl-PL" altLang="pl-PL" dirty="0"/>
              <a:t>03-402 Warszawa</a:t>
            </a:r>
          </a:p>
          <a:p>
            <a:pPr algn="ctr">
              <a:defRPr/>
            </a:pPr>
            <a:r>
              <a:rPr lang="pl-PL" altLang="pl-PL" dirty="0"/>
              <a:t>dsrr@mazovia.pl</a:t>
            </a:r>
          </a:p>
        </p:txBody>
      </p:sp>
    </p:spTree>
    <p:extLst>
      <p:ext uri="{BB962C8B-B14F-4D97-AF65-F5344CB8AC3E}">
        <p14:creationId xmlns:p14="http://schemas.microsoft.com/office/powerpoint/2010/main" val="258049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908" y="2584450"/>
            <a:ext cx="7886700" cy="933450"/>
          </a:xfrm>
        </p:spPr>
        <p:txBody>
          <a:bodyPr/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>
                <a:solidFill>
                  <a:srgbClr val="FF0000"/>
                </a:solidFill>
              </a:rPr>
              <a:t>ZMIANY </a:t>
            </a:r>
            <a:r>
              <a:rPr lang="pl-PL" b="1" dirty="0">
                <a:solidFill>
                  <a:srgbClr val="FF0000"/>
                </a:solidFill>
              </a:rPr>
              <a:t>W REGULAMINIE PRAC KOMITETU MONITORUJĄCEGO REGIONALNY PROGRAM OPERACYJNY WOJEWÓDZTWA MAZOWIECKIEGO </a:t>
            </a: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NA </a:t>
            </a:r>
            <a:r>
              <a:rPr lang="pl-PL" b="1" dirty="0">
                <a:solidFill>
                  <a:srgbClr val="FF0000"/>
                </a:solidFill>
              </a:rPr>
              <a:t>LATA 2014-2020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0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8953" y="3355821"/>
            <a:ext cx="7886700" cy="933450"/>
          </a:xfrm>
        </p:spPr>
        <p:txBody>
          <a:bodyPr/>
          <a:lstStyle/>
          <a:p>
            <a:pPr algn="ctr"/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7050" y="2042886"/>
            <a:ext cx="8066534" cy="3713163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419049"/>
              </p:ext>
            </p:extLst>
          </p:nvPr>
        </p:nvGraphicFramePr>
        <p:xfrm>
          <a:off x="156994" y="1178229"/>
          <a:ext cx="8815526" cy="162456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7250"/>
                <a:gridCol w="2736298"/>
                <a:gridCol w="2830989"/>
                <a:gridCol w="2830989"/>
              </a:tblGrid>
              <a:tr h="16245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l.p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Obowiązujące zapisy w Regulaminie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Proponowane zmiany </a:t>
                      </a:r>
                      <a:r>
                        <a:rPr lang="pl-PL" sz="1800" dirty="0" smtClean="0">
                          <a:effectLst/>
                        </a:rPr>
                        <a:t/>
                      </a:r>
                      <a:br>
                        <a:rPr lang="pl-PL" sz="1800" dirty="0" smtClean="0">
                          <a:effectLst/>
                        </a:rPr>
                      </a:br>
                      <a:r>
                        <a:rPr lang="pl-PL" sz="1800" dirty="0" smtClean="0">
                          <a:effectLst/>
                        </a:rPr>
                        <a:t>w </a:t>
                      </a:r>
                      <a:r>
                        <a:rPr lang="pl-PL" sz="1800" dirty="0">
                          <a:effectLst/>
                        </a:rPr>
                        <a:t>zapisach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marL="651510" indent="-651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</a:p>
                    <a:p>
                      <a:pPr marL="651510" indent="-651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Uzasadnienie zmiany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08242"/>
              </p:ext>
            </p:extLst>
          </p:nvPr>
        </p:nvGraphicFramePr>
        <p:xfrm>
          <a:off x="156994" y="2489627"/>
          <a:ext cx="8806646" cy="413107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7248"/>
                <a:gridCol w="2744841"/>
                <a:gridCol w="2812581"/>
                <a:gridCol w="2831976"/>
              </a:tblGrid>
              <a:tr h="1252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1</a:t>
                      </a:r>
                      <a:r>
                        <a:rPr lang="pl-PL" sz="1600" dirty="0">
                          <a:effectLst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228600" algn="l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2 ust. 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1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przypadku nieobecności przewodniczącego Komitetu i zastępcy przewodniczącego Komitetu na posiedzeniu należy procedować zgodnie z </a:t>
                      </a: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§3 ust 2 i ust. 3.</a:t>
                      </a:r>
                      <a:endParaRPr lang="pl-PL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Dodano </a:t>
                      </a:r>
                      <a:r>
                        <a:rPr lang="pl-PL" sz="1600" dirty="0" smtClean="0">
                          <a:effectLst/>
                        </a:rPr>
                        <a:t>zapis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2 ust. 5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AutoNum type="arabicPeriod"/>
                      </a:pPr>
                      <a:r>
                        <a:rPr lang="pl-PL" sz="110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pełnienia funkcji, o których mowa w ust. 4 konieczne jest podpisanie oświadczenia i deklaracji reprezentanta, które stanowią odpowiednio załączniki do Regulaminu: nr 1 - dla członka Komitetu, nr 2 - dla zastępcy członka Komitetu oraz nr 3 - dla obserwatora Komitetu wskazanego w Uchwale. Oświadczenia i deklaracji</a:t>
                      </a:r>
                      <a:r>
                        <a:rPr lang="pl-PL" sz="11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1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reprezentanta nie podpisuje przedstawiciel Komisji Europejskiej delegowany do składu Komitetu.</a:t>
                      </a:r>
                      <a:endParaRPr lang="pl-PL" sz="110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2 ust. 6</a:t>
                      </a:r>
                    </a:p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 pełnienia funkcji, o których mowa w </a:t>
                      </a:r>
                      <a:r>
                        <a:rPr lang="pl-PL" sz="1200" b="1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ust. 5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konieczne jest podpisanie oświadczenia i deklaracji reprezentanta, które stanowią odpowiednio załączniki do Regulaminu: nr 1 - dla członka Komitetu, nr 2 - dla zastępcy członka Komitetu oraz nr 3 - dla obserwatora Komitetu wskazanego w Uchwale. Oświadczenia i deklaracji reprezentanta nie podpisuje przedstawiciel Komisji Europejskiej delegowany do składu Komitetu.</a:t>
                      </a:r>
                      <a:endParaRPr lang="pl-PL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1841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7970" algn="l"/>
                        </a:tabLst>
                      </a:pPr>
                      <a:r>
                        <a:rPr lang="pl-PL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Doprecyzowano </a:t>
                      </a: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</a:t>
                      </a:r>
                      <a:endParaRPr lang="pl-P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2" marR="58472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21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944" y="1829707"/>
            <a:ext cx="7971063" cy="72480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731031"/>
              </p:ext>
            </p:extLst>
          </p:nvPr>
        </p:nvGraphicFramePr>
        <p:xfrm>
          <a:off x="325562" y="1248509"/>
          <a:ext cx="8202968" cy="483924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6901"/>
                <a:gridCol w="2627517"/>
                <a:gridCol w="2634275"/>
                <a:gridCol w="2634275"/>
              </a:tblGrid>
              <a:tr h="16802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3.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6797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81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2 ust. 9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524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1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Członkostwo w Komitecie wygasa z dniem utraty przez Członka Komitetu lub Zastępcę Członka funkcji, z którą jest ono związane, z wyłączeniem reprezentantów organizacji pozarządowych, których przedstawiciele wybierani są w wyborach organizowanych przez Wojewódzką Radę Działalności Pożytku Publicznego (WRDPP) i nie reprezentują konkretnej instytucji, lub w przypadku śmierci. </a:t>
                      </a:r>
                      <a:endParaRPr lang="pl-PL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Dodano </a:t>
                      </a:r>
                      <a:r>
                        <a:rPr lang="pl-PL" sz="1600" dirty="0" smtClean="0">
                          <a:effectLst/>
                        </a:rPr>
                        <a:t>zapis</a:t>
                      </a:r>
                    </a:p>
                  </a:txBody>
                  <a:tcPr marL="58472" marR="58472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018"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4</a:t>
                      </a:r>
                      <a:r>
                        <a:rPr lang="pl-PL" sz="1600" dirty="0" smtClean="0"/>
                        <a:t>.</a:t>
                      </a:r>
                      <a:endParaRPr lang="pl-PL" sz="1600" dirty="0"/>
                    </a:p>
                  </a:txBody>
                  <a:tcPr marL="58472" marR="58472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2 ust. 8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Odwołania z pełnienia funkcji w Komitecie dokonuje podmiot delegujący reprezentanta.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381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2 ust. 10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Odwołanie Członka Komitetu lub jego zastępcy z prac Komitetu następuje na jego wniosek, na wniosek właściwej instytucji lub organizacji zgłaszającej swojego przedstawiciela</a:t>
                      </a:r>
                      <a:endParaRPr lang="pl-PL" sz="10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Doprecyzowano </a:t>
                      </a: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</a:t>
                      </a:r>
                      <a:endParaRPr lang="pl-P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2" marR="58472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1874904">
                <a:tc>
                  <a:txBody>
                    <a:bodyPr/>
                    <a:lstStyle/>
                    <a:p>
                      <a:pPr algn="ctr"/>
                      <a:endParaRPr lang="pl-PL" sz="1600" dirty="0" smtClean="0"/>
                    </a:p>
                    <a:p>
                      <a:pPr algn="ctr"/>
                      <a:endParaRPr lang="pl-PL" sz="1600" dirty="0" smtClean="0"/>
                    </a:p>
                    <a:p>
                      <a:pPr algn="ctr"/>
                      <a:endParaRPr lang="pl-PL" sz="1600" dirty="0" smtClean="0"/>
                    </a:p>
                    <a:p>
                      <a:pPr algn="ctr"/>
                      <a:r>
                        <a:rPr lang="pl-PL" sz="1600" dirty="0" smtClean="0"/>
                        <a:t>5</a:t>
                      </a:r>
                      <a:r>
                        <a:rPr lang="pl-PL" sz="1600" dirty="0" smtClean="0"/>
                        <a:t>.</a:t>
                      </a:r>
                      <a:endParaRPr lang="pl-PL" sz="1600" dirty="0"/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2 ust. 11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przypadku odwołania członka Komitetu, bądź jego zastępcy, nowego przedstawiciela wskazuje niezwłocznie ten sam podmiot, którego był on reprezentantem. Niniejszy przepis pozostaje bez uszczerbku dla możliwości podjęcia działań zgodnie z ust. 8.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2 ust. 13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przypadku wygaśnięcia członkostwa bądź odwołania członka Komitetu, bądź jego zastępcy, nowego przedstawiciela wskazuje niezwłocznie ten sam podmiot, którego był on reprezentantem, </a:t>
                      </a: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  wyłączeniem organizacji pozarządowych, w przypadku których IZ zwraca się do właściwej WRDPP o przeprowadzenie postępowania w celu wyłonienia do składu KM nowego przedstawiciela.</a:t>
                      </a:r>
                      <a:endParaRPr lang="pl-PL" sz="1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Doprecyzowano </a:t>
                      </a: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</a:t>
                      </a:r>
                    </a:p>
                    <a:p>
                      <a:pPr algn="ctr"/>
                      <a:endParaRPr lang="pl-PL" dirty="0"/>
                    </a:p>
                  </a:txBody>
                  <a:tcPr marL="58472" marR="58472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79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525662"/>
              </p:ext>
            </p:extLst>
          </p:nvPr>
        </p:nvGraphicFramePr>
        <p:xfrm>
          <a:off x="350668" y="1258099"/>
          <a:ext cx="8442664" cy="49967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15869"/>
                <a:gridCol w="2704295"/>
                <a:gridCol w="2711250"/>
                <a:gridCol w="2711250"/>
              </a:tblGrid>
              <a:tr h="1830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</a:rPr>
                        <a:t>6</a:t>
                      </a:r>
                      <a:r>
                        <a:rPr lang="pl-PL" sz="1600" b="1" dirty="0" smtClean="0">
                          <a:effectLst/>
                        </a:rPr>
                        <a:t>.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3 ust. 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Przewodniczący Komitetu, w przypadku swojej nieobecności oraz nieobecności zastępcy Przewodniczącego Komitetu, może upoważnić innego członka Komitetu do prowadzenia obrad Komitetu; upoważnienie </a:t>
                      </a:r>
                      <a:b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 następuje w formie pisemnej i jest jednorazowe na dane posiedzenie Komitetu.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3 ust. 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Przewodniczący Komitetu, w przypadku swojej nieobecności oraz nieobecności zastępcy Przewodniczącego Komitetu, może upoważnić innego członka Komitetu do prowadzenia obrad Komitetu; upoważnienie to następuje w formie pisemnej. </a:t>
                      </a:r>
                      <a:r>
                        <a:rPr lang="pl-PL" sz="1200" strike="sng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 jest jednorazowe na dane </a:t>
                      </a:r>
                      <a:r>
                        <a:rPr lang="pl-PL" sz="1200" strike="sng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posiedzenie </a:t>
                      </a:r>
                      <a:r>
                        <a:rPr lang="pl-PL" sz="1200" strike="sng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Komitetu.</a:t>
                      </a:r>
                      <a:endParaRPr lang="pl-PL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Usunięto zapis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 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l-P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3 ust. 4 pkt 6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Zapewnienie reprezentacji właściwych organizacji w składzie Komitetu, zgodnie z zapisami w § 2 ust. 6 oraz ust. 7, w celu efektywnej pracy Komitetu;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31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3 ust. 4 pkt 6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1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Usunięto</a:t>
                      </a:r>
                      <a:endParaRPr lang="pl-PL" sz="12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Usunięto </a:t>
                      </a: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</a:t>
                      </a:r>
                      <a:endParaRPr lang="pl-P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2" marR="58472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891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pl-P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3 ust. 4 pkt 9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Uznanie za niezbędne kosztów wskazanych w §8 ust. 3 pkt 3 i 4.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3 ust. 4 pkt 8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Uznanie za niezbędne kosztów wskazanych w § </a:t>
                      </a: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ust. 3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pkt. 5 i 6;</a:t>
                      </a:r>
                      <a:endParaRPr lang="pl-PL" sz="1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Doprecyzowano </a:t>
                      </a: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</a:t>
                      </a:r>
                      <a:endParaRPr lang="pl-P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2" marR="58472" marT="0" marB="0">
                    <a:solidFill>
                      <a:schemeClr val="accent1"/>
                    </a:solidFill>
                  </a:tcPr>
                </a:tc>
              </a:tr>
              <a:tr h="11065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pl-PL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8600" algn="l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3 ust. 4 pkt 9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Dodano</a:t>
                      </a:r>
                      <a:endParaRPr lang="pl-PL" sz="11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Zapewnienie realizacji przez Sekretariat Komitetu postanowień 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§ </a:t>
                      </a: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ust. 13</a:t>
                      </a: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Dodano </a:t>
                      </a: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</a:t>
                      </a:r>
                      <a:endParaRPr lang="pl-P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2" marR="58472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30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sz="2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731981"/>
              </p:ext>
            </p:extLst>
          </p:nvPr>
        </p:nvGraphicFramePr>
        <p:xfrm>
          <a:off x="628650" y="1134700"/>
          <a:ext cx="7886701" cy="542069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78108"/>
                <a:gridCol w="2443173"/>
                <a:gridCol w="2532710"/>
                <a:gridCol w="2532710"/>
              </a:tblGrid>
              <a:tr h="10675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10</a:t>
                      </a:r>
                      <a:r>
                        <a:rPr lang="pl-PL" sz="1600" dirty="0" smtClean="0">
                          <a:effectLst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5 ust. 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67970" algn="l"/>
                        </a:tabLs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uchwały w sprawie powołania grupy roboczej może zgłosić Przewodniczący Komitetu lub grupa, co najmniej 3 członków.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5 ust. 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Propozycje</a:t>
                      </a:r>
                      <a:r>
                        <a:rPr lang="pl-PL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powołania grupy roboczej może zgłosić Przewodniczący Komitetu lub grupa co najmniej 3 członków.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Doprecyzowanie </a:t>
                      </a:r>
                      <a:r>
                        <a:rPr lang="pl-PL" sz="1600" dirty="0" smtClean="0">
                          <a:effectLst/>
                        </a:rPr>
                        <a:t>zapisu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5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5 ust. 3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67970" algn="l"/>
                        </a:tabLst>
                      </a:pPr>
                      <a:r>
                        <a:rPr lang="pl-PL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Dodano</a:t>
                      </a:r>
                      <a:endParaRPr lang="pl-PL" sz="1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67970" algn="l"/>
                        </a:tabLst>
                      </a:pPr>
                      <a:r>
                        <a:rPr lang="pl-PL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Grupa robocza może mieć charakter grupy stałej lub grupy ad hoc. </a:t>
                      </a:r>
                      <a:endParaRPr lang="pl-PL" sz="1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Dodano </a:t>
                      </a: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</a:t>
                      </a:r>
                      <a:endParaRPr lang="pl-P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2" marR="58472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11985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5 ust. 4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Dodano</a:t>
                      </a:r>
                      <a:endParaRPr lang="pl-PL" sz="12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67970" algn="l"/>
                        </a:tabLst>
                      </a:pPr>
                      <a:r>
                        <a:rPr lang="pl-PL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Komitet podejmuje decyzję o zmianie zasad pracy grupy roboczej oraz o zakończeniu prac grupy roboczej w formie uchwały.</a:t>
                      </a:r>
                      <a:endParaRPr lang="pl-PL" sz="1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Dodano </a:t>
                      </a: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2" marR="58472" marT="0" marB="0">
                    <a:solidFill>
                      <a:schemeClr val="accent1"/>
                    </a:solidFill>
                  </a:tcPr>
                </a:tc>
              </a:tr>
              <a:tr h="1873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5 ust. 6</a:t>
                      </a:r>
                      <a:endParaRPr lang="pl-PL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Dodano</a:t>
                      </a:r>
                      <a:endParaRPr lang="pl-PL" sz="12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8415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67970" algn="l"/>
                        </a:tabLst>
                      </a:pPr>
                      <a:r>
                        <a:rPr lang="pl-PL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Grupa robocza ma ograniczony liczebnie skład tj. maksymalnie do 21 osób, w celu zapewnienia jej operacyjności i decyzyjności. Wyjątek stanowi grupa robocza do spraw horyzontalnych w skład, której wchodzą wszyscy członkowie i zastępcy członków Komitetu. </a:t>
                      </a:r>
                      <a:endParaRPr lang="pl-PL" sz="1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Dodano </a:t>
                      </a: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2" marR="58472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74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6057" y="1711778"/>
            <a:ext cx="8193313" cy="93345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5907" y="2325914"/>
            <a:ext cx="7886700" cy="3713163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093225"/>
              </p:ext>
            </p:extLst>
          </p:nvPr>
        </p:nvGraphicFramePr>
        <p:xfrm>
          <a:off x="239698" y="1321654"/>
          <a:ext cx="8519672" cy="464103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51865"/>
                <a:gridCol w="2595847"/>
                <a:gridCol w="2735980"/>
                <a:gridCol w="2735980"/>
              </a:tblGrid>
              <a:tr h="15724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14.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5 ust. 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Dodano</a:t>
                      </a:r>
                      <a:endParaRPr lang="pl-PL" sz="1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67970" algn="l"/>
                        </a:tabLst>
                      </a:pPr>
                      <a:r>
                        <a:rPr lang="pl-PL" sz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 zaproszenie Przewodniczącego grupy roboczej w obradach grupy mogą uczestniczyć inne osoby niż członkowie grupy roboczej.</a:t>
                      </a:r>
                      <a:endParaRPr lang="pl-PL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Dodano zapis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058"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sz="1600" dirty="0" smtClean="0"/>
                    </a:p>
                    <a:p>
                      <a:r>
                        <a:rPr lang="pl-PL" sz="1600" dirty="0" smtClean="0"/>
                        <a:t>15.</a:t>
                      </a:r>
                      <a:endParaRPr lang="pl-PL" sz="1600" dirty="0"/>
                    </a:p>
                  </a:txBody>
                  <a:tcPr marL="58472" marR="58472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5 ust. 13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35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67970" algn="l"/>
                        </a:tabLst>
                      </a:pPr>
                      <a:r>
                        <a:rPr lang="pl-PL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Dodano</a:t>
                      </a:r>
                      <a:endParaRPr lang="pl-PL" sz="1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635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67970" algn="l"/>
                        </a:tabLst>
                      </a:pPr>
                      <a:r>
                        <a:rPr lang="pl-PL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Grupa robocza może przedkładać Komitetowi propozycje uchwał.</a:t>
                      </a:r>
                      <a:endParaRPr lang="pl-PL" sz="1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Dodano </a:t>
                      </a: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2" marR="58472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1555498">
                <a:tc>
                  <a:txBody>
                    <a:bodyPr/>
                    <a:lstStyle/>
                    <a:p>
                      <a:endParaRPr lang="pl-PL" sz="1600" dirty="0" smtClean="0"/>
                    </a:p>
                    <a:p>
                      <a:endParaRPr lang="pl-PL" sz="1600" dirty="0" smtClean="0"/>
                    </a:p>
                    <a:p>
                      <a:r>
                        <a:rPr lang="pl-PL" sz="1600" dirty="0" smtClean="0"/>
                        <a:t>16.</a:t>
                      </a:r>
                      <a:endParaRPr lang="pl-PL" sz="1600" dirty="0"/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5 ust. 10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Lista wszystkich grup roboczych działających w ramach Komitetu podlega publikacji na stronie internetowej IZ.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5 ust. 15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67970" algn="l"/>
                        </a:tabLs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Lista wszystkich grup roboczych działających w ramach Komitetu </a:t>
                      </a:r>
                      <a:r>
                        <a:rPr lang="pl-PL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oraz ich skład i praca 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podlegaj</a:t>
                      </a:r>
                      <a:r>
                        <a:rPr lang="pl-PL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ą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publikacji na stronie internetowej IZ.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Doprecyzowano </a:t>
                      </a: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2" marR="58472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77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0914" y="1793421"/>
            <a:ext cx="8302171" cy="93345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4831"/>
              </p:ext>
            </p:extLst>
          </p:nvPr>
        </p:nvGraphicFramePr>
        <p:xfrm>
          <a:off x="420913" y="1358284"/>
          <a:ext cx="8302172" cy="258375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5911"/>
                <a:gridCol w="2583995"/>
                <a:gridCol w="2666133"/>
                <a:gridCol w="2666133"/>
              </a:tblGrid>
              <a:tr h="2476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17.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5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§ </a:t>
                      </a:r>
                      <a:r>
                        <a:rPr lang="pl-PL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ust. 6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Dodano</a:t>
                      </a:r>
                      <a:endParaRPr lang="pl-PL" sz="15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175" indent="-225425" algn="just">
                        <a:lnSpc>
                          <a:spcPts val="1810"/>
                        </a:lnSpc>
                        <a:spcAft>
                          <a:spcPts val="0"/>
                        </a:spcAft>
                        <a:tabLst>
                          <a:tab pos="231775" algn="l"/>
                        </a:tabLst>
                      </a:pPr>
                      <a:r>
                        <a:rPr lang="pl-PL" sz="15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Przed procedurą głosowania przedstawiane są uwagi zgłoszone przez Członków lub przedstawicieli KE do przekazanych materiałów oraz stosowne stanowisko IZ.</a:t>
                      </a:r>
                      <a:endParaRPr lang="pl-PL" sz="1500" dirty="0">
                        <a:solidFill>
                          <a:srgbClr val="FFFF00"/>
                        </a:solidFill>
                        <a:effectLst/>
                        <a:latin typeface="Lucida Sans Unicode" panose="020B0602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Dodano zapis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3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72507"/>
            <a:ext cx="7886700" cy="93345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l-PL" sz="2600" dirty="0"/>
              <a:t/>
            </a:r>
            <a:br>
              <a:rPr lang="pl-PL" sz="2600" dirty="0"/>
            </a:br>
            <a:endParaRPr lang="pl-PL" sz="26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615281"/>
              </p:ext>
            </p:extLst>
          </p:nvPr>
        </p:nvGraphicFramePr>
        <p:xfrm>
          <a:off x="301841" y="1118585"/>
          <a:ext cx="8664606" cy="523912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7406"/>
                <a:gridCol w="2570468"/>
                <a:gridCol w="2664308"/>
                <a:gridCol w="3032424"/>
              </a:tblGrid>
              <a:tr h="17463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18.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§ 8 ust. 9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Dokumenty będące przedmiotem obrad rozsyłane są członkom Komitetu, zastępcom członków Komitetu, obserwatorom, przedstawicielom Komisji Europejskiej w terminie nie krótszym niż </a:t>
                      </a:r>
                      <a:b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dni roboczych przed mającym się odbyć terminem posiedzenia.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§ 8 ust. 9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Dokumenty będące przedmiotem obrad rozsyłane są członkom Komitetu, zastępcom członków Komitetu, obserwatorom, przedstawicielom Komisji Europejskiej w terminie nie krótszym niż 10 dni roboczych przed </a:t>
                      </a:r>
                      <a:r>
                        <a:rPr lang="pl-PL" sz="12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posiedzeniem na efektywne zapoznanie się z nimi.</a:t>
                      </a:r>
                      <a:endParaRPr lang="pl-PL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Doprecyzowanie </a:t>
                      </a:r>
                      <a:r>
                        <a:rPr lang="pl-PL" sz="1600" dirty="0">
                          <a:effectLst/>
                        </a:rPr>
                        <a:t>zapisu.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§ 8 ust. 10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Dodano</a:t>
                      </a:r>
                      <a:endParaRPr lang="pl-PL" sz="1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Członkowie Komitetu oraz przedstawiciele Komisji Europejskiej mają prawo do zgłaszania uwag do otrzymanych materiałów.</a:t>
                      </a:r>
                      <a:endParaRPr lang="pl-PL" sz="1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Dodano </a:t>
                      </a: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2" marR="58472" marT="0" marB="0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17463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72" marR="58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R="8890" indent="-228600" algn="just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§ 8 ust. 18</a:t>
                      </a:r>
                      <a:endParaRPr lang="pl-PL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indent="-228600" algn="l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Dodano</a:t>
                      </a:r>
                      <a:endParaRPr lang="pl-PL" sz="1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indent="-228600" algn="l">
                        <a:lnSpc>
                          <a:spcPts val="1330"/>
                        </a:lnSpc>
                        <a:spcAft>
                          <a:spcPts val="0"/>
                        </a:spcAft>
                        <a:tabLst>
                          <a:tab pos="219710" algn="l"/>
                        </a:tabLst>
                      </a:pPr>
                      <a:r>
                        <a:rPr lang="pl-PL" sz="1200" b="1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Przewidywany harmonogram posiedzeń KM na kolejny rok jest podawany członkom KM/ zastępcom członków KM do 30 listopada danego roku.</a:t>
                      </a:r>
                      <a:endParaRPr lang="pl-PL" sz="12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Dodano </a:t>
                      </a: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472" marR="58472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212620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3752</TotalTime>
  <Words>1755</Words>
  <Application>Microsoft Office PowerPoint</Application>
  <PresentationFormat>Pokaz na ekranie (4:3)</PresentationFormat>
  <Paragraphs>451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 Unicode MS</vt:lpstr>
      <vt:lpstr>MS Mincho</vt:lpstr>
      <vt:lpstr>Arial</vt:lpstr>
      <vt:lpstr>Calibri</vt:lpstr>
      <vt:lpstr>Lucida Sans Unicode</vt:lpstr>
      <vt:lpstr>Times New Roman</vt:lpstr>
      <vt:lpstr>Programy Regionalne</vt:lpstr>
      <vt:lpstr>Prezentacja programu PowerPoint</vt:lpstr>
      <vt:lpstr> ZMIANY W REGULAMINIE PRAC KOMITETU MONITORUJĄCEGO REGIONALNY PROGRAM OPERACYJNY WOJEWÓDZTWA MAZOWIECKIEGO  NA LATA 2014-2020</vt:lpstr>
      <vt:lpstr>Prezentacja programu PowerPoint</vt:lpstr>
      <vt:lpstr>Prezentacja programu PowerPoint</vt:lpstr>
      <vt:lpstr>Prezentacja programu PowerPoint</vt:lpstr>
      <vt:lpstr>Prezentacja programu PowerPoint</vt:lpstr>
      <vt:lpstr>   </vt:lpstr>
      <vt:lpstr>   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Staniaszek Waldemar</cp:lastModifiedBy>
  <cp:revision>509</cp:revision>
  <cp:lastPrinted>2017-09-13T06:55:33Z</cp:lastPrinted>
  <dcterms:created xsi:type="dcterms:W3CDTF">2015-04-20T12:46:14Z</dcterms:created>
  <dcterms:modified xsi:type="dcterms:W3CDTF">2017-09-13T06:59:05Z</dcterms:modified>
</cp:coreProperties>
</file>