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0"/>
  </p:notesMasterIdLst>
  <p:handoutMasterIdLst>
    <p:handoutMasterId r:id="rId21"/>
  </p:handoutMasterIdLst>
  <p:sldIdLst>
    <p:sldId id="258" r:id="rId2"/>
    <p:sldId id="262" r:id="rId3"/>
    <p:sldId id="281" r:id="rId4"/>
    <p:sldId id="259" r:id="rId5"/>
    <p:sldId id="282" r:id="rId6"/>
    <p:sldId id="283" r:id="rId7"/>
    <p:sldId id="284" r:id="rId8"/>
    <p:sldId id="289" r:id="rId9"/>
    <p:sldId id="290" r:id="rId10"/>
    <p:sldId id="299" r:id="rId11"/>
    <p:sldId id="268" r:id="rId12"/>
    <p:sldId id="287" r:id="rId13"/>
    <p:sldId id="288" r:id="rId14"/>
    <p:sldId id="291" r:id="rId15"/>
    <p:sldId id="276" r:id="rId16"/>
    <p:sldId id="297" r:id="rId17"/>
    <p:sldId id="263" r:id="rId18"/>
    <p:sldId id="269" r:id="rId19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779" autoAdjust="0"/>
    <p:restoredTop sz="96092" autoAdjust="0"/>
  </p:normalViewPr>
  <p:slideViewPr>
    <p:cSldViewPr snapToGrid="0">
      <p:cViewPr varScale="1">
        <p:scale>
          <a:sx n="84" d="100"/>
          <a:sy n="84" d="100"/>
        </p:scale>
        <p:origin x="66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90" d="100"/>
          <a:sy n="90" d="100"/>
        </p:scale>
        <p:origin x="-2118" y="3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21691-15EE-446A-95BD-42A35C296415}" type="datetimeFigureOut">
              <a:rPr lang="pl-PL" smtClean="0"/>
              <a:pPr/>
              <a:t>2016-04-15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ECBC5-8107-4C56-8E51-DDA05499530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4016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5E813-2240-4E59-A1D9-79CB1E336FFF}" type="datetimeFigureOut">
              <a:rPr lang="pl-PL" smtClean="0"/>
              <a:pPr/>
              <a:t>2016-04-15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46AF5-665C-482F-8926-9A5689D770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923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610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8301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1636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0392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2944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l-PL" sz="12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8281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  <a:buNone/>
            </a:pPr>
            <a:endParaRPr lang="pl-PL" sz="1100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2247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l-PL" sz="11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4911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4094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1100" u="sng" dirty="0" smtClean="0"/>
          </a:p>
          <a:p>
            <a:endParaRPr lang="pl-PL" sz="11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8033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l-PL" sz="11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6462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l-PL" sz="11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5506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9481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1232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6121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786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934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322A00-9F5B-49DB-A9FB-3246E6D2213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B8392-EF54-47F6-9FDA-98F79AEFBFF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E81181-B226-44B8-AEB8-170B7B844EB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4A0A90-9B05-4A5F-9E30-336930C7832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85B4F4-25ED-458E-91D6-7DE8135392A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B40A54-679A-47F2-A757-40D05DE0083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C7FCB0-0D70-4961-917F-B37ED5D2218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976DBB-5923-4E28-9E92-3CFE5082E86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58D6E8-4066-4FEB-9A37-2BCFABD3ACF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93C305B-D625-43EF-9B64-1D49958F9E7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bip.mos.gov.pl/strategie-plany-programy/krajowy-plan-gospodarki-odpadami/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zawartości 5"/>
          <p:cNvSpPr>
            <a:spLocks noGrp="1"/>
          </p:cNvSpPr>
          <p:nvPr>
            <p:ph idx="1"/>
          </p:nvPr>
        </p:nvSpPr>
        <p:spPr>
          <a:xfrm>
            <a:off x="461818" y="4655127"/>
            <a:ext cx="8510732" cy="2078182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/>
              <a:t>Informacja w sprawie warunków ex-</a:t>
            </a:r>
            <a:r>
              <a:rPr lang="pl-PL" b="1" dirty="0" err="1" smtClean="0"/>
              <a:t>ante</a:t>
            </a:r>
            <a:r>
              <a:rPr lang="pl-PL" b="1" dirty="0" smtClean="0"/>
              <a:t> mających zastosowanie dla regionu w odniesieniu do Regionalnego Programu Operacyjnego Województwa Mazowieckiego 2014-2020 (IQ2016)</a:t>
            </a:r>
            <a:endParaRPr lang="pl-PL" dirty="0" smtClean="0"/>
          </a:p>
          <a:p>
            <a:pPr algn="ctr"/>
            <a:r>
              <a:rPr lang="pl-PL" sz="1600" b="1" dirty="0" smtClean="0"/>
              <a:t>Departament Rozwoju Regionalnego i Funduszy Europejskich</a:t>
            </a:r>
            <a:endParaRPr lang="pl-PL" sz="1600" dirty="0" smtClean="0"/>
          </a:p>
          <a:p>
            <a:pPr algn="ctr" eaLnBrk="1" hangingPunct="1">
              <a:lnSpc>
                <a:spcPct val="100000"/>
              </a:lnSpc>
            </a:pPr>
            <a:endParaRPr lang="pl-PL" altLang="pl-PL" dirty="0" smtClean="0"/>
          </a:p>
        </p:txBody>
      </p:sp>
      <p:pic>
        <p:nvPicPr>
          <p:cNvPr id="13315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37953" y="1332089"/>
            <a:ext cx="787386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1400" b="1" dirty="0" smtClean="0">
                <a:solidFill>
                  <a:srgbClr val="FF0000"/>
                </a:solidFill>
                <a:latin typeface="+mn-lt"/>
              </a:rPr>
              <a:t>Cel </a:t>
            </a:r>
            <a:r>
              <a:rPr lang="pl-PL" sz="1400" b="1" dirty="0">
                <a:solidFill>
                  <a:srgbClr val="FF0000"/>
                </a:solidFill>
                <a:latin typeface="+mn-lt"/>
              </a:rPr>
              <a:t>tematyczny 7. </a:t>
            </a:r>
            <a:r>
              <a:rPr lang="pl-PL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Warunek 7.1.Transport</a:t>
            </a:r>
            <a:r>
              <a:rPr lang="pl-PL" sz="1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: </a:t>
            </a:r>
            <a:endParaRPr lang="pl-PL" sz="1400" dirty="0" smtClean="0">
              <a:latin typeface="+mn-lt"/>
            </a:endParaRPr>
          </a:p>
          <a:p>
            <a:r>
              <a:rPr lang="pl-PL" sz="1400" dirty="0" smtClean="0">
                <a:latin typeface="+mn-lt"/>
              </a:rPr>
              <a:t>Istnienie </a:t>
            </a:r>
            <a:r>
              <a:rPr lang="pl-PL" sz="1400" dirty="0">
                <a:latin typeface="+mn-lt"/>
              </a:rPr>
              <a:t>kompleksowego planu/planów lub kompleksowych ram w zakresie inwestycji transportowych zgodnie z instytucyjną strukturą państw członkowskich (z uwzględnieniem transportu publicznego na szczeblu regionalnym i lokalnym), które wspierają rozwój infrastruktury i poprawiają łączność z kompleksową i bazową siecią TEN-T .</a:t>
            </a:r>
          </a:p>
          <a:p>
            <a:pPr>
              <a:buFont typeface="Wingdings" pitchFamily="2" charset="2"/>
              <a:buChar char="Ø"/>
            </a:pPr>
            <a:endParaRPr lang="pl-PL" sz="1400" dirty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pl-PL" sz="1400" b="1" dirty="0">
                <a:solidFill>
                  <a:srgbClr val="FF0000"/>
                </a:solidFill>
                <a:latin typeface="+mn-lt"/>
              </a:rPr>
              <a:t>Cel tematyczny 7. </a:t>
            </a:r>
            <a:r>
              <a:rPr lang="pl-PL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Warunek 7.2. Kolej: </a:t>
            </a:r>
            <a:endParaRPr lang="pl-PL" sz="1400" b="1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r>
              <a:rPr lang="pl-PL" sz="1400" dirty="0" smtClean="0">
                <a:latin typeface="+mn-lt"/>
              </a:rPr>
              <a:t>Istnienie </a:t>
            </a:r>
            <a:r>
              <a:rPr lang="pl-PL" sz="1400" dirty="0">
                <a:latin typeface="+mn-lt"/>
              </a:rPr>
              <a:t>w kompleksowym planie/kompleksowych planach lub ramach dotyczących transportu wyraźnej części dotyczącej rozwoju kolei zgodnie z instytucyjną strukturą państw członkowskich (z uwzględnieniem transportu publicznego na szczeblu regionalnym i lokalnym), który wspiera rozwój infrastruktury i poprawia łączność z kompleksową i bazową siecią TEN-T. Inwestycje obejmują tabor, interoperacyjność oraz rozwijanie potencjału</a:t>
            </a:r>
            <a:r>
              <a:rPr lang="pl-PL" sz="1400" dirty="0" smtClean="0">
                <a:latin typeface="+mn-lt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pl-PL" sz="1400" dirty="0">
              <a:latin typeface="+mn-lt"/>
            </a:endParaRPr>
          </a:p>
          <a:p>
            <a:pPr marL="457200">
              <a:buFont typeface="Wingdings" pitchFamily="2" charset="2"/>
              <a:buChar char="Ø"/>
            </a:pPr>
            <a:r>
              <a:rPr lang="pl-PL" sz="1400" u="sng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W celu wypełnienia warunku 7.1 i 7.2 </a:t>
            </a:r>
            <a:r>
              <a:rPr lang="pl-PL" sz="1400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opracowano  </a:t>
            </a:r>
          </a:p>
          <a:p>
            <a:pPr marL="457200"/>
            <a:r>
              <a:rPr lang="pl-PL" sz="1400" b="1" i="1" dirty="0" smtClean="0">
                <a:latin typeface="+mn-lt"/>
              </a:rPr>
              <a:t>Plan </a:t>
            </a:r>
            <a:r>
              <a:rPr lang="pl-PL" sz="1400" b="1" i="1" dirty="0">
                <a:latin typeface="+mn-lt"/>
              </a:rPr>
              <a:t>działań (</a:t>
            </a:r>
            <a:r>
              <a:rPr lang="pl-PL" sz="1400" b="1" i="1" dirty="0" err="1">
                <a:latin typeface="+mn-lt"/>
              </a:rPr>
              <a:t>action</a:t>
            </a:r>
            <a:r>
              <a:rPr lang="pl-PL" sz="1400" b="1" i="1" dirty="0">
                <a:latin typeface="+mn-lt"/>
              </a:rPr>
              <a:t> plan) na rzecz utworzenia Planu Wykonawczego do Strategii Rozwoju Województwa Mazowieckiego do 2030 r. w obszarze „Przestrzeń i transport”, spełniającego wymogi Regionalnego planu transportowego województwa mazowieckiego (PW</a:t>
            </a:r>
            <a:r>
              <a:rPr lang="pl-PL" sz="1400" b="1" i="1" dirty="0" smtClean="0">
                <a:latin typeface="+mn-lt"/>
              </a:rPr>
              <a:t>).</a:t>
            </a:r>
          </a:p>
          <a:p>
            <a:pPr algn="just"/>
            <a:r>
              <a:rPr lang="pl-PL" sz="1400" dirty="0">
                <a:latin typeface="+mn-lt"/>
              </a:rPr>
              <a:t/>
            </a:r>
            <a:br>
              <a:rPr lang="pl-PL" sz="1400" dirty="0">
                <a:latin typeface="+mn-lt"/>
              </a:rPr>
            </a:br>
            <a:r>
              <a:rPr lang="pl-PL" sz="1400" i="1" dirty="0">
                <a:latin typeface="+mn-lt"/>
              </a:rPr>
              <a:t>W dniu 12 kwietnia 2016 r. ZWM podjął uchwałę w sprawie projektu Planu </a:t>
            </a:r>
            <a:r>
              <a:rPr lang="pl-PL" sz="1400" i="1" dirty="0" smtClean="0">
                <a:latin typeface="+mn-lt"/>
              </a:rPr>
              <a:t>Wykonawczego do </a:t>
            </a:r>
            <a:r>
              <a:rPr lang="pl-PL" sz="1400" i="1" dirty="0">
                <a:latin typeface="+mn-lt"/>
              </a:rPr>
              <a:t>Strategii Rozwoju Województwa Mazowieckiego do 2030 r. w obszarze Przestrzeń i Transport wraz ze Strategiczną Prognozą Oddziaływania na Środowisko oraz przeprowadzenia konsultacji społecznych tych dokumentów. Dokumenty spełniające wymogi Regionalnego Planu Transportowego i gwarantujące spełnienie warunku 7.1 i 7.2, zostały przekazane do </a:t>
            </a:r>
            <a:r>
              <a:rPr lang="pl-PL" sz="1400" i="1" dirty="0" smtClean="0">
                <a:latin typeface="+mn-lt"/>
              </a:rPr>
              <a:t>KE w trybie roboczym, w celu uzyskania wstępnej akceptacji.</a:t>
            </a:r>
            <a:endParaRPr lang="pl-PL" sz="1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239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0" y="1116013"/>
            <a:ext cx="9144000" cy="5541962"/>
          </a:xfrm>
        </p:spPr>
        <p:txBody>
          <a:bodyPr rtlCol="0">
            <a:normAutofit/>
          </a:bodyPr>
          <a:lstStyle/>
          <a:p>
            <a:pPr lvl="0"/>
            <a:endParaRPr lang="pl-PL" b="1" dirty="0" smtClean="0"/>
          </a:p>
          <a:p>
            <a:pPr lvl="0"/>
            <a:endParaRPr lang="pl-PL" b="1" dirty="0" smtClean="0"/>
          </a:p>
          <a:p>
            <a:endParaRPr lang="pl-PL" sz="2900" dirty="0" smtClean="0"/>
          </a:p>
          <a:p>
            <a:pPr>
              <a:buNone/>
            </a:pPr>
            <a:endParaRPr lang="pl-PL" sz="2900" dirty="0" smtClean="0"/>
          </a:p>
          <a:p>
            <a:pPr>
              <a:buNone/>
            </a:pPr>
            <a:r>
              <a:rPr lang="pl-PL" sz="2900" dirty="0" smtClean="0"/>
              <a:t> </a:t>
            </a:r>
          </a:p>
          <a:p>
            <a:pPr marL="0" lvl="2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1400" b="1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198377"/>
              </p:ext>
            </p:extLst>
          </p:nvPr>
        </p:nvGraphicFramePr>
        <p:xfrm>
          <a:off x="191388" y="1105787"/>
          <a:ext cx="8825020" cy="5528928"/>
        </p:xfrm>
        <a:graphic>
          <a:graphicData uri="http://schemas.openxmlformats.org/drawingml/2006/table">
            <a:tbl>
              <a:tblPr/>
              <a:tblGrid>
                <a:gridCol w="372416"/>
                <a:gridCol w="811902"/>
                <a:gridCol w="1932680"/>
                <a:gridCol w="1002522"/>
                <a:gridCol w="1060768"/>
                <a:gridCol w="1179022"/>
                <a:gridCol w="1530258"/>
                <a:gridCol w="935452"/>
              </a:tblGrid>
              <a:tr h="170049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Nr warunku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Nazwa warunku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Planowane działania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Termin realizacji (rrrr/mm/dd)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Stan spełnienia działania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Realizacja nastąpi w terminie (Tak/Nie/ND)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Uzasadnienie/dodatkowe informacje 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Nowy termin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133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Decyzja dotycząca organizacji prac nad PW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2014-12-31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SPEŁNIONE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Brak opóźnień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7589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Zebranie i analiza materiałów wejściowych oraz określenie zakresu niezbędnych do wykonania prac 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2015-03-31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SPEŁNIONE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Brak opóźnień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707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Uzgodnienie zakresu i stopnia szczegółowości informacji wymaganych w prognozie oddziaływania na środowisko dla projektu planu wykonawczego do SRWM do 2030 r. spełniającego wymogi  Regionalnego Planu Transportowego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2015-03-31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czasu przygotowania ostatecznego projektu planu wykonawczego do SRWM do 2030 r. spełniającego wymogi Regionalnego Planu Transportowego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30/09/2015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486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Opracowanie projektu planu wykonawczego do SRWM do 2030 r. spełniającego wymogi  Regionalnego Planu Transportowego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2015-09-30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 przewiduje się opóźnień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879190"/>
              </p:ext>
            </p:extLst>
          </p:nvPr>
        </p:nvGraphicFramePr>
        <p:xfrm>
          <a:off x="244547" y="1116419"/>
          <a:ext cx="8697433" cy="5497032"/>
        </p:xfrm>
        <a:graphic>
          <a:graphicData uri="http://schemas.openxmlformats.org/drawingml/2006/table">
            <a:tbl>
              <a:tblPr/>
              <a:tblGrid>
                <a:gridCol w="367032"/>
                <a:gridCol w="800164"/>
                <a:gridCol w="1904739"/>
                <a:gridCol w="988028"/>
                <a:gridCol w="1045431"/>
                <a:gridCol w="1161977"/>
                <a:gridCol w="1508134"/>
                <a:gridCol w="921928"/>
              </a:tblGrid>
              <a:tr h="12536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Przyjęcie projektu planu wykonawczego do SRWM do 2030 r. spełniającego wymogi  Regionalnego Planu Transportowego przez Zarząd Województwa Mazowieckiego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2015-09-30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 przewiduje się opóźnień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68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Opracowanie strategicznej oceny oddziaływania na środowisko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2016-03-31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smtClean="0">
                          <a:latin typeface="+mn-lt"/>
                          <a:ea typeface="Calibri"/>
                          <a:cs typeface="Times New Roman"/>
                        </a:rPr>
                        <a:t>SPEŁNIONE</a:t>
                      </a:r>
                      <a:endParaRPr lang="pl-PL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przewiduje się opóźnień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072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Podanie do publicznej wiadomości projektu planu wykonawczego do SRWM do 2030 r. spełniającego wymogi  Regionalnego Planu Transportowego  wraz ze strategiczną oceną oddziaływania na środowisko w celu przeprowadzenia konsultacji oraz opiniowanie i uzgadnianie ww. dokumentu przez właściwe organy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2016-06-30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smtClean="0">
                          <a:latin typeface="+mn-lt"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pl-PL" sz="1000" b="1" baseline="0" dirty="0" smtClean="0">
                          <a:latin typeface="+mn-lt"/>
                          <a:ea typeface="Calibri"/>
                          <a:cs typeface="Times New Roman"/>
                        </a:rPr>
                        <a:t> TRAKCIE REALIZACJI </a:t>
                      </a:r>
                      <a:endParaRPr lang="pl-PL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przewiduje się opóźnień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8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Analiza wyników przeprowadzonych konsultacji społecznych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2016-06-30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Zgodnie z planem działań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przewiduje się opóźnień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5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Sporządzenie sprawozdania z przebiegu i wyników konsultacji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2016-09-30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Zgodnie z planem działań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przewiduje się opóźnień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55182" y="1158948"/>
          <a:ext cx="8623004" cy="5401339"/>
        </p:xfrm>
        <a:graphic>
          <a:graphicData uri="http://schemas.openxmlformats.org/drawingml/2006/table">
            <a:tbl>
              <a:tblPr/>
              <a:tblGrid>
                <a:gridCol w="363890"/>
                <a:gridCol w="793316"/>
                <a:gridCol w="1888439"/>
                <a:gridCol w="979573"/>
                <a:gridCol w="1036485"/>
                <a:gridCol w="1152033"/>
                <a:gridCol w="1495229"/>
                <a:gridCol w="914039"/>
              </a:tblGrid>
              <a:tr h="10002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Zaopiniowanie projektu planu wykonawczego do SRWM do 2030 r. spełniającego wymogi  Regionalnego Planu Transportowego przez Zespół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2016-09-30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Zgodnie z planem działań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przewiduje się opóźnień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3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Przyjęcie planu wykonawczego do SRWM do 2030 r. spełniającego wymogi  Regionalnego Planu Transportowego po konsultacjach, opiniowaniu i uzgodnieniach przez Zarząd Województwa Mazowieckiego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2016-09-30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Zgodnie z planem działań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przewiduje się opóźnień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3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Przekazanie przyjętego dokumentu wraz z podsumowaniem do Regionalnego Dyrektora Ochrony Środowiska oraz Państwowego Wojewódzkiego Inspektora Sanitarnego 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2016-09-30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Zgodnie z planem działań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przewiduje się opóźnień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3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Podanie do publicznej wiadomości informacji o przyjęciu dokumentu i o możliwościach zapoznania się z jego treścią wraz z uzasadnieniem i podsumowaniem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2016-12-31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Zgodnie z planem działań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przewiduje się opóźnień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52894" y="1385500"/>
            <a:ext cx="789999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pl-PL" sz="1400" b="1" u="sng" dirty="0" smtClean="0">
              <a:solidFill>
                <a:srgbClr val="FF0000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pl-PL" sz="1400" b="1" u="sng" dirty="0" smtClean="0">
              <a:solidFill>
                <a:srgbClr val="FF0000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l-PL" sz="1400" b="1" u="sng" dirty="0" smtClean="0">
                <a:solidFill>
                  <a:srgbClr val="FF0000"/>
                </a:solidFill>
                <a:latin typeface="+mn-lt"/>
              </a:rPr>
              <a:t>Warunek ogólny </a:t>
            </a:r>
            <a:r>
              <a:rPr lang="pl-PL" sz="1400" b="1" u="sng" dirty="0">
                <a:solidFill>
                  <a:srgbClr val="FF0000"/>
                </a:solidFill>
                <a:latin typeface="+mn-lt"/>
              </a:rPr>
              <a:t>7. </a:t>
            </a:r>
            <a:r>
              <a:rPr lang="pl-PL" sz="1400" b="1" u="sng" dirty="0">
                <a:solidFill>
                  <a:srgbClr val="00682F"/>
                </a:solidFill>
                <a:latin typeface="+mn-lt"/>
              </a:rPr>
              <a:t>Systemy statystyczne i wskaźnika rezultatu</a:t>
            </a:r>
            <a:r>
              <a:rPr lang="pl-PL" sz="1400" dirty="0">
                <a:latin typeface="+mn-lt"/>
              </a:rPr>
              <a:t>. </a:t>
            </a:r>
            <a:endParaRPr lang="pl-PL" sz="1400" dirty="0" smtClean="0">
              <a:latin typeface="+mn-lt"/>
            </a:endParaRPr>
          </a:p>
          <a:p>
            <a:r>
              <a:rPr lang="pl-PL" sz="1400" dirty="0" smtClean="0">
                <a:latin typeface="+mn-lt"/>
              </a:rPr>
              <a:t>Istnienie </a:t>
            </a:r>
            <a:r>
              <a:rPr lang="pl-PL" sz="1400" dirty="0">
                <a:latin typeface="+mn-lt"/>
              </a:rPr>
              <a:t>systemu wskaźników rezultatu niezbędnych przy wyborze działań, które w najefektywniejszy sposób przyczyniają się do osiągnięcia pożądanych rezultatów, do monitorowania postępów w osiąganiu rezultatów oraz do podejmowania ewaluacji oddziaływania. </a:t>
            </a:r>
            <a:endParaRPr lang="pl-PL" sz="1400" dirty="0" smtClean="0">
              <a:latin typeface="+mn-lt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pl-PL" sz="1400" u="sng" dirty="0" smtClean="0">
                <a:solidFill>
                  <a:srgbClr val="00682F"/>
                </a:solidFill>
                <a:latin typeface="+mn-lt"/>
              </a:rPr>
              <a:t>W </a:t>
            </a:r>
            <a:r>
              <a:rPr lang="pl-PL" sz="1400" u="sng" dirty="0">
                <a:solidFill>
                  <a:srgbClr val="00682F"/>
                </a:solidFill>
                <a:latin typeface="+mn-lt"/>
              </a:rPr>
              <a:t>tym przypadku sporządzono </a:t>
            </a:r>
            <a:r>
              <a:rPr lang="pl-PL" sz="1400" b="1" i="1" dirty="0">
                <a:latin typeface="+mn-lt"/>
              </a:rPr>
              <a:t>Plan działań dla wypełnienia warunku 7 ex-</a:t>
            </a:r>
            <a:r>
              <a:rPr lang="pl-PL" sz="1400" b="1" i="1" dirty="0" err="1">
                <a:latin typeface="+mn-lt"/>
              </a:rPr>
              <a:t>ante</a:t>
            </a:r>
            <a:r>
              <a:rPr lang="pl-PL" sz="1400" b="1" i="1" dirty="0">
                <a:latin typeface="+mn-lt"/>
              </a:rPr>
              <a:t> dla 2. osi priorytetowej Wzrost e-potencjału Mazowsza w Regionalnym Programie Operacyjnym Województwa Mazowieckiego 2014-2020</a:t>
            </a:r>
            <a:endParaRPr lang="pl-PL" sz="1400" b="1" u="sng" dirty="0" smtClean="0">
              <a:latin typeface="+mn-lt"/>
            </a:endParaRPr>
          </a:p>
          <a:p>
            <a:pPr algn="ctr"/>
            <a:endParaRPr lang="pl-PL" sz="1600" b="1" u="sng" dirty="0" smtClean="0">
              <a:solidFill>
                <a:srgbClr val="FF0000"/>
              </a:solidFill>
              <a:latin typeface="+mn-lt"/>
            </a:endParaRPr>
          </a:p>
          <a:p>
            <a:pPr algn="ctr"/>
            <a:endParaRPr lang="pl-PL" sz="1600" b="1" u="sng" dirty="0">
              <a:solidFill>
                <a:srgbClr val="FF0000"/>
              </a:solidFill>
              <a:latin typeface="+mn-lt"/>
            </a:endParaRPr>
          </a:p>
          <a:p>
            <a:pPr algn="ctr"/>
            <a:endParaRPr lang="pl-PL" sz="1600" b="1" u="sng" dirty="0" smtClean="0">
              <a:solidFill>
                <a:srgbClr val="FF0000"/>
              </a:solidFill>
              <a:latin typeface="+mn-lt"/>
            </a:endParaRPr>
          </a:p>
          <a:p>
            <a:pPr algn="ctr"/>
            <a:endParaRPr lang="pl-PL" sz="1600" b="1" u="sng" dirty="0" smtClean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pl-PL" sz="2400" b="1" u="sng" dirty="0" smtClean="0">
                <a:solidFill>
                  <a:srgbClr val="FF0000"/>
                </a:solidFill>
                <a:latin typeface="+mn-lt"/>
              </a:rPr>
              <a:t>Warunek został wstępnie potwierdzony przez przedstawiciela KE, jako wypełniający kryteria do uznania za spełniony i przekazany do KE w systemie SFC.</a:t>
            </a:r>
            <a:endParaRPr lang="pl-PL" sz="2400" b="1" u="sng" dirty="0" smtClean="0">
              <a:solidFill>
                <a:srgbClr val="FF0000"/>
              </a:solidFill>
              <a:latin typeface="+mn-lt"/>
            </a:endParaRPr>
          </a:p>
          <a:p>
            <a:pPr lvl="0"/>
            <a:endParaRPr lang="pl-PL" sz="1400" dirty="0" smtClean="0">
              <a:latin typeface="+mn-lt"/>
            </a:endParaRPr>
          </a:p>
          <a:p>
            <a:pPr lvl="0"/>
            <a:r>
              <a:rPr lang="pl-PL" sz="1400" dirty="0"/>
              <a:t/>
            </a:r>
            <a:br>
              <a:rPr lang="pl-PL" sz="1400" dirty="0"/>
            </a:br>
            <a:endParaRPr lang="pl-PL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41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0" y="960582"/>
            <a:ext cx="8599054" cy="5283200"/>
          </a:xfrm>
        </p:spPr>
        <p:txBody>
          <a:bodyPr rtlCol="0">
            <a:normAutofit/>
          </a:bodyPr>
          <a:lstStyle/>
          <a:p>
            <a:endParaRPr lang="pl-PL" sz="1500" b="1" dirty="0" smtClean="0"/>
          </a:p>
          <a:p>
            <a:pPr marL="0" indent="0" algn="ctr">
              <a:buNone/>
            </a:pPr>
            <a:r>
              <a:rPr lang="pl-PL" sz="1500" b="1" dirty="0" smtClean="0"/>
              <a:t>WARUNEK OGÓLNY 7. Systemy statystyczne i wskaźniki rezultatu </a:t>
            </a:r>
            <a:br>
              <a:rPr lang="pl-PL" sz="1500" b="1" dirty="0" smtClean="0"/>
            </a:br>
            <a:endParaRPr lang="pl-PL" sz="1500" dirty="0" smtClean="0"/>
          </a:p>
          <a:p>
            <a:pPr marL="0" lvl="4" indent="0" algn="ctr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1400" b="1" dirty="0" smtClean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219552"/>
              </p:ext>
            </p:extLst>
          </p:nvPr>
        </p:nvGraphicFramePr>
        <p:xfrm>
          <a:off x="620704" y="1633185"/>
          <a:ext cx="8360737" cy="4418865"/>
        </p:xfrm>
        <a:graphic>
          <a:graphicData uri="http://schemas.openxmlformats.org/drawingml/2006/table">
            <a:tbl>
              <a:tblPr/>
              <a:tblGrid>
                <a:gridCol w="361429"/>
                <a:gridCol w="617331"/>
                <a:gridCol w="3093451"/>
                <a:gridCol w="835494"/>
                <a:gridCol w="833734"/>
                <a:gridCol w="951831"/>
                <a:gridCol w="1071691"/>
                <a:gridCol w="595776"/>
              </a:tblGrid>
              <a:tr h="148199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Nr warunku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Nazwa warunku</a:t>
                      </a:r>
                      <a:endParaRPr lang="pl-PL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Planowane działania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Termin realizacji 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Stan spełnienia działania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Realizacja nastąpi w terminie (Tak/Nie/ND)</a:t>
                      </a:r>
                      <a:endParaRPr lang="pl-PL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Uzasadnienie/dodatkowe informacje </a:t>
                      </a:r>
                      <a:endParaRPr lang="pl-PL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Nowy termin</a:t>
                      </a:r>
                      <a:endParaRPr lang="pl-PL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464688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Systemy statystyczne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+mn-lt"/>
                          <a:ea typeface="Times New Roman"/>
                          <a:cs typeface="Times New Roman"/>
                        </a:rPr>
                        <a:t>Pozyskanie danych bazowych dla wskaźnika „Odsetek obywateli korzystających z e-administracji (EAC)”, które będą dostępne w GUS w I połowie 2015 r. z badania pn. „Rozszerzenie badania i pozyskanie danych na poziomie NTS 2 z zakresu wykorzystania ICT w gospodarstwach domowych”. 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2015/12/31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+mn-lt"/>
                          <a:ea typeface="Times New Roman"/>
                          <a:cs typeface="Times New Roman"/>
                        </a:rPr>
                        <a:t>Zgodnie z planem działań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Brak opóźnień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688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Data przekazania do KE informacji o </a:t>
                      </a:r>
                      <a:r>
                        <a:rPr lang="pl-PL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zrealizowaniu działania (jeżeli dotyczy):</a:t>
                      </a:r>
                      <a:endParaRPr lang="pl-PL" sz="1200" b="1" kern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+mn-lt"/>
                          <a:ea typeface="Calibri"/>
                          <a:cs typeface="Times New Roman"/>
                        </a:rPr>
                        <a:t/>
                      </a:r>
                      <a:br>
                        <a:rPr lang="pl-PL" sz="1200" dirty="0" smtClean="0"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pl-PL" sz="1200" dirty="0" smtClean="0">
                          <a:latin typeface="+mn-lt"/>
                          <a:ea typeface="Calibri"/>
                          <a:cs typeface="Times New Roman"/>
                        </a:rPr>
                        <a:t>W dniu 23 marca 2016 r. pismem Marszałka </a:t>
                      </a:r>
                      <a:r>
                        <a:rPr lang="pl-PL" sz="1200" dirty="0" smtClean="0">
                          <a:latin typeface="+mn-lt"/>
                          <a:ea typeface="Calibri"/>
                          <a:cs typeface="Times New Roman"/>
                        </a:rPr>
                        <a:t>Województwa Mazowieckiego </a:t>
                      </a:r>
                      <a:r>
                        <a:rPr lang="pl-PL" sz="1200" dirty="0" smtClean="0">
                          <a:latin typeface="+mn-lt"/>
                          <a:ea typeface="Calibri"/>
                          <a:cs typeface="Times New Roman"/>
                        </a:rPr>
                        <a:t>został przekazany wniosek IZ RPO WM o uznanie spełnienia warunku ogólnego 7 dla RPO WM 2014-2020.</a:t>
                      </a:r>
                      <a:br>
                        <a:rPr lang="pl-PL" sz="1200" dirty="0" smtClean="0"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pl-PL" sz="1200" dirty="0" smtClean="0">
                          <a:latin typeface="+mn-lt"/>
                          <a:ea typeface="Calibri"/>
                          <a:cs typeface="Times New Roman"/>
                        </a:rPr>
                        <a:t>Pismo IZ RPO WM  wraz z metodologią </a:t>
                      </a:r>
                      <a:r>
                        <a:rPr lang="pl-PL" sz="1200" dirty="0" smtClean="0">
                          <a:latin typeface="+mn-lt"/>
                          <a:ea typeface="Calibri"/>
                          <a:cs typeface="Times New Roman"/>
                        </a:rPr>
                        <a:t>zgodnie </a:t>
                      </a:r>
                      <a:r>
                        <a:rPr lang="pl-PL" sz="1200" dirty="0" smtClean="0">
                          <a:latin typeface="+mn-lt"/>
                          <a:ea typeface="Calibri"/>
                          <a:cs typeface="Times New Roman"/>
                        </a:rPr>
                        <a:t>z </a:t>
                      </a:r>
                      <a:r>
                        <a:rPr lang="pl-PL" sz="1200" dirty="0" smtClean="0">
                          <a:latin typeface="+mn-lt"/>
                          <a:ea typeface="Calibri"/>
                          <a:cs typeface="Times New Roman"/>
                        </a:rPr>
                        <a:t>przyjętą procedurą </a:t>
                      </a:r>
                      <a:r>
                        <a:rPr lang="pl-PL" sz="1200" dirty="0" smtClean="0">
                          <a:latin typeface="+mn-lt"/>
                          <a:ea typeface="Calibri"/>
                          <a:cs typeface="Times New Roman"/>
                        </a:rPr>
                        <a:t>zostało przekazane za pomocą systemu SFC po wcześniejszym roboczym uzgodnieniu z </a:t>
                      </a:r>
                      <a:r>
                        <a:rPr lang="pl-PL" sz="1200" dirty="0" smtClean="0">
                          <a:latin typeface="+mn-lt"/>
                          <a:ea typeface="Calibri"/>
                          <a:cs typeface="Times New Roman"/>
                        </a:rPr>
                        <a:t>przedstawicielem </a:t>
                      </a:r>
                      <a:r>
                        <a:rPr lang="pl-PL" sz="1200" dirty="0" smtClean="0">
                          <a:latin typeface="+mn-lt"/>
                          <a:ea typeface="Calibri"/>
                          <a:cs typeface="Times New Roman"/>
                        </a:rPr>
                        <a:t>KE. 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28649" y="1907821"/>
            <a:ext cx="8323439" cy="4583289"/>
          </a:xfrm>
        </p:spPr>
        <p:txBody>
          <a:bodyPr/>
          <a:lstStyle/>
          <a:p>
            <a:pPr marL="432000" lvl="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400" b="1" dirty="0" smtClean="0">
                <a:solidFill>
                  <a:srgbClr val="FF0000"/>
                </a:solidFill>
                <a:cs typeface="Arial" charset="0"/>
              </a:rPr>
              <a:t>Cel </a:t>
            </a:r>
            <a:r>
              <a:rPr lang="pl-PL" sz="1400" b="1" dirty="0">
                <a:solidFill>
                  <a:srgbClr val="FF0000"/>
                </a:solidFill>
                <a:latin typeface="+mn-lt"/>
                <a:ea typeface="+mn-ea"/>
                <a:cs typeface="Arial" charset="0"/>
              </a:rPr>
              <a:t>tematyczny</a:t>
            </a:r>
            <a:r>
              <a:rPr lang="pl-PL" sz="1400" b="1" dirty="0">
                <a:solidFill>
                  <a:srgbClr val="FF0000"/>
                </a:solidFill>
                <a:cs typeface="Arial" charset="0"/>
              </a:rPr>
              <a:t> 6. </a:t>
            </a:r>
            <a:r>
              <a:rPr lang="pl-PL" sz="1400" b="1" dirty="0">
                <a:solidFill>
                  <a:srgbClr val="70AD47">
                    <a:lumMod val="50000"/>
                  </a:srgbClr>
                </a:solidFill>
                <a:cs typeface="Arial" charset="0"/>
              </a:rPr>
              <a:t>Warunek 6.2. Gospodarka odpadami (jedynie w zakresie kryterium dotyczącego WPGO)</a:t>
            </a:r>
            <a:r>
              <a:rPr lang="pl-PL" sz="1400" dirty="0">
                <a:solidFill>
                  <a:srgbClr val="70AD47">
                    <a:lumMod val="50000"/>
                  </a:srgbClr>
                </a:solidFill>
                <a:cs typeface="Arial" charset="0"/>
              </a:rPr>
              <a:t>: </a:t>
            </a:r>
            <a:br>
              <a:rPr lang="pl-PL" sz="1400" dirty="0">
                <a:solidFill>
                  <a:srgbClr val="70AD47">
                    <a:lumMod val="50000"/>
                  </a:srgbClr>
                </a:solidFill>
                <a:cs typeface="Arial" charset="0"/>
              </a:rPr>
            </a:br>
            <a:r>
              <a:rPr lang="pl-PL" sz="1400" dirty="0">
                <a:solidFill>
                  <a:prstClr val="black"/>
                </a:solidFill>
                <a:cs typeface="Arial" charset="0"/>
              </a:rPr>
              <a:t>Promowanie zrównoważonych gospodarczo i środowiskowo inwestycji w sektorze gospodarki odpadami, w szczególności przez opracowanie planów gospodarki odpadami zgodnych z dyrektywą 2008/98/WE oraz z hierarchią </a:t>
            </a:r>
            <a:r>
              <a:rPr lang="pl-PL" sz="1400" dirty="0" smtClean="0">
                <a:solidFill>
                  <a:prstClr val="black"/>
                </a:solidFill>
                <a:cs typeface="Arial" charset="0"/>
              </a:rPr>
              <a:t>odpadów.</a:t>
            </a:r>
            <a:br>
              <a:rPr lang="pl-PL" sz="1400" dirty="0" smtClean="0">
                <a:solidFill>
                  <a:prstClr val="black"/>
                </a:solidFill>
                <a:cs typeface="Arial" charset="0"/>
              </a:rPr>
            </a:br>
            <a:r>
              <a:rPr lang="pl-PL" sz="1400" dirty="0" smtClean="0">
                <a:solidFill>
                  <a:prstClr val="black"/>
                </a:solidFill>
                <a:cs typeface="Arial" charset="0"/>
              </a:rPr>
              <a:t/>
            </a:r>
            <a:br>
              <a:rPr lang="pl-PL" sz="1400" dirty="0" smtClean="0">
                <a:solidFill>
                  <a:prstClr val="black"/>
                </a:solidFill>
                <a:cs typeface="Arial" charset="0"/>
              </a:rPr>
            </a:br>
            <a:r>
              <a:rPr lang="pl-PL" sz="1400" u="sng" dirty="0" smtClean="0">
                <a:solidFill>
                  <a:srgbClr val="70AD47">
                    <a:lumMod val="75000"/>
                  </a:srgbClr>
                </a:solidFill>
                <a:cs typeface="Arial" charset="0"/>
              </a:rPr>
              <a:t>Spełnienie </a:t>
            </a:r>
            <a:r>
              <a:rPr lang="pl-PL" sz="1400" u="sng" dirty="0" smtClean="0">
                <a:solidFill>
                  <a:srgbClr val="00682F"/>
                </a:solidFill>
                <a:latin typeface="+mn-lt"/>
                <a:ea typeface="+mn-ea"/>
                <a:cs typeface="Arial" charset="0"/>
              </a:rPr>
              <a:t>kryterium</a:t>
            </a:r>
            <a:r>
              <a:rPr lang="pl-PL" sz="1400" u="sng" dirty="0" smtClean="0">
                <a:solidFill>
                  <a:srgbClr val="70AD47">
                    <a:lumMod val="75000"/>
                  </a:srgbClr>
                </a:solidFill>
                <a:cs typeface="Arial" charset="0"/>
              </a:rPr>
              <a:t> polega na uchwaleniu i notyfikowaniu </a:t>
            </a:r>
            <a:r>
              <a:rPr lang="pl-PL" sz="1400" dirty="0" smtClean="0">
                <a:solidFill>
                  <a:prstClr val="black"/>
                </a:solidFill>
                <a:cs typeface="Arial" charset="0"/>
              </a:rPr>
              <a:t>przez KE Krajowego planu gospodarki odpadami (KPGO) i wojewódzkich planów gospodarki odpadami (WPGO) zgodnych z wymaganiami art. 28 dyrektywy 2008/98/WE. Zgodnie z art. 5 ustawy z dnia 15 stycznia 2015 r. </a:t>
            </a:r>
            <a:r>
              <a:rPr lang="pl-PL" sz="1400" i="1" dirty="0" smtClean="0">
                <a:solidFill>
                  <a:prstClr val="black"/>
                </a:solidFill>
                <a:cs typeface="Arial" charset="0"/>
              </a:rPr>
              <a:t>o zmianie ustawy o odpadach oraz niektórych innych ustaw </a:t>
            </a:r>
            <a:r>
              <a:rPr lang="pl-PL" sz="1400" dirty="0" smtClean="0">
                <a:solidFill>
                  <a:prstClr val="black"/>
                </a:solidFill>
                <a:cs typeface="Arial" charset="0"/>
              </a:rPr>
              <a:t>( Dz.U.2015.122) oraz z zapewnieniem Departamentu PZ </a:t>
            </a:r>
            <a:r>
              <a:rPr lang="pl-PL" sz="1400" b="1" dirty="0" smtClean="0">
                <a:solidFill>
                  <a:prstClr val="black"/>
                </a:solidFill>
                <a:cs typeface="Arial" charset="0"/>
              </a:rPr>
              <a:t>WPGO dla województwa mazowieckiego zostanie opracowany i uchwalony w terminie do 30 czerwca 2016 r. </a:t>
            </a:r>
            <a:br>
              <a:rPr lang="pl-PL" sz="1400" b="1" dirty="0" smtClean="0">
                <a:solidFill>
                  <a:prstClr val="black"/>
                </a:solidFill>
                <a:cs typeface="Arial" charset="0"/>
              </a:rPr>
            </a:br>
            <a:r>
              <a:rPr lang="pl-PL" sz="1400" b="1" dirty="0">
                <a:solidFill>
                  <a:prstClr val="black"/>
                </a:solidFill>
                <a:cs typeface="Arial" charset="0"/>
              </a:rPr>
              <a:t/>
            </a:r>
            <a:br>
              <a:rPr lang="pl-PL" sz="1400" b="1" dirty="0">
                <a:solidFill>
                  <a:prstClr val="black"/>
                </a:solidFill>
                <a:cs typeface="Arial" charset="0"/>
              </a:rPr>
            </a:br>
            <a:r>
              <a:rPr lang="pl-PL" sz="1400" i="1" dirty="0">
                <a:solidFill>
                  <a:prstClr val="black"/>
                </a:solidFill>
                <a:cs typeface="Arial" charset="0"/>
              </a:rPr>
              <a:t>Zakładany pierwotnie termin przygotowania KPGO na koniec 2015 r. został już kolejny raz przesunięty, tym razem na II kwartał br. </a:t>
            </a:r>
            <a:r>
              <a:rPr lang="pl-PL" sz="1400" i="1" dirty="0" smtClean="0">
                <a:solidFill>
                  <a:prstClr val="black"/>
                </a:solidFill>
                <a:cs typeface="Arial" charset="0"/>
              </a:rPr>
              <a:t/>
            </a:r>
            <a:br>
              <a:rPr lang="pl-PL" sz="1400" i="1" dirty="0" smtClean="0">
                <a:solidFill>
                  <a:prstClr val="black"/>
                </a:solidFill>
                <a:cs typeface="Arial" charset="0"/>
              </a:rPr>
            </a:br>
            <a:r>
              <a:rPr lang="pl-PL" sz="1400" i="1" dirty="0" smtClean="0">
                <a:solidFill>
                  <a:prstClr val="black"/>
                </a:solidFill>
                <a:cs typeface="Arial" charset="0"/>
              </a:rPr>
              <a:t>Zgodnie </a:t>
            </a:r>
            <a:r>
              <a:rPr lang="pl-PL" sz="1400" i="1" dirty="0">
                <a:solidFill>
                  <a:prstClr val="black"/>
                </a:solidFill>
                <a:cs typeface="Arial" charset="0"/>
              </a:rPr>
              <a:t>z raportem Ministra Rozwoju ws. spełnienia przez Polskę warunkowości </a:t>
            </a:r>
            <a:r>
              <a:rPr lang="pl-PL" sz="1400" i="1" dirty="0" smtClean="0">
                <a:solidFill>
                  <a:prstClr val="black"/>
                </a:solidFill>
                <a:cs typeface="Arial" charset="0"/>
              </a:rPr>
              <a:t>ex-</a:t>
            </a:r>
            <a:r>
              <a:rPr lang="pl-PL" sz="1400" i="1" dirty="0" err="1" smtClean="0">
                <a:solidFill>
                  <a:prstClr val="black"/>
                </a:solidFill>
                <a:cs typeface="Arial" charset="0"/>
              </a:rPr>
              <a:t>ante</a:t>
            </a:r>
            <a:r>
              <a:rPr lang="pl-PL" sz="1400" i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pl-PL" sz="1400" i="1" dirty="0">
                <a:solidFill>
                  <a:prstClr val="black"/>
                </a:solidFill>
                <a:cs typeface="Arial" charset="0"/>
              </a:rPr>
              <a:t>za 2015 r</a:t>
            </a:r>
            <a:r>
              <a:rPr lang="pl-PL" sz="1400" i="1" dirty="0" smtClean="0">
                <a:solidFill>
                  <a:prstClr val="black"/>
                </a:solidFill>
                <a:cs typeface="Arial" charset="0"/>
              </a:rPr>
              <a:t>. do </a:t>
            </a:r>
            <a:r>
              <a:rPr lang="pl-PL" sz="1400" i="1" dirty="0">
                <a:solidFill>
                  <a:prstClr val="black"/>
                </a:solidFill>
                <a:cs typeface="Arial" charset="0"/>
              </a:rPr>
              <a:t>momentu przyjęcia zaktualizowanego KPGO oraz WPGO nie będzie możliwe uruchomienie konkursów na realizację największych i najważniejszych projektów w zakresie gospodarki odpadami(z wyjątkiem projektów dotyczących selektywnej zbiórki, na dofinansowanie których KE wydała zgodę w marcu 2015 r.).  KPGO powinien być punktem wyjścia do tworzenia WPGO, które mają służyć realizacji </a:t>
            </a:r>
            <a:r>
              <a:rPr lang="pl-PL" sz="1400" i="1" dirty="0" smtClean="0">
                <a:solidFill>
                  <a:prstClr val="black"/>
                </a:solidFill>
                <a:cs typeface="Arial" charset="0"/>
              </a:rPr>
              <a:t>wskazanych w </a:t>
            </a:r>
            <a:r>
              <a:rPr lang="pl-PL" sz="1400" i="1" dirty="0">
                <a:solidFill>
                  <a:prstClr val="black"/>
                </a:solidFill>
                <a:cs typeface="Arial" charset="0"/>
              </a:rPr>
              <a:t>nim celów. </a:t>
            </a:r>
            <a:r>
              <a:rPr lang="pl-PL" sz="1400" i="1" dirty="0" smtClean="0">
                <a:solidFill>
                  <a:prstClr val="black"/>
                </a:solidFill>
                <a:cs typeface="Arial" charset="0"/>
              </a:rPr>
              <a:t/>
            </a:r>
            <a:br>
              <a:rPr lang="pl-PL" sz="1400" i="1" dirty="0" smtClean="0">
                <a:solidFill>
                  <a:prstClr val="black"/>
                </a:solidFill>
                <a:cs typeface="Arial" charset="0"/>
              </a:rPr>
            </a:br>
            <a:r>
              <a:rPr lang="pl-PL" sz="1400" i="1" dirty="0" smtClean="0">
                <a:solidFill>
                  <a:prstClr val="black"/>
                </a:solidFill>
                <a:cs typeface="Arial" charset="0"/>
              </a:rPr>
              <a:t>Ministerstwo </a:t>
            </a:r>
            <a:r>
              <a:rPr lang="pl-PL" sz="1400" i="1" dirty="0">
                <a:solidFill>
                  <a:prstClr val="black"/>
                </a:solidFill>
                <a:cs typeface="Arial" charset="0"/>
              </a:rPr>
              <a:t>Środowiska opublikowało projekt uchwały Rady Ministrów w sprawie Krajowego planu gospodarki odpadami z 9 marca 2016 r</a:t>
            </a:r>
            <a:r>
              <a:rPr lang="pl-PL" sz="1400" i="1" dirty="0" smtClean="0">
                <a:solidFill>
                  <a:prstClr val="black"/>
                </a:solidFill>
                <a:cs typeface="Arial" charset="0"/>
              </a:rPr>
              <a:t>. Projekt </a:t>
            </a:r>
            <a:r>
              <a:rPr lang="pl-PL" sz="1400" i="1" dirty="0">
                <a:solidFill>
                  <a:prstClr val="black"/>
                </a:solidFill>
                <a:cs typeface="Arial" charset="0"/>
              </a:rPr>
              <a:t>wraz z prognozą oddziaływania na środowisko został skierowany do </a:t>
            </a:r>
            <a:r>
              <a:rPr lang="pl-PL" sz="1400" i="1" dirty="0" smtClean="0">
                <a:solidFill>
                  <a:prstClr val="black"/>
                </a:solidFill>
                <a:cs typeface="Arial" charset="0"/>
              </a:rPr>
              <a:t>konsultacji</a:t>
            </a:r>
            <a:r>
              <a:rPr lang="pl-PL" sz="1400" i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pl-PL" sz="1400" i="1" dirty="0" smtClean="0">
                <a:solidFill>
                  <a:prstClr val="black"/>
                </a:solidFill>
                <a:cs typeface="Arial" charset="0"/>
              </a:rPr>
              <a:t>- </a:t>
            </a:r>
            <a:r>
              <a:rPr lang="pl-PL" sz="1400" i="1" dirty="0" smtClean="0">
                <a:solidFill>
                  <a:prstClr val="black"/>
                </a:solidFill>
                <a:cs typeface="Arial" charset="0"/>
                <a:hlinkClick r:id="rId2"/>
              </a:rPr>
              <a:t>https://bip.mos.gov.pl/strategie-plany-programy/krajowy-plan-gospodarki-odpadami/</a:t>
            </a:r>
            <a:r>
              <a:rPr lang="pl-PL" sz="1400" i="1" dirty="0">
                <a:solidFill>
                  <a:prstClr val="black"/>
                </a:solidFill>
                <a:cs typeface="Arial" charset="0"/>
              </a:rPr>
              <a:t/>
            </a:r>
            <a:br>
              <a:rPr lang="pl-PL" sz="1400" i="1" dirty="0">
                <a:solidFill>
                  <a:prstClr val="black"/>
                </a:solidFill>
                <a:cs typeface="Arial" charset="0"/>
              </a:rPr>
            </a:b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71889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381000" y="1041400"/>
            <a:ext cx="8486775" cy="5664200"/>
          </a:xfrm>
        </p:spPr>
        <p:txBody>
          <a:bodyPr rtlCol="0">
            <a:normAutofit/>
          </a:bodyPr>
          <a:lstStyle/>
          <a:p>
            <a:pPr lvl="0" algn="ctr">
              <a:buNone/>
            </a:pPr>
            <a:endParaRPr lang="pl-PL" sz="1400" b="1" dirty="0" smtClean="0"/>
          </a:p>
          <a:p>
            <a:pPr lvl="0" algn="ctr">
              <a:buNone/>
            </a:pPr>
            <a:r>
              <a:rPr lang="pl-PL" b="1" dirty="0" smtClean="0"/>
              <a:t>Cel tematyczny 6</a:t>
            </a:r>
            <a:endParaRPr lang="pl-PL" sz="1400" dirty="0" smtClean="0"/>
          </a:p>
          <a:p>
            <a:pPr marL="0" indent="0" algn="ctr">
              <a:buNone/>
            </a:pPr>
            <a:r>
              <a:rPr lang="pl-PL" sz="1400" b="1" dirty="0" smtClean="0"/>
              <a:t>WARUNEK TEMATYCZNY 6.2. Gospodarka odpadami: Promowanie zrównoważonych gospodarczo i środowiskowo inwestycji w sektorze gospodarki odpadami, w szczególności poprzez opracowanie planów gospodarki odpadami zgodnych z dyrektywą 2008/98/WE oraz z hierarchią odpadów</a:t>
            </a:r>
            <a:endParaRPr lang="pl-PL" sz="1400" dirty="0" smtClean="0"/>
          </a:p>
          <a:p>
            <a:pPr>
              <a:buNone/>
            </a:pPr>
            <a:endParaRPr lang="pl-PL" sz="1400" dirty="0" smtClean="0"/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1400" b="1" u="sng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273975"/>
              </p:ext>
            </p:extLst>
          </p:nvPr>
        </p:nvGraphicFramePr>
        <p:xfrm>
          <a:off x="205482" y="2569920"/>
          <a:ext cx="8691937" cy="4036363"/>
        </p:xfrm>
        <a:graphic>
          <a:graphicData uri="http://schemas.openxmlformats.org/drawingml/2006/table">
            <a:tbl>
              <a:tblPr/>
              <a:tblGrid>
                <a:gridCol w="469365"/>
                <a:gridCol w="940469"/>
                <a:gridCol w="2701454"/>
                <a:gridCol w="942205"/>
                <a:gridCol w="1056939"/>
                <a:gridCol w="709263"/>
                <a:gridCol w="935251"/>
                <a:gridCol w="936991"/>
              </a:tblGrid>
              <a:tr h="1003969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Nr warunku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Nazwa warunku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Planowane działania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Termin realizacji 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Stan spełnienia działania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Realizacja nastąpi w terminie (Tak/Nie/ND)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Uzasadnienie/dodatkowe informacje 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Nowy termin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025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6.2.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Gospodarka odpadami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Aktualizacja Krajowego planu gospodarki odpadami, po dokonaniu analizy sprawozdań z realizacji dotychczasowych wojewódzkich planów gospodarki odpadami, z uwzględnieniem sprawozdania z realizacji krajowego planu gospodarki odpadami oraz prac nad nowelizacją dyrektyw w zakresie gospodarki odpadami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31/12/2015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Niespełnione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DOTYCZY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IIQ2016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6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6.2.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Gospodarka odpadami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Aktualizacja wojewódzkich planów gospodarki odpadami wraz z opracowaniem planów inwestycyjnych w zakresie gospodarki odpadami komunalnymi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31/12/2016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Niespełnione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DOTYCZY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DOTYCZY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00088" y="1930400"/>
            <a:ext cx="7772400" cy="1876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3100" dirty="0"/>
              <a:t>Dziękuję za uwagę</a:t>
            </a:r>
            <a:r>
              <a:rPr lang="pl-PL" sz="3100" dirty="0" smtClean="0"/>
              <a:t>!</a:t>
            </a:r>
            <a:br>
              <a:rPr lang="pl-PL" sz="3100" dirty="0" smtClean="0"/>
            </a:br>
            <a:r>
              <a:rPr lang="pl-PL" sz="3100" dirty="0"/>
              <a:t/>
            </a:r>
            <a:br>
              <a:rPr lang="pl-PL" sz="3100" dirty="0"/>
            </a:br>
            <a:r>
              <a:rPr lang="pl-PL" sz="3100" dirty="0"/>
              <a:t/>
            </a:r>
            <a:br>
              <a:rPr lang="pl-PL" sz="3100" dirty="0"/>
            </a:br>
            <a:endParaRPr lang="pl-PL" sz="3100" dirty="0"/>
          </a:p>
        </p:txBody>
      </p:sp>
      <p:sp>
        <p:nvSpPr>
          <p:cNvPr id="24579" name="Podtytuł 2"/>
          <p:cNvSpPr>
            <a:spLocks noGrp="1"/>
          </p:cNvSpPr>
          <p:nvPr>
            <p:ph type="subTitle" idx="1"/>
          </p:nvPr>
        </p:nvSpPr>
        <p:spPr>
          <a:xfrm>
            <a:off x="447675" y="3971925"/>
            <a:ext cx="8277225" cy="13906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altLang="pl-PL" sz="1600" smtClean="0"/>
              <a:t>Departament Rozwoju Regionalnego i Funduszy Europejskich 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600" smtClean="0"/>
              <a:t>UMWM w Warszawie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600" smtClean="0"/>
              <a:t>al. Solidarności 61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600" smtClean="0"/>
              <a:t>03-402 Warszawa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600" smtClean="0"/>
              <a:t>dsrr@mazovia.pl</a:t>
            </a:r>
          </a:p>
          <a:p>
            <a:pPr eaLnBrk="1" hangingPunct="1"/>
            <a:endParaRPr lang="pl-PL" altLang="pl-PL" smtClean="0"/>
          </a:p>
          <a:p>
            <a:pPr eaLnBrk="1" hangingPunct="1"/>
            <a:endParaRPr lang="pl-PL" alt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0" y="1658938"/>
            <a:ext cx="8848725" cy="4705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0" y="2046288"/>
            <a:ext cx="8591550" cy="3897312"/>
          </a:xfrm>
        </p:spPr>
        <p:txBody>
          <a:bodyPr rtlCol="0">
            <a:normAutofit/>
          </a:bodyPr>
          <a:lstStyle/>
          <a:p>
            <a:pPr algn="just">
              <a:buNone/>
            </a:pPr>
            <a:r>
              <a:rPr lang="pl-PL" sz="1600" dirty="0" smtClean="0"/>
              <a:t>		Uruchomienie środków finansowych w perspektywie 2014-2020 uzależnione jest od spełnienia </a:t>
            </a:r>
            <a:r>
              <a:rPr lang="pl-PL" sz="1600" b="1" u="sng" dirty="0" smtClean="0">
                <a:solidFill>
                  <a:srgbClr val="FF0000"/>
                </a:solidFill>
              </a:rPr>
              <a:t>wymogów warunków wstępnych</a:t>
            </a:r>
            <a:r>
              <a:rPr lang="pl-PL" sz="1600" b="1" u="sng" dirty="0" smtClean="0"/>
              <a:t> </a:t>
            </a:r>
            <a:r>
              <a:rPr lang="pl-PL" sz="1600" dirty="0" smtClean="0"/>
              <a:t>(art. 19 i załącznik XI rozporządzenia ogólnego):</a:t>
            </a:r>
          </a:p>
          <a:p>
            <a:endParaRPr lang="pl-PL" sz="1600" dirty="0" smtClean="0"/>
          </a:p>
          <a:p>
            <a:pPr lvl="0" algn="just"/>
            <a:r>
              <a:rPr lang="pl-PL" sz="1600" b="1" dirty="0" smtClean="0">
                <a:solidFill>
                  <a:srgbClr val="FF0000"/>
                </a:solidFill>
              </a:rPr>
              <a:t>ogólne</a:t>
            </a:r>
            <a:r>
              <a:rPr lang="pl-PL" sz="1600" dirty="0" smtClean="0"/>
              <a:t>, odnoszące się do całokształtu interwencji w Programie </a:t>
            </a:r>
          </a:p>
          <a:p>
            <a:pPr lvl="0" algn="just">
              <a:buNone/>
            </a:pP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(dotyczące kwestii horyzontalnych: zapobieganie dyskryminacji, równouprawnienie płci, niepełnosprawność, zamówienia publiczne, pomoc państwa, prawodawstwo w dziedzinie ochrony środowiska w zakresie ocen oddziaływania na środowisko oraz strategicznych ocen oddziaływania na środowisko, systemy statystyczne i wskaźniki rezultatu); </a:t>
            </a:r>
          </a:p>
          <a:p>
            <a:pPr lvl="0" algn="just"/>
            <a:r>
              <a:rPr lang="pl-PL" sz="1600" b="1" dirty="0" smtClean="0">
                <a:solidFill>
                  <a:srgbClr val="FF0000"/>
                </a:solidFill>
              </a:rPr>
              <a:t>tematyczne,</a:t>
            </a:r>
            <a:r>
              <a:rPr lang="pl-PL" sz="1600" dirty="0" smtClean="0"/>
              <a:t>  przypisane do poszczególnych celów tematycznych i priorytetów inwestycyjnych;</a:t>
            </a:r>
          </a:p>
          <a:p>
            <a:pPr lvl="0" algn="just">
              <a:buNone/>
            </a:pPr>
            <a:endParaRPr lang="pl-PL" sz="1600" dirty="0" smtClean="0"/>
          </a:p>
          <a:p>
            <a:pPr lvl="0" algn="just"/>
            <a:r>
              <a:rPr lang="pl-PL" sz="1600" b="1" dirty="0" smtClean="0">
                <a:solidFill>
                  <a:srgbClr val="FF0000"/>
                </a:solidFill>
              </a:rPr>
              <a:t>specyficzne</a:t>
            </a:r>
            <a:r>
              <a:rPr lang="pl-PL" sz="1600" dirty="0" smtClean="0"/>
              <a:t> dla Europejskiego Funduszu Rolnego Rozwoju Obszarów Wiejskich (EFRROW) i Europejskiego Funduszu Morskiego i Rybackiego (EFMR) – </a:t>
            </a:r>
            <a:r>
              <a:rPr lang="pl-PL" sz="1600" i="1" dirty="0" smtClean="0"/>
              <a:t>nie dot. RPO WM 2014-2020</a:t>
            </a:r>
            <a:r>
              <a:rPr lang="pl-PL" sz="16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89094" y="995877"/>
            <a:ext cx="873318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400" dirty="0" smtClean="0">
              <a:latin typeface="+mn-lt"/>
            </a:endParaRPr>
          </a:p>
          <a:p>
            <a:r>
              <a:rPr lang="pl-PL" sz="1400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Na </a:t>
            </a:r>
            <a:r>
              <a:rPr lang="pl-PL" sz="1400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poziomie województwa mazowieckiego (regionalnym) do spełnienia są:</a:t>
            </a:r>
          </a:p>
          <a:p>
            <a:endParaRPr lang="pl-PL" sz="1400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pl-PL" sz="1400" b="1" dirty="0" smtClean="0">
                <a:solidFill>
                  <a:srgbClr val="FF0000"/>
                </a:solidFill>
                <a:latin typeface="+mn-lt"/>
              </a:rPr>
              <a:t>Cel </a:t>
            </a:r>
            <a:r>
              <a:rPr lang="pl-PL" sz="1400" b="1" dirty="0" smtClean="0">
                <a:solidFill>
                  <a:srgbClr val="FF0000"/>
                </a:solidFill>
                <a:latin typeface="+mn-lt"/>
              </a:rPr>
              <a:t>tematyczny 1</a:t>
            </a:r>
            <a:r>
              <a:rPr lang="pl-PL" sz="1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 </a:t>
            </a:r>
            <a:r>
              <a:rPr lang="pl-PL" sz="1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Warunek 1.1. Badania naukowe i innowacje</a:t>
            </a:r>
            <a:r>
              <a:rPr lang="pl-PL" sz="14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: </a:t>
            </a:r>
          </a:p>
          <a:p>
            <a:r>
              <a:rPr lang="pl-PL" sz="1400" dirty="0" smtClean="0">
                <a:latin typeface="+mn-lt"/>
              </a:rPr>
              <a:t>Istnienie krajowych lub regionalnych strategicznych ram polityki w dziedzinie badań i innowacji na rzecz inteligentnej specjalizacji, w odpowiednich przypadkach, zgodnie z krajowym programem reform, w celu zwiększenia wydatków na badania i innowacje ze środków prywatnych (OP I). </a:t>
            </a:r>
          </a:p>
          <a:p>
            <a:endParaRPr lang="pl-PL" sz="1400" dirty="0" smtClean="0">
              <a:latin typeface="+mn-lt"/>
            </a:endParaRPr>
          </a:p>
          <a:p>
            <a:r>
              <a:rPr lang="pl-PL" sz="1400" dirty="0" smtClean="0">
                <a:latin typeface="+mn-lt"/>
              </a:rPr>
              <a:t>Spełnienie </a:t>
            </a:r>
            <a:r>
              <a:rPr lang="pl-PL" sz="1400" dirty="0">
                <a:latin typeface="+mn-lt"/>
              </a:rPr>
              <a:t>tego warunku będzie badane w oparciu o następujące kryteria: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+mn-lt"/>
              </a:rPr>
              <a:t>Gotowa jest krajowa lub regionalna strategia na rzecz inteligentnej specjalizacji, która: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pl-PL" sz="1400" dirty="0">
                <a:latin typeface="+mn-lt"/>
              </a:rPr>
              <a:t>opiera się na analizie SWOT lub podobnej analizie, aby skoncentrować zasoby na ograniczonym zestawie priorytetów badań i innowacji,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pl-PL" sz="1400" dirty="0">
                <a:latin typeface="+mn-lt"/>
              </a:rPr>
              <a:t>przedstawia działania na rzecz pobudzenia prywatnych inwestycji w badania i rozwój,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pl-PL" sz="1400" dirty="0">
                <a:latin typeface="+mn-lt"/>
              </a:rPr>
              <a:t>obejmuje mechanizm monitorowania.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+mn-lt"/>
              </a:rPr>
              <a:t>Przyjęto ramy określające dostępne środki budżetowe na badania i innowacje</a:t>
            </a:r>
            <a:r>
              <a:rPr lang="pl-PL" sz="1400" dirty="0" smtClean="0">
                <a:latin typeface="+mn-lt"/>
              </a:rPr>
              <a:t>.</a:t>
            </a:r>
          </a:p>
          <a:p>
            <a:pPr lvl="0"/>
            <a:endParaRPr lang="pl-PL" sz="14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l-PL" sz="1400" dirty="0">
                <a:latin typeface="+mn-lt"/>
              </a:rPr>
              <a:t> </a:t>
            </a:r>
            <a:r>
              <a:rPr lang="pl-PL" sz="1400" u="sng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W celu spełnienia warunku wstępnego przygotowano </a:t>
            </a:r>
          </a:p>
          <a:p>
            <a:pPr lvl="1"/>
            <a:r>
              <a:rPr lang="pl-PL" sz="1400" b="1" i="1" dirty="0">
                <a:latin typeface="+mn-lt"/>
              </a:rPr>
              <a:t>Plan</a:t>
            </a:r>
            <a:r>
              <a:rPr lang="pl-PL" sz="1400" b="1" dirty="0">
                <a:latin typeface="+mn-lt"/>
              </a:rPr>
              <a:t> </a:t>
            </a:r>
            <a:r>
              <a:rPr lang="pl-PL" sz="1400" b="1" i="1" dirty="0">
                <a:latin typeface="+mn-lt"/>
              </a:rPr>
              <a:t>działań dla wypełnienia warunku wstępnego dla pierwszego celu tematycznego EFSI w województwie </a:t>
            </a:r>
            <a:r>
              <a:rPr lang="pl-PL" sz="1400" b="1" i="1" dirty="0" smtClean="0">
                <a:latin typeface="+mn-lt"/>
              </a:rPr>
              <a:t>mazowieckim (ZWM 7X2014 r</a:t>
            </a:r>
            <a:r>
              <a:rPr lang="pl-PL" sz="1400" b="1" i="1" dirty="0" smtClean="0">
                <a:latin typeface="+mn-lt"/>
              </a:rPr>
              <a:t>.)</a:t>
            </a:r>
            <a:r>
              <a:rPr lang="pl-PL" sz="1400" i="1" dirty="0">
                <a:latin typeface="+mn-lt"/>
              </a:rPr>
              <a:t>. </a:t>
            </a:r>
            <a:r>
              <a:rPr lang="pl-PL" sz="1400" i="1" dirty="0" smtClean="0">
                <a:latin typeface="+mn-lt"/>
              </a:rPr>
              <a:t/>
            </a:r>
            <a:br>
              <a:rPr lang="pl-PL" sz="1400" i="1" dirty="0" smtClean="0">
                <a:latin typeface="+mn-lt"/>
              </a:rPr>
            </a:br>
            <a:r>
              <a:rPr lang="pl-PL" sz="1400" i="1" dirty="0" smtClean="0">
                <a:latin typeface="+mn-lt"/>
              </a:rPr>
              <a:t>Zgodnie </a:t>
            </a:r>
            <a:r>
              <a:rPr lang="pl-PL" sz="1400" i="1" dirty="0">
                <a:latin typeface="+mn-lt"/>
              </a:rPr>
              <a:t>z zapisami </a:t>
            </a:r>
            <a:r>
              <a:rPr lang="pl-PL" sz="1400" b="1" i="1" dirty="0" smtClean="0">
                <a:latin typeface="+mn-lt"/>
              </a:rPr>
              <a:t>Regionalnej Strategii </a:t>
            </a:r>
            <a:r>
              <a:rPr lang="pl-PL" sz="1400" b="1" i="1" dirty="0">
                <a:latin typeface="+mn-lt"/>
              </a:rPr>
              <a:t>Innowacji dla Mazowsza do 2020 </a:t>
            </a:r>
            <a:r>
              <a:rPr lang="pl-PL" sz="1400" b="1" i="1" dirty="0" smtClean="0">
                <a:latin typeface="+mn-lt"/>
              </a:rPr>
              <a:t>roku </a:t>
            </a:r>
            <a:r>
              <a:rPr lang="pl-PL" sz="1400" i="1" dirty="0" smtClean="0">
                <a:latin typeface="+mn-lt"/>
              </a:rPr>
              <a:t>(</a:t>
            </a:r>
            <a:r>
              <a:rPr lang="pl-PL" sz="1400" b="1" i="1" dirty="0" smtClean="0">
                <a:latin typeface="+mn-lt"/>
              </a:rPr>
              <a:t>RIS </a:t>
            </a:r>
            <a:r>
              <a:rPr lang="pl-PL" sz="1400" b="1" i="1" dirty="0">
                <a:latin typeface="+mn-lt"/>
              </a:rPr>
              <a:t>Mazovia </a:t>
            </a:r>
            <a:r>
              <a:rPr lang="pl-PL" sz="1400" b="1" i="1" dirty="0" smtClean="0">
                <a:latin typeface="+mn-lt"/>
              </a:rPr>
              <a:t>2020 - </a:t>
            </a:r>
            <a:r>
              <a:rPr lang="pl-PL" sz="1400" i="1" dirty="0" smtClean="0">
                <a:latin typeface="+mn-lt"/>
              </a:rPr>
              <a:t>przyjętej przez Sejmik WM  16.03.2015), </a:t>
            </a:r>
            <a:r>
              <a:rPr lang="pl-PL" sz="1400" i="1" dirty="0">
                <a:latin typeface="+mn-lt"/>
              </a:rPr>
              <a:t>podstawowym narzędziem realizacji RIS jest program wdrożeniowy, zawierający szczegółowy opis działań </a:t>
            </a:r>
            <a:r>
              <a:rPr lang="pl-PL" sz="1400" i="1" dirty="0" smtClean="0">
                <a:latin typeface="+mn-lt"/>
              </a:rPr>
              <a:t>wraz z </a:t>
            </a:r>
            <a:r>
              <a:rPr lang="pl-PL" sz="1400" i="1" dirty="0">
                <a:latin typeface="+mn-lt"/>
              </a:rPr>
              <a:t>docelowymi wartościami </a:t>
            </a:r>
            <a:r>
              <a:rPr lang="pl-PL" sz="1400" i="1" dirty="0" smtClean="0">
                <a:latin typeface="+mn-lt"/>
              </a:rPr>
              <a:t>wskaźników i </a:t>
            </a:r>
            <a:r>
              <a:rPr lang="pl-PL" sz="1400" i="1" dirty="0">
                <a:latin typeface="+mn-lt"/>
              </a:rPr>
              <a:t>planowanymi źródłami finansowania. Dany program wdrożeniowy dotyczy perspektywy 1-2 lat. Pierwszy program wdrożeniowy został przyjęty przez Zarząd Województwa Mazowieckiego w </a:t>
            </a:r>
            <a:r>
              <a:rPr lang="pl-PL" sz="1400" i="1" dirty="0" smtClean="0">
                <a:latin typeface="+mn-lt"/>
              </a:rPr>
              <a:t>dniu 7 </a:t>
            </a:r>
            <a:r>
              <a:rPr lang="pl-PL" sz="1400" i="1" dirty="0">
                <a:latin typeface="+mn-lt"/>
              </a:rPr>
              <a:t>kwietnia 2015 r. </a:t>
            </a:r>
            <a:endParaRPr lang="pl-PL" sz="1400" i="1" dirty="0">
              <a:latin typeface="+mn-lt"/>
            </a:endParaRPr>
          </a:p>
          <a:p>
            <a:endParaRPr lang="pl-PL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4"/>
          <p:cNvSpPr>
            <a:spLocks noGrp="1"/>
          </p:cNvSpPr>
          <p:nvPr>
            <p:ph type="title"/>
          </p:nvPr>
        </p:nvSpPr>
        <p:spPr>
          <a:xfrm>
            <a:off x="209550" y="947057"/>
            <a:ext cx="8934450" cy="691243"/>
          </a:xfrm>
        </p:spPr>
        <p:txBody>
          <a:bodyPr/>
          <a:lstStyle/>
          <a:p>
            <a:pPr algn="ctr" eaLnBrk="1" hangingPunct="1"/>
            <a:r>
              <a:rPr lang="pl-PL" altLang="pl-PL" sz="2800" b="1" dirty="0" smtClean="0"/>
              <a:t>Cel tematyczny 1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381000" y="1469571"/>
            <a:ext cx="8486775" cy="5112204"/>
          </a:xfrm>
        </p:spPr>
        <p:txBody>
          <a:bodyPr rtlCol="0">
            <a:normAutofit/>
          </a:bodyPr>
          <a:lstStyle/>
          <a:p>
            <a:pPr>
              <a:buNone/>
            </a:pPr>
            <a:r>
              <a:rPr lang="pl-PL" sz="1000" b="1" dirty="0" smtClean="0"/>
              <a:t>	</a:t>
            </a:r>
            <a:r>
              <a:rPr lang="pl-PL" sz="1400" b="1" dirty="0" smtClean="0"/>
              <a:t>WARUNEK TEMATYCZNY 1.1 Wzmacnianie badań naukowych, rozwoju technologicznego i innowacji</a:t>
            </a:r>
            <a:endParaRPr lang="pl-PL" sz="1400" dirty="0" smtClean="0"/>
          </a:p>
          <a:p>
            <a:pPr>
              <a:buNone/>
            </a:pPr>
            <a:endParaRPr lang="pl-PL" sz="2100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pl-PL" sz="1500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997282"/>
              </p:ext>
            </p:extLst>
          </p:nvPr>
        </p:nvGraphicFramePr>
        <p:xfrm>
          <a:off x="130628" y="1817914"/>
          <a:ext cx="8850085" cy="4822371"/>
        </p:xfrm>
        <a:graphic>
          <a:graphicData uri="http://schemas.openxmlformats.org/drawingml/2006/table">
            <a:tbl>
              <a:tblPr/>
              <a:tblGrid>
                <a:gridCol w="481445"/>
                <a:gridCol w="732787"/>
                <a:gridCol w="2421381"/>
                <a:gridCol w="849608"/>
                <a:gridCol w="1332824"/>
                <a:gridCol w="1092100"/>
                <a:gridCol w="1456724"/>
                <a:gridCol w="483216"/>
              </a:tblGrid>
              <a:tr h="137936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Nr warunku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Nazwa warunku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Planowane działania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Termin realizacji 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Stan spełnienia działania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Realizacja nastąpi w terminie (Tak/Nie/ND)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Uzasadnienie/dodatkowe informacje 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Nowy termin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7172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I Etap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Zatwierdzenie Regionalnej Strategii Innowacji dla Mazowsza 2014-2020 (zawierającej podstawę systemową dla dalszych działań). 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2015/03/31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SPEŁNIONE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Brak opóźnień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7215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Porozumienia dot. monitorowania innowacyjności.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Sposób realizacji: zawarcie porozumień z podmiotami gromadzącymi i przetwarzającymi dane na temat stanu regionalnej gospodarki i innowacyjności (w tym z instytutami badawczymi, uczelniami, przedsiębiorcami, instytucjami wsparcia, </a:t>
                      </a:r>
                      <a:r>
                        <a:rPr lang="pl-PL" sz="900" dirty="0" err="1">
                          <a:latin typeface="+mn-lt"/>
                          <a:ea typeface="Times New Roman"/>
                          <a:cs typeface="Times New Roman"/>
                        </a:rPr>
                        <a:t>klastrami</a:t>
                      </a: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) o przekazywaniu ww. danych.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od 31/03/2014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SPEŁNIONE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Zadanie przewiduje zawieranie kolejnych porozumień i rozbudowę systemu monitorowania - proces ciągły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Brak opóźnień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0042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II Etap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Opracowanie i wdrożenie informacyjnego systemu monitorowania i ewaluacji RIS. Sposób realizacji: zlecenie opracowania narzędzi informacyjnych zgodnie z opracowaną koncepcją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2015-06-30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czerwca 2015 r. wykonawca systemu informacyjnego monitorowania i ewaluacji RIS zgłosił gotowość systemu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95943" y="1121229"/>
          <a:ext cx="8752114" cy="5475514"/>
        </p:xfrm>
        <a:graphic>
          <a:graphicData uri="http://schemas.openxmlformats.org/drawingml/2006/table">
            <a:tbl>
              <a:tblPr/>
              <a:tblGrid>
                <a:gridCol w="503613"/>
                <a:gridCol w="766528"/>
                <a:gridCol w="2532872"/>
                <a:gridCol w="888728"/>
                <a:gridCol w="1394190"/>
                <a:gridCol w="1142385"/>
                <a:gridCol w="1523798"/>
              </a:tblGrid>
              <a:tr h="54755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II Etap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Opracowanie metodologii oceny zgodności przedsięwzięć z inteligentną specjalizacją.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Sposób realizacji: opracowanie i wdrożenie systemu kryteriów badających zgodność projektów z obszarami inteligentnej specjalizacji, przy uwzględnieniu stopnia oddziaływania projektu na gospodarkę regionu, w tym wpływ na inne branże i sektory gospodarki.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2015-03-31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SPEŁNIONE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Zadanie kontynuowane zgodnie z "Planem działań dla wypełnienia warunku wstępnego dla pierwszego celu tematycznego EFSI w województwie mazowieckim"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Opracowano wstępną wersję kryteriów wyboru projektów w ramach CT 1, uwzględniających problematykę inteligentnych specjalizacji; kryteria będą konsultowane i aktualizowane równolegle do procesu zarządzania RIS i RPO WM 2014-2020, w odpowiedzi na identyfikowane bariery i wyzwania.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Opracowano i zaktualizowano pierwszą wersję wykazu priorytetowych kierunków badań dla inteligentnych specjalizacji, w oparciu o dyskusję podczas spotkań grup roboczych.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65222"/>
              </p:ext>
            </p:extLst>
          </p:nvPr>
        </p:nvGraphicFramePr>
        <p:xfrm>
          <a:off x="141514" y="1045028"/>
          <a:ext cx="8784773" cy="5601975"/>
        </p:xfrm>
        <a:graphic>
          <a:graphicData uri="http://schemas.openxmlformats.org/drawingml/2006/table">
            <a:tbl>
              <a:tblPr/>
              <a:tblGrid>
                <a:gridCol w="477892"/>
                <a:gridCol w="727379"/>
                <a:gridCol w="2403512"/>
                <a:gridCol w="843338"/>
                <a:gridCol w="1322986"/>
                <a:gridCol w="1084042"/>
                <a:gridCol w="1445975"/>
                <a:gridCol w="479649"/>
              </a:tblGrid>
              <a:tr h="18163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 Podniesienie potencjału administracyjnego poprzez wzmocnienie kompetencji w zakresie: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- monitorowania, analiz, oceny innowacyjności;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- zarządzania procesem innowacyjnym;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Sposób realizacji: udział w szkoleniach, warsztatach i innych formach podnoszenia kompetencji; wykorzystanie doradztwa; wzmocnienie personalne zespołu RIS mające na celu efektywne prowadzenie procesu przedsiębiorczego odkrywania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od 01/04/2015 r.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W trakcie realizacji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 ciągły (Zadanie to nie wpływa na spełnienie warunku ex </a:t>
                      </a:r>
                      <a:r>
                        <a:rPr lang="pl-PL" sz="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ante</a:t>
                      </a:r>
                      <a:r>
                        <a:rPr lang="pl-PL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opóźnień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62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II Etap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Proces przedsiębiorczego odkrywania: wypracowanie systemu współzarządzania ze środowiskiem przedsiębiorców działających w województwie mazowieckim w zakresie inteligentnej specjalizacji regionu.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Sposób realizacji: utworzenie grup roboczych z udziałem przedstawicieli przedsiębiorstw, z możliwością późniejszego wyodrębnienia podgrup (zespołów).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Do zadań grup będzie należała przede wszystkim: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- weryfikacja zgodności obszarów inteligentnej specjalizacji z potrzebami przedsiębiorstw,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- identyfikacja nisz rozwojowych w ramach poszczególnych obszarów (priorytetowych kierunków badawczych),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- udział w tworzeniu i opiniowanie projektów dokumentów wdrożeniowych: programów wdrożeniowych do RIS, regulaminów konkursów, kryteriów wyboru, itp.,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- formułowanie propozycji instrumentów wsparcia ukierunkowanych na rozwiązywanie specyficznych problemów w obszarach inteligentnej specjalizacji, w szczególności w zakresie innowacji społecznych.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2015-06-30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SPEŁNIONE</a:t>
                      </a: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Brak opóźnień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14058"/>
              </p:ext>
            </p:extLst>
          </p:nvPr>
        </p:nvGraphicFramePr>
        <p:xfrm>
          <a:off x="141515" y="1077686"/>
          <a:ext cx="8817429" cy="5540828"/>
        </p:xfrm>
        <a:graphic>
          <a:graphicData uri="http://schemas.openxmlformats.org/drawingml/2006/table">
            <a:tbl>
              <a:tblPr/>
              <a:tblGrid>
                <a:gridCol w="489964"/>
                <a:gridCol w="729182"/>
                <a:gridCol w="2409468"/>
                <a:gridCol w="845429"/>
                <a:gridCol w="1326266"/>
                <a:gridCol w="1086726"/>
                <a:gridCol w="1449557"/>
                <a:gridCol w="480837"/>
              </a:tblGrid>
              <a:tr h="25972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Uszczegółowienie obszarów specjalizacji, identyfikacja nisz rozwojowych.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Sposób realizacji: uszczegółowienie zakresu wsparcia w ramach obszarów specjalizacji, w szczególności priorytetowych kierunków badawczych w ramach obszarów inteligentnej specjalizacji.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od 01/</a:t>
                      </a:r>
                      <a:r>
                        <a:rPr lang="pl-PL" sz="9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01</a:t>
                      </a: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/2015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 ciągły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opóźnień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315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90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>
                          <a:latin typeface="+mn-lt"/>
                          <a:ea typeface="Times New Roman"/>
                          <a:cs typeface="Times New Roman"/>
                        </a:rPr>
                        <a:t>Opracowanie programów wdrożeniowych dla RIS. </a:t>
                      </a:r>
                      <a:br>
                        <a:rPr lang="pl-PL" sz="90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>
                          <a:latin typeface="+mn-lt"/>
                          <a:ea typeface="Times New Roman"/>
                          <a:cs typeface="Times New Roman"/>
                        </a:rPr>
                        <a:t>Sposób realizacji:</a:t>
                      </a:r>
                      <a:br>
                        <a:rPr lang="pl-PL" sz="90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>
                          <a:latin typeface="+mn-lt"/>
                          <a:ea typeface="Times New Roman"/>
                          <a:cs typeface="Times New Roman"/>
                        </a:rPr>
                        <a:t> - określenie krótkookresowych celów, działań i instrumentów służących wdrażaniu RIS, przy uwzględnieniu inteligentnej specjalizacji; </a:t>
                      </a:r>
                      <a:br>
                        <a:rPr lang="pl-PL" sz="90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>
                          <a:latin typeface="+mn-lt"/>
                          <a:ea typeface="Times New Roman"/>
                          <a:cs typeface="Times New Roman"/>
                        </a:rPr>
                        <a:t>- określenie szczegółowych ram finansowych.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2015-03-31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31/03/2015</a:t>
                      </a:r>
                      <a:b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 powtarzany cyklicznie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opóźnień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2120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90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>
                          <a:latin typeface="+mn-lt"/>
                          <a:ea typeface="Times New Roman"/>
                          <a:cs typeface="Times New Roman"/>
                        </a:rPr>
                        <a:t>Opracowanie planu komunikacji RIS. </a:t>
                      </a:r>
                      <a:br>
                        <a:rPr lang="pl-PL" sz="90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>
                          <a:latin typeface="+mn-lt"/>
                          <a:ea typeface="Times New Roman"/>
                          <a:cs typeface="Times New Roman"/>
                        </a:rPr>
                        <a:t>Sposób realizacji: opracowanie systemu identyfikacji dla działań podejmowanych w ramach RIS, w tym dla projektów własnych Samorządu Województwa Mazowieckiego.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2015-03-31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opóźnień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824223"/>
              </p:ext>
            </p:extLst>
          </p:nvPr>
        </p:nvGraphicFramePr>
        <p:xfrm>
          <a:off x="122549" y="1102937"/>
          <a:ext cx="8908330" cy="5467546"/>
        </p:xfrm>
        <a:graphic>
          <a:graphicData uri="http://schemas.openxmlformats.org/drawingml/2006/table">
            <a:tbl>
              <a:tblPr/>
              <a:tblGrid>
                <a:gridCol w="493527"/>
                <a:gridCol w="736830"/>
                <a:gridCol w="2434739"/>
                <a:gridCol w="854295"/>
                <a:gridCol w="1340175"/>
                <a:gridCol w="1098124"/>
                <a:gridCol w="1464760"/>
                <a:gridCol w="485880"/>
              </a:tblGrid>
              <a:tr h="24121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Opracowanie i wdrożenie mechanizmu weryfikacji, prognozowania i wartościowania identyfikowanych nisz rozwojowych w ramach specjalizacji.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Sposób realizacji: rozszerzenie systemu monitorowania i podstaw ewaluacji RIS o narzędzia umożliwiające badanie oczekiwań i potrzeb uczestników rynku w zakresie innowacji (np. wirtualne rynki predykcyjne). 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Narzędzia pozwalające na prognozowanie przyszłych trendów w oparciu o metody statystyczne.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2015-06-30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czerwca 2015 r. wykonawca systemu informacyjnego monitorowania i ewaluacji RIS zgłosił gotowość systemu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648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Monitorowanie stanu innowacyjności w oparciu o wdrożony system. 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Sposób realizacji: wykorzystanie opracowanego narzędzia informacyjnego.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od 01/07/2015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 ciągły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opóźnień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905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Proces przedsiębiorczego odkrywania: proces eksperymentowania i poszukiwania nisz rozwojowych i innowacyjnych - konkursy związane z wyłanianiem nowych inteligentnych specjalizacji. 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Sposób realizacji: otwarte nabory projektów B+R w RPO WM 2014-2020 mające na celu identyfikację nowych nisz rozwojowych poprzez analizę struktury popytu na wsparcie projektów środkami publicznymi. 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od 01/07/2015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Zgodnie z planem działań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Działania cykliczne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Brak opóźnień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623081"/>
              </p:ext>
            </p:extLst>
          </p:nvPr>
        </p:nvGraphicFramePr>
        <p:xfrm>
          <a:off x="216815" y="1121791"/>
          <a:ext cx="8738645" cy="5458117"/>
        </p:xfrm>
        <a:graphic>
          <a:graphicData uri="http://schemas.openxmlformats.org/drawingml/2006/table">
            <a:tbl>
              <a:tblPr/>
              <a:tblGrid>
                <a:gridCol w="475381"/>
                <a:gridCol w="723560"/>
                <a:gridCol w="2390893"/>
                <a:gridCol w="838910"/>
                <a:gridCol w="1316041"/>
                <a:gridCol w="1078349"/>
                <a:gridCol w="1438381"/>
                <a:gridCol w="477130"/>
              </a:tblGrid>
              <a:tr h="18893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Analiza wyników procesu eksperymentowania i poszukiwania nisz rozwojowych i innowacyjnych. 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Sposób realizacji: badania, analizy i ewaluacja wyników procesu eksperymentowania, weryfikacja efektywności i potencjału rozwojowego wyłonionych projektów.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od 01/10/2015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Zgodnie z planem działań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Działania cykliczne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Brak opóźnień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93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Proces przedsiębiorczego odkrywania: współpraca z grupami roboczymi. 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Sposób </a:t>
                      </a:r>
                      <a:r>
                        <a:rPr lang="pl-PL" sz="1000" dirty="0" smtClean="0">
                          <a:latin typeface="+mn-lt"/>
                          <a:ea typeface="Times New Roman"/>
                          <a:cs typeface="Times New Roman"/>
                        </a:rPr>
                        <a:t>realizacji: </a:t>
                      </a: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posiedzenia grup roboczych w celu wypracowania stanowisk dot. obszarów specjalizacji, systemu wdrażania RIS, identyfikacji barier rozwojowych i nisz rozwojowych, itp.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od 01/04/2015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 ciągły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opóźnień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794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Badania/ ekspertyzy uzupełniające proces przedsiębiorczego odkrywania. 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Sposób realizacji badania regionalnej gospodarki i innowacyjności, analizy trendów wspierające procesy decyzyjne związane z wdrażaniem RIS.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od 01/07/2015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latin typeface="+mn-lt"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pl-PL" sz="1000" baseline="0" dirty="0" smtClean="0">
                          <a:latin typeface="+mn-lt"/>
                          <a:ea typeface="Calibri"/>
                          <a:cs typeface="Times New Roman"/>
                        </a:rPr>
                        <a:t> trakcie realizacji 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Działania cykliczne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Brak opóźnień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1454</TotalTime>
  <Words>1359</Words>
  <Application>Microsoft Office PowerPoint</Application>
  <PresentationFormat>Pokaz na ekranie (4:3)</PresentationFormat>
  <Paragraphs>364</Paragraphs>
  <Slides>18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Arial</vt:lpstr>
      <vt:lpstr>Calibri</vt:lpstr>
      <vt:lpstr>Courier New</vt:lpstr>
      <vt:lpstr>Times New Roman</vt:lpstr>
      <vt:lpstr>Wingdings</vt:lpstr>
      <vt:lpstr>Programy Regionalne</vt:lpstr>
      <vt:lpstr>Prezentacja programu PowerPoint</vt:lpstr>
      <vt:lpstr>Prezentacja programu PowerPoint</vt:lpstr>
      <vt:lpstr>Prezentacja programu PowerPoint</vt:lpstr>
      <vt:lpstr>Cel tematyczny 1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Cel tematyczny 6. Warunek 6.2. Gospodarka odpadami (jedynie w zakresie kryterium dotyczącego WPGO):  Promowanie zrównoważonych gospodarczo i środowiskowo inwestycji w sektorze gospodarki odpadami, w szczególności przez opracowanie planów gospodarki odpadami zgodnych z dyrektywą 2008/98/WE oraz z hierarchią odpadów.  Spełnienie kryterium polega na uchwaleniu i notyfikowaniu przez KE Krajowego planu gospodarki odpadami (KPGO) i wojewódzkich planów gospodarki odpadami (WPGO) zgodnych z wymaganiami art. 28 dyrektywy 2008/98/WE. Zgodnie z art. 5 ustawy z dnia 15 stycznia 2015 r. o zmianie ustawy o odpadach oraz niektórych innych ustaw ( Dz.U.2015.122) oraz z zapewnieniem Departamentu PZ WPGO dla województwa mazowieckiego zostanie opracowany i uchwalony w terminie do 30 czerwca 2016 r.   Zakładany pierwotnie termin przygotowania KPGO na koniec 2015 r. został już kolejny raz przesunięty, tym razem na II kwartał br.  Zgodnie z raportem Ministra Rozwoju ws. spełnienia przez Polskę warunkowości ex-ante za 2015 r. do momentu przyjęcia zaktualizowanego KPGO oraz WPGO nie będzie możliwe uruchomienie konkursów na realizację największych i najważniejszych projektów w zakresie gospodarki odpadami(z wyjątkiem projektów dotyczących selektywnej zbiórki, na dofinansowanie których KE wydała zgodę w marcu 2015 r.).  KPGO powinien być punktem wyjścia do tworzenia WPGO, które mają służyć realizacji wskazanych w nim celów.  Ministerstwo Środowiska opublikowało projekt uchwały Rady Ministrów w sprawie Krajowego planu gospodarki odpadami z 9 marca 2016 r. Projekt wraz z prognozą oddziaływania na środowisko został skierowany do konsultacji - https://bip.mos.gov.pl/strategie-plany-programy/krajowy-plan-gospodarki-odpadami/ </vt:lpstr>
      <vt:lpstr>Prezentacja programu PowerPoint</vt:lpstr>
      <vt:lpstr>  Dziękuję za uwagę!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Siedliska Dorota</cp:lastModifiedBy>
  <cp:revision>177</cp:revision>
  <dcterms:created xsi:type="dcterms:W3CDTF">2015-04-20T12:46:14Z</dcterms:created>
  <dcterms:modified xsi:type="dcterms:W3CDTF">2016-04-15T10:31:21Z</dcterms:modified>
</cp:coreProperties>
</file>