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6"/>
  </p:notesMasterIdLst>
  <p:sldIdLst>
    <p:sldId id="258" r:id="rId2"/>
    <p:sldId id="345" r:id="rId3"/>
    <p:sldId id="354" r:id="rId4"/>
    <p:sldId id="385" r:id="rId5"/>
    <p:sldId id="391" r:id="rId6"/>
    <p:sldId id="377" r:id="rId7"/>
    <p:sldId id="395" r:id="rId8"/>
    <p:sldId id="398" r:id="rId9"/>
    <p:sldId id="396" r:id="rId10"/>
    <p:sldId id="399" r:id="rId11"/>
    <p:sldId id="400" r:id="rId12"/>
    <p:sldId id="401" r:id="rId13"/>
    <p:sldId id="402" r:id="rId14"/>
    <p:sldId id="387" r:id="rId1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9053" autoAdjust="0"/>
  </p:normalViewPr>
  <p:slideViewPr>
    <p:cSldViewPr snapToGrid="0">
      <p:cViewPr varScale="1">
        <p:scale>
          <a:sx n="97" d="100"/>
          <a:sy n="97" d="100"/>
        </p:scale>
        <p:origin x="3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2016-01-15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6136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220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2202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220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2256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5561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513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 21 stycznia 2016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43196"/>
              </p:ext>
            </p:extLst>
          </p:nvPr>
        </p:nvGraphicFramePr>
        <p:xfrm>
          <a:off x="0" y="970057"/>
          <a:ext cx="9144000" cy="590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33"/>
                <a:gridCol w="1430215"/>
                <a:gridCol w="3654639"/>
                <a:gridCol w="2910351"/>
                <a:gridCol w="629262"/>
              </a:tblGrid>
              <a:tr h="92715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137740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Rozwiązanie problemu dodatkowego wskazanego w Strategii ZIT WOF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Ocenie będzie podlegać, czy realizacja zgłaszanego projektu, poza bezpośrednim rozwiązaniem zidentyfikowanego w nim problemu (uznanego przez Wnioskodawcę za problem wiodący), przyczynia się do rozwiązywania innych problemów wskazanych w Strategii ZIT WOF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Katalog problemów dodatkowych będzie elementem regulaminu konkursu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wnioskodawca wykazał, że zgłaszany projekt przyczynia się do rozwiązania co najmniej dwóch problemów dodatkowych poza wskazanym problemem wiodącym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74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wnioskodawca wykazał, że zgłaszany projekt przyczynia się do rozwiązania jednego problemu dodatkowego poza wskazanym problemem wiodącym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59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wnioskodawca nie wykazał, że zgłaszany projekt przyczynia się do rozwiązania co najmniej jednego problemu dodatkowego poza wskazanym problemem wiodącym.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Punkty w ramach kryterium nie podlegają sumowaniu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4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839516"/>
              </p:ext>
            </p:extLst>
          </p:nvPr>
        </p:nvGraphicFramePr>
        <p:xfrm>
          <a:off x="-1" y="983227"/>
          <a:ext cx="9144000" cy="568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33"/>
                <a:gridCol w="1430215"/>
                <a:gridCol w="3958195"/>
                <a:gridCol w="2606795"/>
                <a:gridCol w="629262"/>
              </a:tblGrid>
              <a:tr h="96827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172535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Kontynuacja wcześniejszych przedsięwzięć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Ocenie będzie podlegać czy zgłaszany projekt kontynuuje, uzupełnia lub rozwija inne przedsięwzięcie wskazane przez Wnioskodawcę.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Przedsięwzięcie wskazane jako kontynuowane, uzupełniane lub rozwijane może być finansowane z dowolnego źródła. Obszary realizacji projektów/przedsięwzięć muszą się pokrywać ze sobą co najmniej w części obszarów.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wnioskodawca wykazał komplementarność z co najmniej 1 projektem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8810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wnioskodawca nie wykazał komplementarności z żadnym projektem.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Punkty w ramach kryterium nie podlegają sumowaniu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3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288011"/>
              </p:ext>
            </p:extLst>
          </p:nvPr>
        </p:nvGraphicFramePr>
        <p:xfrm>
          <a:off x="0" y="983330"/>
          <a:ext cx="9144000" cy="5735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33"/>
                <a:gridCol w="1430215"/>
                <a:gridCol w="3682956"/>
                <a:gridCol w="2882034"/>
                <a:gridCol w="629262"/>
              </a:tblGrid>
              <a:tr h="91937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597778">
                <a:tc rowSpan="6">
                  <a:txBody>
                    <a:bodyPr/>
                    <a:lstStyle/>
                    <a:p>
                      <a:pPr algn="l"/>
                      <a:endParaRPr lang="pl-PL" sz="1600" dirty="0" smtClean="0">
                        <a:latin typeface="+mj-lt"/>
                      </a:endParaRPr>
                    </a:p>
                    <a:p>
                      <a:pPr algn="l"/>
                      <a:endParaRPr lang="pl-PL" sz="1600" dirty="0" smtClean="0">
                        <a:latin typeface="+mj-lt"/>
                      </a:endParaRPr>
                    </a:p>
                    <a:p>
                      <a:pPr algn="l"/>
                      <a:r>
                        <a:rPr lang="pl-PL" sz="1600" dirty="0" smtClean="0">
                          <a:latin typeface="+mj-lt"/>
                        </a:rPr>
                        <a:t>4.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Oddziaływanie terytorialne efektów realizacji projektu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Ocenie będzie podlegać zasięg terytorialny projektu – liczba gmin objętych realizacją projektu.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56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Projekt będzie realizowany na obszarze 6 lub więcej gmin wchodzących w skład WOF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7391">
                <a:tc vMerge="1">
                  <a:txBody>
                    <a:bodyPr/>
                    <a:lstStyle/>
                    <a:p>
                      <a:pPr algn="l"/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56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Projekt będzie realizowany na obszarze 5 gmin wchodzących w skład WOF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1747">
                <a:tc vMerge="1">
                  <a:txBody>
                    <a:bodyPr/>
                    <a:lstStyle/>
                    <a:p>
                      <a:pPr algn="l"/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56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Projekt będzie realizowany na obszarze 4 gmin wchodzących w skład WOF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21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56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Projekt będzie realizowany na obszarze 3 gmin wchodzących w skład WOF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058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56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Projekt będzie realizowany na obszarze 2 gmin wchodzących w skład WOF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35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56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Projekt będzie realizowany na obszarze 1 gminy wchodzącej w skład WOF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56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Punkty w ramach kryterium nie podlegają sumowaniu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9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9383"/>
              </p:ext>
            </p:extLst>
          </p:nvPr>
        </p:nvGraphicFramePr>
        <p:xfrm>
          <a:off x="-1" y="983227"/>
          <a:ext cx="9144000" cy="5471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33"/>
                <a:gridCol w="1427255"/>
                <a:gridCol w="3961155"/>
                <a:gridCol w="2606795"/>
                <a:gridCol w="629262"/>
              </a:tblGrid>
              <a:tr h="92995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1657079">
                <a:tc rowSpan="2">
                  <a:txBody>
                    <a:bodyPr/>
                    <a:lstStyle/>
                    <a:p>
                      <a:pPr algn="l"/>
                      <a:endParaRPr lang="pl-PL" sz="1600" dirty="0" smtClean="0">
                        <a:latin typeface="+mj-lt"/>
                      </a:endParaRPr>
                    </a:p>
                    <a:p>
                      <a:pPr algn="l"/>
                      <a:endParaRPr lang="pl-PL" sz="1600" dirty="0" smtClean="0">
                        <a:latin typeface="+mj-lt"/>
                      </a:endParaRPr>
                    </a:p>
                    <a:p>
                      <a:pPr algn="l"/>
                      <a:endParaRPr lang="pl-PL" sz="1600" dirty="0" smtClean="0">
                        <a:latin typeface="+mj-lt"/>
                      </a:endParaRPr>
                    </a:p>
                    <a:p>
                      <a:pPr algn="l"/>
                      <a:endParaRPr lang="pl-PL" sz="1600" dirty="0" smtClean="0">
                        <a:latin typeface="+mj-lt"/>
                      </a:endParaRPr>
                    </a:p>
                    <a:p>
                      <a:pPr algn="l"/>
                      <a:endParaRPr lang="pl-PL" sz="1600" dirty="0" smtClean="0">
                        <a:latin typeface="+mj-lt"/>
                      </a:endParaRPr>
                    </a:p>
                    <a:p>
                      <a:pPr algn="l"/>
                      <a:endParaRPr lang="pl-PL" sz="1600" dirty="0" smtClean="0">
                        <a:latin typeface="+mj-lt"/>
                      </a:endParaRPr>
                    </a:p>
                    <a:p>
                      <a:pPr algn="l"/>
                      <a:r>
                        <a:rPr lang="pl-PL" sz="1600" dirty="0" smtClean="0">
                          <a:latin typeface="+mj-lt"/>
                        </a:rPr>
                        <a:t>5.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Zasięg przestrzenny oddziaływania efektów realizacji projektu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Ocenie będzie podlegać, czy realizacja zgłaszanego przez Wnioskodawcę projektu będzie oddziaływać poza zasięg terytorialny, wskazany jako obszar jego bezpośredniej realizacji (wskazanych we wniosku o dofinansowanie lidera i partnerów projektu).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wnioskodawca wykazał, że realizacja zgłaszanego projektu będzie oddziaływać poza zasięg jego bezpośredniej realizacji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9866">
                <a:tc vMerge="1">
                  <a:txBody>
                    <a:bodyPr/>
                    <a:lstStyle/>
                    <a:p>
                      <a:pPr algn="l"/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wnioskodawca nie wykazał, że realizacja zgłaszanego projektu będzie oddziaływać poza zasięg jego bezpośredniej realizacji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Punkty w ramach kryterium nie podlegają sumowaniu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93056"/>
              </p:ext>
            </p:extLst>
          </p:nvPr>
        </p:nvGraphicFramePr>
        <p:xfrm>
          <a:off x="0" y="6415548"/>
          <a:ext cx="9144000" cy="619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4738"/>
                <a:gridCol w="629262"/>
              </a:tblGrid>
              <a:tr h="619433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j-lt"/>
                        </a:rPr>
                        <a:t>Razem 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60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1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05105" y="1517650"/>
            <a:ext cx="8545513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Kryteria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merytoryczne </a:t>
            </a:r>
            <a:r>
              <a:rPr lang="pl-PL" sz="3600" dirty="0">
                <a:latin typeface="+mn-lt"/>
              </a:rPr>
              <a:t>wyboru projektów </a:t>
            </a:r>
            <a:r>
              <a:rPr lang="pl-PL" sz="3600" dirty="0" smtClean="0">
                <a:latin typeface="+mn-lt"/>
              </a:rPr>
              <a:t>konkursowych 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środków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EFRR -</a:t>
            </a:r>
          </a:p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Zgodność ze Strategią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Zintegrowanych Inwestycji Terytorialnych Warszawskiego Obszaru Funkcjonalnego (ZIT WOF) 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  <a:p>
            <a:pPr algn="ctr" eaLnBrk="0" hangingPunct="0">
              <a:defRPr/>
            </a:pPr>
            <a:endParaRPr lang="pl-PL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797312"/>
              </p:ext>
            </p:extLst>
          </p:nvPr>
        </p:nvGraphicFramePr>
        <p:xfrm>
          <a:off x="0" y="993058"/>
          <a:ext cx="9143999" cy="5722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32"/>
                <a:gridCol w="1430215"/>
                <a:gridCol w="3958195"/>
                <a:gridCol w="2606795"/>
                <a:gridCol w="629262"/>
              </a:tblGrid>
              <a:tr h="98252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4739844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j-lt"/>
                        </a:rPr>
                        <a:t>1.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Stopień realizacji wskaźników produktu Strategii ZIT WOF</a:t>
                      </a:r>
                      <a:endParaRPr lang="pl-PL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Ocena będzie polegać na określeniu w jakim stopniu projekt realizuje wskaźniki produktu określone w Strategii ZIT WOF.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 ramach kryterium oceniana będzie relacja (proporcja) wartości założonych do realizacji w projekcie wskaźników do wartości wskaźników produktu określonych w Strategii ZIT WOF na poziomie poddziałań w ramach właściwego typu projektu. Wnioskodawca otrzyma punkty proporcjonalnie do stopnia wypełnienia przez projekt wskaźników Strategii ZIT WOF.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Wynik zaokrągla się do dwóch miejsc po przecinku. </a:t>
                      </a: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Zgłaszane projekty będą oceniane wg następującego wzoru: 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  <a:r>
                        <a:rPr lang="pl-P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Oznaczenia: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Wp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– Wartość wskaźnika produktu realizowana w projekcie (dla wskaźnika 1, wskaźnika 2, wskaźnika x),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Wz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– Wartość wskaźnika produktu na poziomie poddziałania zapisana w Strategii ZIT (analogicznie, dla wskaźnika 1, wskaźnika 2, wskaźnika x)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 – liczba wskaźników</a:t>
                      </a:r>
                      <a:endParaRPr lang="pl-PL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+mj-lt"/>
                        </a:rPr>
                        <a:t>10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099" y="2960733"/>
            <a:ext cx="1904762" cy="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777896"/>
              </p:ext>
            </p:extLst>
          </p:nvPr>
        </p:nvGraphicFramePr>
        <p:xfrm>
          <a:off x="90042" y="1029049"/>
          <a:ext cx="9053957" cy="5731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17"/>
                <a:gridCol w="1416131"/>
                <a:gridCol w="3919218"/>
                <a:gridCol w="2581125"/>
                <a:gridCol w="623066"/>
              </a:tblGrid>
              <a:tr h="89947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1177200">
                <a:tc rowSpan="3"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j-lt"/>
                        </a:rPr>
                        <a:t>2.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Rozwiązanie problemu dodatkowego wskazanego w Strategii ZIT WOF</a:t>
                      </a:r>
                      <a:endParaRPr lang="pl-PL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Ocenie będzie podlegać, czy realizacja zgłaszanego projektu, poza bezpośrednim rozwiązaniem zidentyfikowanego w nim problemu (uznanego przez Wnioskodawcę za problem wiodący), przyczynia się do rozwiązywania innych problemów wskazanych w Strategii ZIT WOF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5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wnioskodawca wykazał, że zgłaszany projekt przyczynia się do rozwiązania co najmniej dwóch problemów dodatkowych poza wskazanym problemem wiodącym.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76668">
                <a:tc vMerge="1">
                  <a:txBody>
                    <a:bodyPr/>
                    <a:lstStyle/>
                    <a:p>
                      <a:pPr algn="l"/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5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wnioskodawca wykazał, że zgłaszany projekt przyczynia się do rozwiązania jednego problemu dodatkowego poza wskazanym problemem wiodącym.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33045">
                <a:tc vMerge="1">
                  <a:txBody>
                    <a:bodyPr/>
                    <a:lstStyle/>
                    <a:p>
                      <a:pPr algn="l"/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5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wnioskodawca nie wykazał, że zgłaszany projekt przyczynia się do rozwiązania co najmniej jednego problemu dodatkowego poza wskazanym problemem wiodącym.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5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Punkty w ramach kryterium nie podlegają sumowaniu.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2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246644"/>
              </p:ext>
            </p:extLst>
          </p:nvPr>
        </p:nvGraphicFramePr>
        <p:xfrm>
          <a:off x="-1" y="983227"/>
          <a:ext cx="9144000" cy="568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33"/>
                <a:gridCol w="1430215"/>
                <a:gridCol w="3958195"/>
                <a:gridCol w="2606795"/>
                <a:gridCol w="629262"/>
              </a:tblGrid>
              <a:tr h="96827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1725353">
                <a:tc rowSpan="2">
                  <a:txBody>
                    <a:bodyPr/>
                    <a:lstStyle/>
                    <a:p>
                      <a:pPr algn="l"/>
                      <a:endParaRPr lang="pl-PL" sz="1600" dirty="0" smtClean="0">
                        <a:latin typeface="+mj-lt"/>
                      </a:endParaRPr>
                    </a:p>
                    <a:p>
                      <a:pPr algn="l"/>
                      <a:endParaRPr lang="pl-PL" sz="1600" dirty="0" smtClean="0">
                        <a:latin typeface="+mj-lt"/>
                      </a:endParaRPr>
                    </a:p>
                    <a:p>
                      <a:pPr algn="l"/>
                      <a:endParaRPr lang="pl-PL" sz="1600" dirty="0" smtClean="0">
                        <a:latin typeface="+mj-lt"/>
                      </a:endParaRPr>
                    </a:p>
                    <a:p>
                      <a:pPr algn="l"/>
                      <a:endParaRPr lang="pl-PL" sz="1600" dirty="0" smtClean="0">
                        <a:latin typeface="+mj-lt"/>
                      </a:endParaRPr>
                    </a:p>
                    <a:p>
                      <a:pPr algn="l"/>
                      <a:r>
                        <a:rPr lang="pl-PL" sz="1600" dirty="0" smtClean="0">
                          <a:latin typeface="+mj-lt"/>
                        </a:rPr>
                        <a:t>3.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Kontynuacja wcześniejszych przedsięwzięć</a:t>
                      </a:r>
                      <a:endParaRPr lang="pl-PL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Ocenie będzie podlegać czy zgłaszany projekt kontynuuje, uzupełnia lub rozwija inne przedsięwzięcie wskazane przez Wnioskodawcę.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Przedsięwzięcie wskazane jako kontynuowane, uzupełniane lub rozwijane może być finansowane z dowolnego źródła. Obszary realizacji projektów/przedsięwzięć muszą się pokrywać ze sobą co najmniej w części obszarów.</a:t>
                      </a:r>
                      <a:endParaRPr lang="pl-PL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wnioskodawca wykazał komplementarność z co najmniej 1 projektem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88109">
                <a:tc vMerge="1">
                  <a:txBody>
                    <a:bodyPr/>
                    <a:lstStyle/>
                    <a:p>
                      <a:pPr algn="l"/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wnioskodawca nie wykazał komplementarności z żadnym projektem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Punkty w ramach kryterium nie podlegają sumowaniu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9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434613"/>
              </p:ext>
            </p:extLst>
          </p:nvPr>
        </p:nvGraphicFramePr>
        <p:xfrm>
          <a:off x="0" y="983330"/>
          <a:ext cx="9144000" cy="5735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33"/>
                <a:gridCol w="1430215"/>
                <a:gridCol w="3682956"/>
                <a:gridCol w="2882034"/>
                <a:gridCol w="629262"/>
              </a:tblGrid>
              <a:tr h="91937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597778">
                <a:tc rowSpan="6">
                  <a:txBody>
                    <a:bodyPr/>
                    <a:lstStyle/>
                    <a:p>
                      <a:pPr algn="l"/>
                      <a:endParaRPr lang="pl-PL" sz="1600" dirty="0" smtClean="0">
                        <a:latin typeface="+mj-lt"/>
                      </a:endParaRPr>
                    </a:p>
                    <a:p>
                      <a:pPr algn="l"/>
                      <a:endParaRPr lang="pl-PL" sz="1600" dirty="0" smtClean="0">
                        <a:latin typeface="+mj-lt"/>
                      </a:endParaRPr>
                    </a:p>
                    <a:p>
                      <a:pPr algn="l"/>
                      <a:r>
                        <a:rPr lang="pl-PL" sz="1600" dirty="0" smtClean="0">
                          <a:latin typeface="+mj-lt"/>
                        </a:rPr>
                        <a:t>4.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Oddziaływanie terytorialne efektów realizacji projektu</a:t>
                      </a:r>
                      <a:endParaRPr lang="pl-PL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Ocenie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będzie podlegać zasięg terytorialny projektu – liczba gmin objętych realizacją projektu.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56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Projekt będzie realizowany na obszarze 6 lub więcej gmin wchodzących w skład WOF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7391">
                <a:tc vMerge="1">
                  <a:txBody>
                    <a:bodyPr/>
                    <a:lstStyle/>
                    <a:p>
                      <a:pPr algn="l"/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56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Projekt będzie realizowany na obszarze 5 gmin wchodzących w skład WOF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1747">
                <a:tc vMerge="1">
                  <a:txBody>
                    <a:bodyPr/>
                    <a:lstStyle/>
                    <a:p>
                      <a:pPr algn="l"/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56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Projekt będzie realizowany na obszarze 4 gmin wchodzących w skład WOF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21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56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Projekt będzie realizowany na obszarze 3 gmin wchodzących w skład WOF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058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56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Projekt będzie realizowany na obszarze 2 gmin wchodzących w skład WOF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35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56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Projekt będzie realizowany na obszarze 1 gminy wchodzącej w skład WOF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56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Punkty w ramach kryterium nie podlegają sumowaniu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4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103764"/>
              </p:ext>
            </p:extLst>
          </p:nvPr>
        </p:nvGraphicFramePr>
        <p:xfrm>
          <a:off x="-2" y="983227"/>
          <a:ext cx="9144000" cy="5365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33"/>
                <a:gridCol w="1430215"/>
                <a:gridCol w="3958195"/>
                <a:gridCol w="2606795"/>
                <a:gridCol w="629262"/>
              </a:tblGrid>
              <a:tr h="90817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1618265">
                <a:tc rowSpan="2">
                  <a:txBody>
                    <a:bodyPr/>
                    <a:lstStyle/>
                    <a:p>
                      <a:pPr algn="l"/>
                      <a:endParaRPr lang="pl-PL" sz="1600" dirty="0" smtClean="0">
                        <a:latin typeface="+mj-lt"/>
                      </a:endParaRPr>
                    </a:p>
                    <a:p>
                      <a:pPr algn="l"/>
                      <a:endParaRPr lang="pl-PL" sz="1600" dirty="0" smtClean="0">
                        <a:latin typeface="+mj-lt"/>
                      </a:endParaRPr>
                    </a:p>
                    <a:p>
                      <a:pPr algn="l"/>
                      <a:endParaRPr lang="pl-PL" sz="1600" dirty="0" smtClean="0">
                        <a:latin typeface="+mj-lt"/>
                      </a:endParaRPr>
                    </a:p>
                    <a:p>
                      <a:pPr algn="l"/>
                      <a:endParaRPr lang="pl-PL" sz="1600" dirty="0" smtClean="0">
                        <a:latin typeface="+mj-lt"/>
                      </a:endParaRPr>
                    </a:p>
                    <a:p>
                      <a:pPr algn="l"/>
                      <a:endParaRPr lang="pl-PL" sz="1600" dirty="0" smtClean="0">
                        <a:latin typeface="+mj-lt"/>
                      </a:endParaRPr>
                    </a:p>
                    <a:p>
                      <a:pPr algn="l"/>
                      <a:endParaRPr lang="pl-PL" sz="1600" dirty="0" smtClean="0">
                        <a:latin typeface="+mj-lt"/>
                      </a:endParaRPr>
                    </a:p>
                    <a:p>
                      <a:pPr algn="l"/>
                      <a:r>
                        <a:rPr lang="pl-PL" sz="1600" dirty="0" smtClean="0">
                          <a:latin typeface="+mj-lt"/>
                        </a:rPr>
                        <a:t>6.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Zasięg przestrzenny oddziaływania efektów realizacji projektu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Ocenie będzie podlegać, czy realizacja zgłaszanego przez Wnioskodawcę projektu będzie oddziaływać poza zasięg terytorialny, wskazany jako obszar jego bezpośredniej realizacji (wskazanych we wniosku o dofinansowanie lidera i partnerów projektu).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wnioskodawca wykazał, że realizacja zgłaszanego projektu będzie oddziaływać poza zasięg jego bezpośredniej realizacji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2645">
                <a:tc vMerge="1">
                  <a:txBody>
                    <a:bodyPr/>
                    <a:lstStyle/>
                    <a:p>
                      <a:pPr algn="l"/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wnioskodawca nie wykazał, że realizacja zgłaszanego projektu będzie oddziaływać poza zasięg jego bezpośredniej realizacji.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Punkty w ramach kryterium nie podlegają sumowaniu.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679859"/>
              </p:ext>
            </p:extLst>
          </p:nvPr>
        </p:nvGraphicFramePr>
        <p:xfrm>
          <a:off x="0" y="6238567"/>
          <a:ext cx="9144000" cy="619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4738"/>
                <a:gridCol w="629262"/>
              </a:tblGrid>
              <a:tr h="619433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j-lt"/>
                        </a:rPr>
                        <a:t>Razem 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mtClean="0">
                          <a:latin typeface="+mj-lt"/>
                        </a:rPr>
                        <a:t>30</a:t>
                      </a:r>
                      <a:endParaRPr lang="pl-PL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4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05105" y="1517650"/>
            <a:ext cx="8545513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Kryteria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merytoryczne </a:t>
            </a:r>
            <a:r>
              <a:rPr lang="pl-PL" sz="3600" dirty="0">
                <a:latin typeface="+mn-lt"/>
              </a:rPr>
              <a:t>wyboru projektów </a:t>
            </a:r>
            <a:r>
              <a:rPr lang="pl-PL" sz="3600" dirty="0" smtClean="0">
                <a:latin typeface="+mn-lt"/>
              </a:rPr>
              <a:t>konkursowych 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środków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EFS -</a:t>
            </a:r>
          </a:p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Zgodność ze Strategią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Zintegrowanych Inwestycji Terytorialnych Warszawskiego Obszaru Funkcjonalnego (ZIT WOF) 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  <a:p>
            <a:pPr algn="ctr" eaLnBrk="0" hangingPunct="0">
              <a:defRPr/>
            </a:pPr>
            <a:endParaRPr lang="pl-PL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2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571111"/>
              </p:ext>
            </p:extLst>
          </p:nvPr>
        </p:nvGraphicFramePr>
        <p:xfrm>
          <a:off x="1" y="953341"/>
          <a:ext cx="9144000" cy="5789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33"/>
                <a:gridCol w="1430215"/>
                <a:gridCol w="3958195"/>
                <a:gridCol w="2606795"/>
                <a:gridCol w="629262"/>
              </a:tblGrid>
              <a:tr h="104005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4623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Stopień realizacji wskaźników produktu Strategii ZIT WOF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Ocena będzie polegać na określeniu w jakim stopniu projekt realizuje wskaźniki produktu określone w Strategii ZIT WOF.</a:t>
                      </a:r>
                      <a:b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 ramach kryterium oceniana będzie relacja (proporcja) wartości założonych do realizacji w projekcie wskaźników do wartości wskaźników produktu określonych w Strategii ZIT WOF na poziomie poddziałań w ramach właściwego typu projektu. Wnioskodawca otrzyma punkty proporcjonalnie do stopnia wypełnienia przez projekt wskaźników Strategii ZIT WOF.</a:t>
                      </a:r>
                      <a:b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Wynik zaokrągla się do dwóch miejsc po przecinku.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 przypadku gdy wynikiem wykonanego działania będzie liczba większa niż 20, wnioskodawca otrzyma 20 punktów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Zgłaszane projekty będą oceniane wg następującego wzoru: </a:t>
                      </a:r>
                      <a:endParaRPr lang="pl-PL" sz="15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5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5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5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5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5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Oznaczenia: </a:t>
                      </a:r>
                      <a:b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5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Wp</a:t>
                      </a:r>
                      <a: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– Wartość wskaźnika produktu realizowana w projekcie </a:t>
                      </a:r>
                      <a:b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5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Wz</a:t>
                      </a:r>
                      <a:r>
                        <a:rPr lang="pl-PL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– Wartość wskaźnika produktu na poziomie poddziałania zapisana w Strategii ZIT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564" y="3496630"/>
            <a:ext cx="838095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3914</TotalTime>
  <Words>935</Words>
  <Application>Microsoft Office PowerPoint</Application>
  <PresentationFormat>Pokaz na ekranie (4:3)</PresentationFormat>
  <Paragraphs>208</Paragraphs>
  <Slides>14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Olszewska-Hurtuk Joanna</cp:lastModifiedBy>
  <cp:revision>557</cp:revision>
  <dcterms:created xsi:type="dcterms:W3CDTF">2015-04-20T12:46:14Z</dcterms:created>
  <dcterms:modified xsi:type="dcterms:W3CDTF">2016-01-15T07:39:27Z</dcterms:modified>
</cp:coreProperties>
</file>