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3"/>
  </p:notesMasterIdLst>
  <p:sldIdLst>
    <p:sldId id="258" r:id="rId2"/>
    <p:sldId id="336" r:id="rId3"/>
    <p:sldId id="327" r:id="rId4"/>
    <p:sldId id="328" r:id="rId5"/>
    <p:sldId id="330" r:id="rId6"/>
    <p:sldId id="333" r:id="rId7"/>
    <p:sldId id="332" r:id="rId8"/>
    <p:sldId id="331" r:id="rId9"/>
    <p:sldId id="334" r:id="rId10"/>
    <p:sldId id="335" r:id="rId11"/>
    <p:sldId id="326" r:id="rId12"/>
    <p:sldId id="338" r:id="rId13"/>
    <p:sldId id="339" r:id="rId14"/>
    <p:sldId id="340" r:id="rId15"/>
    <p:sldId id="342" r:id="rId16"/>
    <p:sldId id="343" r:id="rId17"/>
    <p:sldId id="349" r:id="rId18"/>
    <p:sldId id="348" r:id="rId19"/>
    <p:sldId id="347" r:id="rId20"/>
    <p:sldId id="345" r:id="rId21"/>
    <p:sldId id="337" r:id="rId2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727" autoAdjust="0"/>
  </p:normalViewPr>
  <p:slideViewPr>
    <p:cSldViewPr snapToGrid="0">
      <p:cViewPr varScale="1">
        <p:scale>
          <a:sx n="102" d="100"/>
          <a:sy n="102" d="100"/>
        </p:scale>
        <p:origin x="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5156" y="1692049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IV posiedzenie Komitetu Monitorującego Regionalny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rogram Operacyjny Województwa Mazowieckiego na lata 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października 2015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67858"/>
            <a:ext cx="7886700" cy="3713163"/>
          </a:xfrm>
        </p:spPr>
        <p:txBody>
          <a:bodyPr numCol="2"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04255"/>
              </p:ext>
            </p:extLst>
          </p:nvPr>
        </p:nvGraphicFramePr>
        <p:xfrm>
          <a:off x="310720" y="1312753"/>
          <a:ext cx="8513684" cy="48572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8526"/>
                <a:gridCol w="2727044"/>
                <a:gridCol w="2734057"/>
                <a:gridCol w="2734057"/>
              </a:tblGrid>
              <a:tr h="4857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8.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8 ust. 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Dokumenty będące przedmiotem obrad rozsyłane są członkom Komitetu w terminie nie krótszym niż 10 dni roboczych przed mającym się odbyć terminem posiedzenia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8 ust. 9</a:t>
                      </a:r>
                    </a:p>
                    <a:p>
                      <a:pPr marR="8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Dokumenty będące przedmiotem obrad rozsyłane są członkom Komitetu,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zastępcom członków Komitetu, obserwatorom, przedstawicielom Komisji Europejskiej </a:t>
                      </a:r>
                      <a:r>
                        <a:rPr lang="pl-PL" sz="1600" dirty="0">
                          <a:effectLst/>
                        </a:rPr>
                        <a:t>w terminie nie krótszym niż 10 dni roboczych przed mającym się odbyć terminem posiedzenia.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Doprecyzowanie zapisu, zgodnie z Wytycznymi w zakresie komitetów monitorujących na lata 2014-2020.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48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63740"/>
              </p:ext>
            </p:extLst>
          </p:nvPr>
        </p:nvGraphicFramePr>
        <p:xfrm>
          <a:off x="408374" y="1376040"/>
          <a:ext cx="8106978" cy="50080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3309"/>
                <a:gridCol w="2596771"/>
                <a:gridCol w="2603449"/>
                <a:gridCol w="2603449"/>
              </a:tblGrid>
              <a:tr h="5008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9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pl-PL" sz="1600" dirty="0">
                          <a:effectLst/>
                        </a:rPr>
                        <a:t>Uczestnicy posiedzenia Komitetu mogą zgłaszać uwagi do protokołu w terminie 10 dni roboczych od dnia wysłania. W przypadku braku uwag protokół zostaje przedłożony do podpisania przez Przewodniczącego.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Uwagi do protokołu mogą być zgłaszane przez uczestników posiedzenia w terminie 10 dni roboczych od jego wysłania</a:t>
                      </a:r>
                      <a:r>
                        <a:rPr lang="pl-PL" sz="1600" dirty="0">
                          <a:effectLst/>
                        </a:rPr>
                        <a:t>. W przypadku braku uwag protokół zostaje przedłożony do podpisania przez Przewodniczącego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lub osobę upoważnioną przez Przewodniczącego do prowadzenia Komitetu wówczas protokół uważa się za przyjęty.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Zmiana </a:t>
                      </a:r>
                      <a:r>
                        <a:rPr lang="pl-PL" sz="1600" dirty="0">
                          <a:effectLst/>
                        </a:rPr>
                        <a:t>pozwoli na usprawnienie pracy Komitetu.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48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97995"/>
              </p:ext>
            </p:extLst>
          </p:nvPr>
        </p:nvGraphicFramePr>
        <p:xfrm>
          <a:off x="115411" y="1189608"/>
          <a:ext cx="8797770" cy="49892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9494"/>
                <a:gridCol w="2849732"/>
                <a:gridCol w="3586579"/>
                <a:gridCol w="1961965"/>
              </a:tblGrid>
              <a:tr h="4989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10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Zgłoszenie uwag do protokołu skutkuje koniecznością rozpatrzenia ich przez Sekretariat Komitetu w porozumieniu z Przewodniczącym oraz opracowania nowej wersji protokołu w ciągu 14 dni roboczych. Jeżeli w ciągu kolejnych 7 dni roboczych nie wpłyną uwagi do nowej wersji protokołu, wówczas przedkłada się protokół do podpisu Przewodniczącego.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15</a:t>
                      </a:r>
                    </a:p>
                    <a:p>
                      <a:pPr marR="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Zgłoszenie uwag do protokołu skutkuje koniecznością rozpatrzenia ich przez Sekretariat Komitetu w porozumieniu z Przewodniczącym oraz opracowania nowej wersji protokołu w ciągu 14 dni roboczych. Jeżeli w ciągu kolejnych 7 dni roboczych nie wpłyną uwagi do nowej wersji protokołu, wówczas przedkłada się protokół do podpisu Przewodniczącego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lub osoby upoważnionej przez Przewodniczącego do prowadzenia Komitetu wówczas protokół uważa się za przyjęty.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Zmiana </a:t>
                      </a:r>
                      <a:r>
                        <a:rPr lang="pl-PL" sz="1600" dirty="0">
                          <a:effectLst/>
                        </a:rPr>
                        <a:t>pozwoli na usprawnienie pracy Komitetu.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2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55101"/>
              </p:ext>
            </p:extLst>
          </p:nvPr>
        </p:nvGraphicFramePr>
        <p:xfrm>
          <a:off x="195309" y="1171852"/>
          <a:ext cx="8717871" cy="52111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6459"/>
                <a:gridCol w="2751606"/>
                <a:gridCol w="1569531"/>
                <a:gridCol w="3970275"/>
              </a:tblGrid>
              <a:tr h="5211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11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Sporne uwagi lub zastrzeżenia są przedstawione na forum Komitetu przez Przewodniczącego wraz z opinią, co do ich treści.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8 ust. 17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Protokół z posiedzenia Komitetu jest przyjmowany na kolejnym posiedzeniu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16 i 17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Usunięto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Zgodnie </a:t>
                      </a:r>
                      <a:r>
                        <a:rPr lang="pl-PL" sz="1600" dirty="0">
                          <a:effectLst/>
                        </a:rPr>
                        <a:t>z Wytycznymi w zakresie komitetów monitorujących na lata 2014-2020 brak uwag do protokołu tożsame jest ze zgodą na zatwierdzenie protokołu i podpisanie go przez Przewodniczącego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przypadku nadesłanych uwag do protokołu Sekretariat Komitetu w porozumieniu z Przewodniczącym rozpatruje je i przesyła jeszcze raz poprawiony protokół do członków, jeśli nie ma już sugestii, wówczas protokół uznaje się za przyjęty i przedkłada się go do podpisania Przewodniczącemu.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4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42573"/>
              </p:ext>
            </p:extLst>
          </p:nvPr>
        </p:nvGraphicFramePr>
        <p:xfrm>
          <a:off x="346228" y="1624614"/>
          <a:ext cx="8353888" cy="40978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1741"/>
                <a:gridCol w="2606665"/>
                <a:gridCol w="2682741"/>
                <a:gridCol w="2682741"/>
              </a:tblGrid>
              <a:tr h="4097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12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18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Protokół przyjęty uchwałą publikowany jest na stronie internetowej IZ.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8 ust.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Protokół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po zatwierdzeniu przez Przewodniczącego Komitetu</a:t>
                      </a:r>
                      <a:r>
                        <a:rPr lang="pl-PL" sz="1600" dirty="0">
                          <a:effectLst/>
                        </a:rPr>
                        <a:t> publikowany jest na stronie internetowej IZ.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Doprecyzowanie </a:t>
                      </a:r>
                      <a:r>
                        <a:rPr lang="pl-PL" sz="1600" dirty="0">
                          <a:effectLst/>
                        </a:rPr>
                        <a:t>zapisu.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4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38306"/>
              </p:ext>
            </p:extLst>
          </p:nvPr>
        </p:nvGraphicFramePr>
        <p:xfrm>
          <a:off x="310716" y="1189609"/>
          <a:ext cx="8504809" cy="52555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52150"/>
                <a:gridCol w="2490245"/>
                <a:gridCol w="2731207"/>
                <a:gridCol w="2731207"/>
              </a:tblGrid>
              <a:tr h="5255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13.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9 ust. 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Refundacja wydatków wymienionych w ust. 3 pkt 1) oraz 2) przysługuje osobom zaproszonym przez Przewodniczącego Komitetu, zgodnie z § 2 ust. 13 oraz Przewodniczącego grupy roboczej, zgodnie z § 5 ust.4.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9 ust. 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Refundacja wydatków wymienionych w ust.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pl-PL" sz="1600" dirty="0">
                          <a:effectLst/>
                        </a:rPr>
                        <a:t> pkt 1) oraz 2) przysługuje osobom zaproszonym przez Przewodniczącego Komitetu, zgodnie z § 2 ust. 13 oraz Przewodniczącego grupy roboczej, zgodnie z § 5 ust.4.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Dostosowanie </a:t>
                      </a:r>
                      <a:r>
                        <a:rPr lang="pl-PL" sz="1600" dirty="0">
                          <a:effectLst/>
                        </a:rPr>
                        <a:t>treści do odpowiedniego ustępu.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2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80616"/>
              </p:ext>
            </p:extLst>
          </p:nvPr>
        </p:nvGraphicFramePr>
        <p:xfrm>
          <a:off x="168675" y="1740023"/>
          <a:ext cx="8629095" cy="43500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0517"/>
                <a:gridCol w="2616338"/>
                <a:gridCol w="2771120"/>
                <a:gridCol w="2771120"/>
              </a:tblGrid>
              <a:tr h="4350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14.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9 ust. 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W przypadku jednoczesnej obecności na posiedzeniu członka Komitetu i zastępcy refundacja wydatków wymienionych w ust. 3 pkt 1) oraz pkt 2) przysługuje jedynie członkowi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9 ust. 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W przypadku jednoczesnej obecności na posiedzeniu członka Komitetu i zastępcy refundacja wydatków wymienionych w ust.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pl-PL" sz="1600" dirty="0">
                          <a:effectLst/>
                        </a:rPr>
                        <a:t> pkt 1) oraz pkt 2) przysługuje jedynie członkowi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Dostosowanie </a:t>
                      </a:r>
                      <a:r>
                        <a:rPr lang="pl-PL" sz="1600" dirty="0">
                          <a:effectLst/>
                        </a:rPr>
                        <a:t>treści do odpowiedniego ustępu.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7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47572"/>
              </p:ext>
            </p:extLst>
          </p:nvPr>
        </p:nvGraphicFramePr>
        <p:xfrm>
          <a:off x="270587" y="989014"/>
          <a:ext cx="8425542" cy="8747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3184"/>
                <a:gridCol w="3637848"/>
                <a:gridCol w="2137255"/>
                <a:gridCol w="2137255"/>
              </a:tblGrid>
              <a:tr h="7212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Zasady refundacji kosztów przejazdów i zakwaterowania członków/zastępców członków Komitetu, związanych </a:t>
                      </a:r>
                      <a:br>
                        <a:rPr lang="pl-PL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udziałem w posiedzeniu Komitetu lub grupy roboczej: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 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Sekretariat Komitetu po pozytywnej weryfikacji złożonego dokumentu wraz z załączonymi dokumentami niezwłocznie przekazuje go do właściwych komórek IZ RPO WM 2014-2020 oraz </a:t>
                      </a:r>
                      <a:b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Przewodniczącego Komitetu Monitorującego do akceptacji i po jej uzyskaniu dokonuje refundacji poniesionych kosztów przejazdu i/lub zakwaterowania.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Zasady refundacji kosztów przejazdów i zakwaterowania członków/zastępców członków Komitetu, związanych z udziałem w posiedzeniu Komitetu lub grupy </a:t>
                      </a:r>
                      <a:r>
                        <a:rPr lang="pl-PL" sz="12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roboczej: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 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Sekretariat 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Komitetu po pozytywnej weryfikacji złożonego dokumentu wraz z załączonymi dokumentami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oraz po akceptacji Dyrektora</a:t>
                      </a:r>
                      <a:r>
                        <a:rPr lang="pl-PL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RF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niezwłocznie przekazuje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dokumenty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r>
                        <a:rPr lang="pl-P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Departamentu BF UMWM,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który dokonuje refundacji poniesionych kosztów przejazdu i/lub zakwaterowania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l-PL" sz="14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oraz </a:t>
                      </a:r>
                      <a:br>
                        <a:rPr lang="pl-PL" sz="14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400" strike="sng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Przewodniczącego Komitetu Monitorującego do akceptacji i po jej uzyskaniu dokonuje refundacji poniesionych kosztów przejazdu i/lub zakwaterowania.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Zmiana 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pozwoli na usprawnienie pracy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35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35902"/>
              </p:ext>
            </p:extLst>
          </p:nvPr>
        </p:nvGraphicFramePr>
        <p:xfrm>
          <a:off x="111968" y="1156995"/>
          <a:ext cx="8714790" cy="84343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1216"/>
                <a:gridCol w="4245773"/>
                <a:gridCol w="2808439"/>
                <a:gridCol w="1259362"/>
              </a:tblGrid>
              <a:tr h="7175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15.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2" marR="380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>
                          <a:effectLst/>
                        </a:rPr>
                        <a:t>Zasady refundacji kosztów przejazdów i zakwaterowania członków/zastępców członków Komitetu, związanych </a:t>
                      </a:r>
                      <a:br>
                        <a:rPr lang="pl-PL" sz="1200" u="sng" dirty="0">
                          <a:effectLst/>
                        </a:rPr>
                      </a:br>
                      <a:r>
                        <a:rPr lang="pl-PL" sz="1200" u="sng" dirty="0">
                          <a:effectLst/>
                        </a:rPr>
                        <a:t>z udziałem w posiedzeniu Komitetu lub grupy roboczej: </a:t>
                      </a:r>
                      <a:endParaRPr lang="pl-PL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r>
                        <a:rPr lang="pl-PL" sz="1400" dirty="0" smtClean="0">
                          <a:effectLst/>
                        </a:rPr>
                        <a:t>punkt 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Członkowi/zastępcy </a:t>
                      </a:r>
                      <a:r>
                        <a:rPr lang="pl-PL" sz="1400" dirty="0">
                          <a:effectLst/>
                        </a:rPr>
                        <a:t>członka Komitetu przysługuje zwrot kosztów przejazdu na posiedzenie Komitetu/grupy roboczej niepublicznymi środkami komunikacji, niebędącymi własnością pracodawcy, tj. samochodem prywatnym. Zwrot tak poniesionych wydatków następuje na podstawie oświadczenia poniesionych kosztów i formularza zwrotu kosztów podróży oraz informacji dotyczących: numeru rejestracyjnego pojazdu, pojemności skokowej silnika oraz liczby przebytych kilometrów. Warunki oraz stawki dokonywania zwrotu wydatków poniesionych za przejazd samochodem, ustalone są na podstawie Rozporządzenia Ministra Infrastruktury z dnia 25 marca 2002 r. w sprawie warunków ustalania oraz sposobu dokonywania zwrotu kosztów używania do celów służbowych samochodów osobowych, motocykli i motorowerów niebędących własnością pracodawcy.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</a:txBody>
                  <a:tcPr marL="38062" marR="380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>
                          <a:effectLst/>
                        </a:rPr>
                        <a:t>Zasady refundacji kosztów przejazdów i zakwaterowania członków/zastępców członków Komitetu, związanych z udziałem w posiedzeniu Komitetu lub grupy roboczej: </a:t>
                      </a:r>
                      <a:endParaRPr lang="pl-PL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r>
                        <a:rPr lang="pl-PL" sz="1400" dirty="0" smtClean="0">
                          <a:effectLst/>
                        </a:rPr>
                        <a:t>punkt </a:t>
                      </a:r>
                      <a:r>
                        <a:rPr lang="pl-PL" sz="1400" dirty="0">
                          <a:effectLst/>
                        </a:rPr>
                        <a:t>12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Członkowi/zastępcy członka Komitetu przysługuje zwrot kosztów przejazdu na posiedzenie Komitetu/grupy roboczej niepublicznymi środkami komunikacji, niebędącymi własnością pracodawcy, tj. samochodem prywatnym, </a:t>
                      </a: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</a:rPr>
                        <a:t>ale tylko do wysokości kosztów przejazdu publicznymi środkami transportu na danym odcinku.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</a:txBody>
                  <a:tcPr marL="38062" marR="380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Zmiana </a:t>
                      </a:r>
                      <a:r>
                        <a:rPr lang="pl-PL" sz="1400" dirty="0">
                          <a:effectLst/>
                        </a:rPr>
                        <a:t>pozwoli na usprawnienie pracy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2" marR="380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51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54380"/>
              </p:ext>
            </p:extLst>
          </p:nvPr>
        </p:nvGraphicFramePr>
        <p:xfrm>
          <a:off x="351815" y="1270536"/>
          <a:ext cx="8142971" cy="46095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7940"/>
                <a:gridCol w="2425015"/>
                <a:gridCol w="2615008"/>
                <a:gridCol w="2615008"/>
              </a:tblGrid>
              <a:tr h="4609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15.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C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2" marR="380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u="sng" dirty="0">
                          <a:effectLst/>
                        </a:rPr>
                        <a:t>Zasady refundacji kosztów przejazdów i zakwaterowania członków/zastępców członków Komitetu, związanych </a:t>
                      </a:r>
                      <a:br>
                        <a:rPr lang="pl-PL" sz="1400" u="sng" dirty="0">
                          <a:effectLst/>
                        </a:rPr>
                      </a:br>
                      <a:r>
                        <a:rPr lang="pl-PL" sz="1400" u="sng" dirty="0">
                          <a:effectLst/>
                        </a:rPr>
                        <a:t>z udziałem w posiedzeniu Komitetu lub grupy roboczej: </a:t>
                      </a:r>
                      <a:endParaRPr lang="pl-PL" sz="1400" dirty="0">
                        <a:effectLst/>
                      </a:endParaRP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punkt </a:t>
                      </a:r>
                      <a:r>
                        <a:rPr lang="pl-PL" sz="1400" dirty="0">
                          <a:effectLst/>
                        </a:rPr>
                        <a:t>13 b) </a:t>
                      </a: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przypadku wykorzystania własnego środków transportu, należy również wybrać najkrótszą możliwą drogę.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2" marR="380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u="sng" dirty="0">
                          <a:effectLst/>
                        </a:rPr>
                        <a:t>Zasady refundacji kosztów przejazdów i zakwaterowania członków/zastępców członków Komitetu, związanych z udziałem w posiedzeniu Komitetu lub grupy roboczej: </a:t>
                      </a:r>
                      <a:endParaRPr lang="pl-PL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r>
                        <a:rPr lang="pl-PL" sz="1400" dirty="0" smtClean="0">
                          <a:effectLst/>
                        </a:rPr>
                        <a:t>punkt </a:t>
                      </a:r>
                      <a:r>
                        <a:rPr lang="pl-PL" sz="1400" dirty="0">
                          <a:effectLst/>
                        </a:rPr>
                        <a:t>13 b)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przypadku wykorzystania własnego środków transportu, </a:t>
                      </a: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</a:rPr>
                        <a:t>wnioskowana kwota nie może przekroczyć kosztów przejazdu publicznymi środkami na danym odcinku.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2" marR="380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Zmiana </a:t>
                      </a:r>
                      <a:r>
                        <a:rPr lang="pl-PL" sz="1400" dirty="0">
                          <a:effectLst/>
                        </a:rPr>
                        <a:t>pozwoli na ograniczenie wydatkowania środków publicznych.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2" marR="380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04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908" y="2584450"/>
            <a:ext cx="7886700" cy="933450"/>
          </a:xfrm>
        </p:spPr>
        <p:txBody>
          <a:bodyPr/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ZMIANY </a:t>
            </a:r>
            <a:r>
              <a:rPr lang="pl-PL" b="1" dirty="0"/>
              <a:t>W REGULAMINIE PRAC KOMITETU MONITORUJĄCEGO REGIONALNY PROGRAM OPERACYJNY WOJEWÓDZTWA MAZOWIECKIEGO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NA </a:t>
            </a:r>
            <a:r>
              <a:rPr lang="pl-PL" b="1" dirty="0"/>
              <a:t>LATA 2014-2020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306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67624"/>
              </p:ext>
            </p:extLst>
          </p:nvPr>
        </p:nvGraphicFramePr>
        <p:xfrm>
          <a:off x="426129" y="1438183"/>
          <a:ext cx="8089222" cy="45365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3883"/>
                <a:gridCol w="2449845"/>
                <a:gridCol w="2597747"/>
                <a:gridCol w="2597747"/>
              </a:tblGrid>
              <a:tr h="4536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16.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</a:rPr>
                        <a:t>Zmiana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Formularza zwrotu kosztów uczestnictwa członka/zastępcy członka w posiedzeniu Komitetu Monitorującego RPO WM na lata 2014-2020/grupy roboczej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Zmiana </a:t>
                      </a:r>
                      <a:r>
                        <a:rPr lang="pl-PL" sz="1600" dirty="0">
                          <a:effectLst/>
                        </a:rPr>
                        <a:t>pozwoli na sprawniejsze rozliczanie się członka/zastępcy członka z kosztów przejazdów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i zakwaterowania.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8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55183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 smtClean="0"/>
              <a:t>Dziękuję za uwagę</a:t>
            </a:r>
          </a:p>
          <a:p>
            <a:pPr algn="ctr">
              <a:defRPr/>
            </a:pPr>
            <a:endParaRPr lang="pl-PL" altLang="pl-PL" dirty="0"/>
          </a:p>
          <a:p>
            <a:pPr algn="ctr">
              <a:defRPr/>
            </a:pPr>
            <a:endParaRPr lang="pl-PL" altLang="pl-PL" dirty="0" smtClean="0"/>
          </a:p>
          <a:p>
            <a:pPr algn="ctr">
              <a:defRPr/>
            </a:pPr>
            <a:r>
              <a:rPr lang="pl-PL" altLang="pl-PL" dirty="0" smtClean="0"/>
              <a:t>Departament </a:t>
            </a:r>
            <a:r>
              <a:rPr lang="pl-PL" altLang="pl-PL" dirty="0"/>
              <a:t>Rozwoju Regionalnego i Funduszy Europejskich </a:t>
            </a:r>
          </a:p>
          <a:p>
            <a:pPr algn="ctr">
              <a:defRPr/>
            </a:pPr>
            <a:r>
              <a:rPr lang="pl-PL" altLang="pl-PL" dirty="0"/>
              <a:t>UMWM w Warszawie</a:t>
            </a:r>
          </a:p>
          <a:p>
            <a:pPr algn="ctr">
              <a:defRPr/>
            </a:pPr>
            <a:r>
              <a:rPr lang="pl-PL" altLang="pl-PL" dirty="0"/>
              <a:t>al. Solidarności 61</a:t>
            </a:r>
          </a:p>
          <a:p>
            <a:pPr algn="ctr">
              <a:defRPr/>
            </a:pPr>
            <a:r>
              <a:rPr lang="pl-PL" altLang="pl-PL" dirty="0"/>
              <a:t>03-402 Warszawa</a:t>
            </a:r>
          </a:p>
          <a:p>
            <a:pPr algn="ctr">
              <a:defRPr/>
            </a:pPr>
            <a:r>
              <a:rPr lang="pl-PL" altLang="pl-PL" dirty="0"/>
              <a:t>dsrr@mazovia.pl</a:t>
            </a:r>
          </a:p>
        </p:txBody>
      </p:sp>
    </p:spTree>
    <p:extLst>
      <p:ext uri="{BB962C8B-B14F-4D97-AF65-F5344CB8AC3E}">
        <p14:creationId xmlns:p14="http://schemas.microsoft.com/office/powerpoint/2010/main" val="258049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8953" y="3355821"/>
            <a:ext cx="7886700" cy="933450"/>
          </a:xfrm>
        </p:spPr>
        <p:txBody>
          <a:bodyPr/>
          <a:lstStyle/>
          <a:p>
            <a:pPr algn="ctr"/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7050" y="2042886"/>
            <a:ext cx="8066534" cy="37131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13913"/>
              </p:ext>
            </p:extLst>
          </p:nvPr>
        </p:nvGraphicFramePr>
        <p:xfrm>
          <a:off x="142043" y="1557196"/>
          <a:ext cx="8815526" cy="16245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7250"/>
                <a:gridCol w="2736298"/>
                <a:gridCol w="2830989"/>
                <a:gridCol w="2830989"/>
              </a:tblGrid>
              <a:tr h="1624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Obowiązujące zapisy w Regulaminie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Proponowane zmiany </a:t>
                      </a:r>
                      <a:r>
                        <a:rPr lang="pl-PL" sz="1800" dirty="0" smtClean="0">
                          <a:effectLst/>
                        </a:rPr>
                        <a:t/>
                      </a:r>
                      <a:br>
                        <a:rPr lang="pl-PL" sz="1800" dirty="0" smtClean="0">
                          <a:effectLst/>
                        </a:rPr>
                      </a:br>
                      <a:r>
                        <a:rPr lang="pl-PL" sz="1800" dirty="0" smtClean="0">
                          <a:effectLst/>
                        </a:rPr>
                        <a:t>w </a:t>
                      </a:r>
                      <a:r>
                        <a:rPr lang="pl-PL" sz="1800" dirty="0">
                          <a:effectLst/>
                        </a:rPr>
                        <a:t>zapisach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Uzasadnienie zmiany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75091"/>
              </p:ext>
            </p:extLst>
          </p:nvPr>
        </p:nvGraphicFramePr>
        <p:xfrm>
          <a:off x="142045" y="2888056"/>
          <a:ext cx="8806646" cy="30778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7248"/>
                <a:gridCol w="2726769"/>
                <a:gridCol w="2830653"/>
                <a:gridCol w="2831976"/>
              </a:tblGrid>
              <a:tr h="3077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 § 3 ust.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trakcie nieobecności Przewodniczącego Komitetu, obrady Komitetu prowadzi zastępca Przewodniczącego Komitetu, którym jest przedstawiciel IZ, będący członkiem Komitetu.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 § 3 ust.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przypadku</a:t>
                      </a:r>
                      <a:r>
                        <a:rPr lang="pl-PL" sz="1600" dirty="0">
                          <a:effectLst/>
                        </a:rPr>
                        <a:t> nieobecności Przewodniczącego Komitetu, obrady Komitetu prowadzi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wskazany przez niego na podstawie stałego upoważnienia zastępca</a:t>
                      </a:r>
                      <a:r>
                        <a:rPr lang="pl-PL" sz="1600" dirty="0">
                          <a:effectLst/>
                        </a:rPr>
                        <a:t>, którym jest przedstawiciel IZ, będący członkiem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Zmiana pozwoli na usprawnienie pracy Komitetu.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2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44" y="1829707"/>
            <a:ext cx="7971063" cy="72480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681720"/>
              </p:ext>
            </p:extLst>
          </p:nvPr>
        </p:nvGraphicFramePr>
        <p:xfrm>
          <a:off x="363983" y="1828800"/>
          <a:ext cx="8202968" cy="42080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6901"/>
                <a:gridCol w="2627517"/>
                <a:gridCol w="2634275"/>
                <a:gridCol w="2634275"/>
              </a:tblGrid>
              <a:tr h="4208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5 ust. 3 </a:t>
                      </a:r>
                    </a:p>
                    <a:p>
                      <a:pPr marR="184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600" dirty="0">
                          <a:effectLst/>
                        </a:rPr>
                        <a:t>Grupa robocza funkcjonuje w oparciu o regulamin, który przyjmowany jest przez członków grupy, zwykłą większością głosów, na pierwszym posiedzeniu.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5 ust. 3 </a:t>
                      </a:r>
                    </a:p>
                    <a:p>
                      <a:pPr marR="184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600" dirty="0">
                          <a:effectLst/>
                        </a:rPr>
                        <a:t>Grupa robocza funkcjonuje </a:t>
                      </a:r>
                      <a:r>
                        <a:rPr lang="pl-PL" sz="1600" dirty="0" smtClean="0">
                          <a:effectLst/>
                        </a:rPr>
                        <a:t/>
                      </a:r>
                      <a:br>
                        <a:rPr lang="pl-PL" sz="1600" dirty="0" smtClean="0">
                          <a:effectLst/>
                        </a:rPr>
                      </a:b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oparciu o regulamin, który przyjmowany jest przez członków grupy, zwykłą większością głosów </a:t>
                      </a:r>
                      <a:r>
                        <a:rPr lang="pl-PL" sz="1600" strike="sngStrike" dirty="0">
                          <a:solidFill>
                            <a:srgbClr val="FF0000"/>
                          </a:solidFill>
                          <a:effectLst/>
                        </a:rPr>
                        <a:t>na pierwszym posiedzeniu.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Zmiana </a:t>
                      </a:r>
                      <a:r>
                        <a:rPr lang="pl-PL" sz="1600" dirty="0">
                          <a:effectLst/>
                        </a:rPr>
                        <a:t>umożliwi ewentualne przyjęcie regulaminu grupy roboczej na innym spotkaniu </a:t>
                      </a:r>
                      <a:r>
                        <a:rPr lang="pl-PL" sz="1600" dirty="0" smtClean="0">
                          <a:effectLst/>
                        </a:rPr>
                        <a:t/>
                      </a:r>
                      <a:br>
                        <a:rPr lang="pl-PL" sz="1600" dirty="0" smtClean="0">
                          <a:effectLst/>
                        </a:rPr>
                      </a:b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sytuacji wyjątkowej.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9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96735"/>
            <a:ext cx="7886700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2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32305"/>
              </p:ext>
            </p:extLst>
          </p:nvPr>
        </p:nvGraphicFramePr>
        <p:xfrm>
          <a:off x="266330" y="1096735"/>
          <a:ext cx="8442664" cy="475364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5869"/>
                <a:gridCol w="2704295"/>
                <a:gridCol w="2711250"/>
                <a:gridCol w="2711250"/>
              </a:tblGrid>
              <a:tr h="475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3</a:t>
                      </a:r>
                      <a:r>
                        <a:rPr lang="pl-PL" sz="1600" b="1" dirty="0">
                          <a:effectLst/>
                        </a:rPr>
                        <a:t>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§ </a:t>
                      </a:r>
                      <a:r>
                        <a:rPr lang="pl-PL" sz="1600" b="1" dirty="0">
                          <a:effectLst/>
                        </a:rPr>
                        <a:t>5 ust. 7</a:t>
                      </a:r>
                    </a:p>
                    <a:p>
                      <a:pPr marR="889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600" b="1" dirty="0">
                          <a:effectLst/>
                        </a:rPr>
                        <a:t>Do zadań grupy roboczej należy w szczególności omawianie zagadnień będących przedmiotem prac Komitetu oraz analiza projektów uchwał.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§ </a:t>
                      </a:r>
                      <a:r>
                        <a:rPr lang="pl-PL" sz="1600" b="1" dirty="0">
                          <a:effectLst/>
                        </a:rPr>
                        <a:t>5 ust. 7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Do zadań grupy roboczej należy w szczególności omawianie zagadnień będących przedmiotem prac Komitetu oraz analiza projektów uchwał </a:t>
                      </a: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Komitetu</a:t>
                      </a:r>
                      <a:r>
                        <a:rPr lang="pl-PL" sz="1600" b="1" dirty="0">
                          <a:effectLst/>
                        </a:rPr>
                        <a:t>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Doprecyzowanie </a:t>
                      </a:r>
                      <a:r>
                        <a:rPr lang="pl-PL" sz="1600" b="1" dirty="0">
                          <a:effectLst/>
                        </a:rPr>
                        <a:t>zapisu.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2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259154"/>
              </p:ext>
            </p:extLst>
          </p:nvPr>
        </p:nvGraphicFramePr>
        <p:xfrm>
          <a:off x="513240" y="1695634"/>
          <a:ext cx="7886701" cy="42701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5068"/>
                <a:gridCol w="2526213"/>
                <a:gridCol w="2532710"/>
                <a:gridCol w="2532710"/>
              </a:tblGrid>
              <a:tr h="4270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5 ust. 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600" dirty="0">
                          <a:effectLst/>
                        </a:rPr>
                        <a:t>Rozwiązanie grupy roboczej następuje po wykonaniu zadania określonego w uchwale powołującej grupę roboczą lub w formie uchwały po złożeniu Przewodniczącemu Komitetu wniosku podpisanego przez, co najmniej połowę członków grupy roboczej lub przez Przewodniczącego grupy roboczej.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5 ust. 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Usunięto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Usunięcie </a:t>
                      </a:r>
                      <a:r>
                        <a:rPr lang="pl-PL" sz="1600" dirty="0">
                          <a:effectLst/>
                        </a:rPr>
                        <a:t>zapisu pozwoli na ewentualne spotykanie się grupy w razie potrzeby. 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4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057" y="1711778"/>
            <a:ext cx="8193313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907" y="2325914"/>
            <a:ext cx="7886700" cy="371316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37145"/>
              </p:ext>
            </p:extLst>
          </p:nvPr>
        </p:nvGraphicFramePr>
        <p:xfrm>
          <a:off x="239698" y="1935332"/>
          <a:ext cx="8519672" cy="34273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8750"/>
                <a:gridCol w="2728962"/>
                <a:gridCol w="2735980"/>
                <a:gridCol w="2735980"/>
              </a:tblGrid>
              <a:tr h="3427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5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5 ust. 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Obsługę grupy roboczej zapewnia Sekretariat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5 ust.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Obsługę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organizacyjną</a:t>
                      </a:r>
                      <a:r>
                        <a:rPr lang="pl-PL" sz="1600" dirty="0">
                          <a:effectLst/>
                        </a:rPr>
                        <a:t> grupy roboczej zapewnia Sekretariat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Doprecyzowanie </a:t>
                      </a:r>
                      <a:r>
                        <a:rPr lang="pl-PL" sz="1600" dirty="0">
                          <a:effectLst/>
                        </a:rPr>
                        <a:t>zapisu.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77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914" y="1793421"/>
            <a:ext cx="8302171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00677"/>
              </p:ext>
            </p:extLst>
          </p:nvPr>
        </p:nvGraphicFramePr>
        <p:xfrm>
          <a:off x="420913" y="1358284"/>
          <a:ext cx="8302172" cy="49182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0612"/>
                <a:gridCol w="2659294"/>
                <a:gridCol w="2666133"/>
                <a:gridCol w="2666133"/>
              </a:tblGrid>
              <a:tr h="4918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6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7 ust. 11 i 12</a:t>
                      </a:r>
                    </a:p>
                    <a:p>
                      <a:pPr indent="-225425" algn="l">
                        <a:lnSpc>
                          <a:spcPts val="181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Brak odpowiedzi na wiadomość przesłaną zgodnie z ust. 9 powyżej oznacza akceptację uchwały.</a:t>
                      </a:r>
                    </a:p>
                    <a:p>
                      <a:pPr indent="-225425" algn="l">
                        <a:lnSpc>
                          <a:spcPts val="181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indent="-225425" algn="l">
                        <a:lnSpc>
                          <a:spcPts val="181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600" dirty="0">
                          <a:effectLst/>
                        </a:rPr>
                        <a:t>Przesłanie głosu po terminie, o którym mowa w ust. 9, traktowane jest, jako głos wstrzymujący się.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§ </a:t>
                      </a:r>
                      <a:r>
                        <a:rPr lang="pl-PL" sz="1600" dirty="0">
                          <a:effectLst/>
                        </a:rPr>
                        <a:t>7 ust. 11 i 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Usunięto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Zgodnie </a:t>
                      </a:r>
                      <a:r>
                        <a:rPr lang="pl-PL" sz="1600" dirty="0">
                          <a:effectLst/>
                        </a:rPr>
                        <a:t>z Wytycznymi </a:t>
                      </a:r>
                      <a:r>
                        <a:rPr lang="pl-PL" sz="1600" dirty="0" smtClean="0">
                          <a:effectLst/>
                        </a:rPr>
                        <a:t/>
                      </a:r>
                      <a:br>
                        <a:rPr lang="pl-PL" sz="1600" dirty="0" smtClean="0">
                          <a:effectLst/>
                        </a:rPr>
                      </a:br>
                      <a:r>
                        <a:rPr lang="pl-PL" sz="1600" dirty="0" smtClean="0">
                          <a:effectLst/>
                        </a:rPr>
                        <a:t>w </a:t>
                      </a:r>
                      <a:r>
                        <a:rPr lang="pl-PL" sz="1600" dirty="0">
                          <a:effectLst/>
                        </a:rPr>
                        <a:t>zakresie komitetów monitorujących na lata 2014-2020 zapis powinien zostać usunięty, ponieważ przy podjęciu uchwał w trybie obiegowym stosuje się taką samą zasadę jak przy podjęciu uchwał na posiedzeniu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72507"/>
            <a:ext cx="7886700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600" dirty="0"/>
              <a:t/>
            </a:r>
            <a:br>
              <a:rPr lang="pl-PL" sz="2600" dirty="0"/>
            </a:br>
            <a:endParaRPr lang="pl-PL" sz="2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275564"/>
              </p:ext>
            </p:extLst>
          </p:nvPr>
        </p:nvGraphicFramePr>
        <p:xfrm>
          <a:off x="301841" y="1118585"/>
          <a:ext cx="8664606" cy="53279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0400"/>
                <a:gridCol w="2657474"/>
                <a:gridCol w="2664308"/>
                <a:gridCol w="3032424"/>
              </a:tblGrid>
              <a:tr h="5239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8 ust. 8</a:t>
                      </a:r>
                    </a:p>
                    <a:p>
                      <a:pPr marR="3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600" dirty="0">
                          <a:effectLst/>
                        </a:rPr>
                        <a:t>Członkowie Komitetu, obserwatorzy, przedstawiciele Komisji Europejskiej oraz inne osoby zaproszone przez Przewodniczącego, zgodnie z § 2 ust. 13 informowani są o planowanym posiedzeniu Komitetu w terminie do 15 dni roboczych przed mającym się odbyć posiedzeniem. W uzasadnionych przypadkach termin ten może zostać skrócony, lecz nie może być krótszy niż 10 dni roboczych przed planowanym terminem posiedzenia.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§ 8 ust. 8</a:t>
                      </a:r>
                    </a:p>
                    <a:p>
                      <a:pPr marR="3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600" dirty="0">
                          <a:effectLst/>
                        </a:rPr>
                        <a:t>Członkowie Komitetu, 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zastępcy członków Komitetu, </a:t>
                      </a:r>
                      <a:r>
                        <a:rPr lang="pl-PL" sz="1600" dirty="0">
                          <a:effectLst/>
                        </a:rPr>
                        <a:t>obserwatorzy, przedstawiciele Komisji Europejskiej oraz inne osoby zaproszone przez Przewodniczącego, zgodnie z § 2 ust. 13 informowani są o planowanym posiedzeniu Komitetu w terminie do 15 dni roboczych przed mającym się odbyć posiedzeniem. W uzasadnionych przypadkach termin ten może zostać skrócony, lecz nie może być krótszy niż 10 dni roboczych przed planowanym terminem posiedzenia.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Doprecyzowanie zapisu.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212620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3372</TotalTime>
  <Words>1283</Words>
  <Application>Microsoft Office PowerPoint</Application>
  <PresentationFormat>Pokaz na ekranie (4:3)</PresentationFormat>
  <Paragraphs>384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Programy Regionalne</vt:lpstr>
      <vt:lpstr>Prezentacja programu PowerPoint</vt:lpstr>
      <vt:lpstr> ZMIANY W REGULAMINIE PRAC KOMITETU MONITORUJĄCEGO REGIONALNY PROGRAM OPERACYJNY WOJEWÓDZTWA MAZOWIECKIEGO  NA LATA 2014-2020</vt:lpstr>
      <vt:lpstr>Prezentacja programu PowerPoint</vt:lpstr>
      <vt:lpstr>Prezentacja programu PowerPoint</vt:lpstr>
      <vt:lpstr>Prezentacja programu PowerPoint</vt:lpstr>
      <vt:lpstr>Prezentacja programu PowerPoint</vt:lpstr>
      <vt:lpstr>   </vt:lpstr>
      <vt:lpstr>  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484</cp:revision>
  <cp:lastPrinted>2015-10-16T07:18:00Z</cp:lastPrinted>
  <dcterms:created xsi:type="dcterms:W3CDTF">2015-04-20T12:46:14Z</dcterms:created>
  <dcterms:modified xsi:type="dcterms:W3CDTF">2015-10-19T07:34:06Z</dcterms:modified>
</cp:coreProperties>
</file>