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26"/>
  </p:notesMasterIdLst>
  <p:sldIdLst>
    <p:sldId id="258" r:id="rId2"/>
    <p:sldId id="382" r:id="rId3"/>
    <p:sldId id="431" r:id="rId4"/>
    <p:sldId id="430" r:id="rId5"/>
    <p:sldId id="435" r:id="rId6"/>
    <p:sldId id="433" r:id="rId7"/>
    <p:sldId id="432" r:id="rId8"/>
    <p:sldId id="434" r:id="rId9"/>
    <p:sldId id="439" r:id="rId10"/>
    <p:sldId id="436" r:id="rId11"/>
    <p:sldId id="440" r:id="rId12"/>
    <p:sldId id="438" r:id="rId13"/>
    <p:sldId id="437" r:id="rId14"/>
    <p:sldId id="441" r:id="rId15"/>
    <p:sldId id="443" r:id="rId16"/>
    <p:sldId id="444" r:id="rId17"/>
    <p:sldId id="445" r:id="rId18"/>
    <p:sldId id="442" r:id="rId19"/>
    <p:sldId id="446" r:id="rId20"/>
    <p:sldId id="450" r:id="rId21"/>
    <p:sldId id="449" r:id="rId22"/>
    <p:sldId id="448" r:id="rId23"/>
    <p:sldId id="447" r:id="rId24"/>
    <p:sldId id="324" r:id="rId25"/>
  </p:sldIdLst>
  <p:sldSz cx="9144000" cy="6858000" type="screen4x3"/>
  <p:notesSz cx="6797675" cy="9926638"/>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0197" autoAdjust="0"/>
  </p:normalViewPr>
  <p:slideViewPr>
    <p:cSldViewPr snapToGrid="0">
      <p:cViewPr varScale="1">
        <p:scale>
          <a:sx n="84" d="100"/>
          <a:sy n="84" d="100"/>
        </p:scale>
        <p:origin x="690"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4ADC4977-FD33-4CB2-991C-A68D841B0620}" type="datetimeFigureOut">
              <a:rPr lang="pl-PL"/>
              <a:pPr>
                <a:defRPr/>
              </a:pPr>
              <a:t>2016-10-19</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4034C956-B754-4C75-8DEC-855A05BAA6E4}" type="slidenum">
              <a:rPr lang="pl-PL"/>
              <a:pPr>
                <a:defRPr/>
              </a:pPr>
              <a:t>‹#›</a:t>
            </a:fld>
            <a:endParaRPr lang="pl-PL" dirty="0"/>
          </a:p>
        </p:txBody>
      </p:sp>
    </p:spTree>
    <p:extLst>
      <p:ext uri="{BB962C8B-B14F-4D97-AF65-F5344CB8AC3E}">
        <p14:creationId xmlns:p14="http://schemas.microsoft.com/office/powerpoint/2010/main" val="128817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a:t>
            </a:fld>
            <a:endParaRPr lang="pl-PL" dirty="0"/>
          </a:p>
        </p:txBody>
      </p:sp>
    </p:spTree>
    <p:extLst>
      <p:ext uri="{BB962C8B-B14F-4D97-AF65-F5344CB8AC3E}">
        <p14:creationId xmlns:p14="http://schemas.microsoft.com/office/powerpoint/2010/main" val="177914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17</a:t>
            </a:fld>
            <a:endParaRPr lang="pl-PL" dirty="0"/>
          </a:p>
        </p:txBody>
      </p:sp>
    </p:spTree>
    <p:extLst>
      <p:ext uri="{BB962C8B-B14F-4D97-AF65-F5344CB8AC3E}">
        <p14:creationId xmlns:p14="http://schemas.microsoft.com/office/powerpoint/2010/main" val="143657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18</a:t>
            </a:fld>
            <a:endParaRPr lang="pl-PL" dirty="0"/>
          </a:p>
        </p:txBody>
      </p:sp>
    </p:spTree>
    <p:extLst>
      <p:ext uri="{BB962C8B-B14F-4D97-AF65-F5344CB8AC3E}">
        <p14:creationId xmlns:p14="http://schemas.microsoft.com/office/powerpoint/2010/main" val="216213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19</a:t>
            </a:fld>
            <a:endParaRPr lang="pl-PL" dirty="0"/>
          </a:p>
        </p:txBody>
      </p:sp>
    </p:spTree>
    <p:extLst>
      <p:ext uri="{BB962C8B-B14F-4D97-AF65-F5344CB8AC3E}">
        <p14:creationId xmlns:p14="http://schemas.microsoft.com/office/powerpoint/2010/main" val="425627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20</a:t>
            </a:fld>
            <a:endParaRPr lang="pl-PL" dirty="0"/>
          </a:p>
        </p:txBody>
      </p:sp>
    </p:spTree>
    <p:extLst>
      <p:ext uri="{BB962C8B-B14F-4D97-AF65-F5344CB8AC3E}">
        <p14:creationId xmlns:p14="http://schemas.microsoft.com/office/powerpoint/2010/main" val="1073547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21</a:t>
            </a:fld>
            <a:endParaRPr lang="pl-PL" dirty="0"/>
          </a:p>
        </p:txBody>
      </p:sp>
    </p:spTree>
    <p:extLst>
      <p:ext uri="{BB962C8B-B14F-4D97-AF65-F5344CB8AC3E}">
        <p14:creationId xmlns:p14="http://schemas.microsoft.com/office/powerpoint/2010/main" val="3231405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22</a:t>
            </a:fld>
            <a:endParaRPr lang="pl-PL" dirty="0"/>
          </a:p>
        </p:txBody>
      </p:sp>
    </p:spTree>
    <p:extLst>
      <p:ext uri="{BB962C8B-B14F-4D97-AF65-F5344CB8AC3E}">
        <p14:creationId xmlns:p14="http://schemas.microsoft.com/office/powerpoint/2010/main" val="3731225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23</a:t>
            </a:fld>
            <a:endParaRPr lang="pl-PL" dirty="0"/>
          </a:p>
        </p:txBody>
      </p:sp>
    </p:spTree>
    <p:extLst>
      <p:ext uri="{BB962C8B-B14F-4D97-AF65-F5344CB8AC3E}">
        <p14:creationId xmlns:p14="http://schemas.microsoft.com/office/powerpoint/2010/main" val="2764987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24</a:t>
            </a:fld>
            <a:endParaRPr lang="pl-PL" dirty="0"/>
          </a:p>
        </p:txBody>
      </p:sp>
    </p:spTree>
    <p:extLst>
      <p:ext uri="{BB962C8B-B14F-4D97-AF65-F5344CB8AC3E}">
        <p14:creationId xmlns:p14="http://schemas.microsoft.com/office/powerpoint/2010/main" val="40117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3</a:t>
            </a:fld>
            <a:endParaRPr lang="pl-PL" dirty="0"/>
          </a:p>
        </p:txBody>
      </p:sp>
    </p:spTree>
    <p:extLst>
      <p:ext uri="{BB962C8B-B14F-4D97-AF65-F5344CB8AC3E}">
        <p14:creationId xmlns:p14="http://schemas.microsoft.com/office/powerpoint/2010/main" val="412418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4</a:t>
            </a:fld>
            <a:endParaRPr lang="pl-PL" dirty="0"/>
          </a:p>
        </p:txBody>
      </p:sp>
    </p:spTree>
    <p:extLst>
      <p:ext uri="{BB962C8B-B14F-4D97-AF65-F5344CB8AC3E}">
        <p14:creationId xmlns:p14="http://schemas.microsoft.com/office/powerpoint/2010/main" val="201179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5</a:t>
            </a:fld>
            <a:endParaRPr lang="pl-PL" dirty="0"/>
          </a:p>
        </p:txBody>
      </p:sp>
    </p:spTree>
    <p:extLst>
      <p:ext uri="{BB962C8B-B14F-4D97-AF65-F5344CB8AC3E}">
        <p14:creationId xmlns:p14="http://schemas.microsoft.com/office/powerpoint/2010/main" val="4282030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6</a:t>
            </a:fld>
            <a:endParaRPr lang="pl-PL" dirty="0"/>
          </a:p>
        </p:txBody>
      </p:sp>
    </p:spTree>
    <p:extLst>
      <p:ext uri="{BB962C8B-B14F-4D97-AF65-F5344CB8AC3E}">
        <p14:creationId xmlns:p14="http://schemas.microsoft.com/office/powerpoint/2010/main" val="171380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13</a:t>
            </a:fld>
            <a:endParaRPr lang="pl-PL" dirty="0"/>
          </a:p>
        </p:txBody>
      </p:sp>
    </p:spTree>
    <p:extLst>
      <p:ext uri="{BB962C8B-B14F-4D97-AF65-F5344CB8AC3E}">
        <p14:creationId xmlns:p14="http://schemas.microsoft.com/office/powerpoint/2010/main" val="2153463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14</a:t>
            </a:fld>
            <a:endParaRPr lang="pl-PL" dirty="0"/>
          </a:p>
        </p:txBody>
      </p:sp>
    </p:spTree>
    <p:extLst>
      <p:ext uri="{BB962C8B-B14F-4D97-AF65-F5344CB8AC3E}">
        <p14:creationId xmlns:p14="http://schemas.microsoft.com/office/powerpoint/2010/main" val="211069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15</a:t>
            </a:fld>
            <a:endParaRPr lang="pl-PL" dirty="0"/>
          </a:p>
        </p:txBody>
      </p:sp>
    </p:spTree>
    <p:extLst>
      <p:ext uri="{BB962C8B-B14F-4D97-AF65-F5344CB8AC3E}">
        <p14:creationId xmlns:p14="http://schemas.microsoft.com/office/powerpoint/2010/main" val="137950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4034C956-B754-4C75-8DEC-855A05BAA6E4}" type="slidenum">
              <a:rPr lang="pl-PL" smtClean="0"/>
              <a:pPr>
                <a:defRPr/>
              </a:pPr>
              <a:t>16</a:t>
            </a:fld>
            <a:endParaRPr lang="pl-PL" dirty="0"/>
          </a:p>
        </p:txBody>
      </p:sp>
    </p:spTree>
    <p:extLst>
      <p:ext uri="{BB962C8B-B14F-4D97-AF65-F5344CB8AC3E}">
        <p14:creationId xmlns:p14="http://schemas.microsoft.com/office/powerpoint/2010/main" val="3262215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BD6A8B90-6C0E-4806-8360-90AA373B438D}" type="slidenum">
              <a:rPr lang="pl-PL" altLang="pl-PL"/>
              <a:pPr>
                <a:defRPr/>
              </a:pPr>
              <a:t>‹#›</a:t>
            </a:fld>
            <a:endParaRPr lang="pl-PL" alt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dirty="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5" name="Slide Number Placeholder 6"/>
          <p:cNvSpPr>
            <a:spLocks noGrp="1"/>
          </p:cNvSpPr>
          <p:nvPr>
            <p:ph type="sldNum" sz="quarter" idx="10"/>
          </p:nvPr>
        </p:nvSpPr>
        <p:spPr/>
        <p:txBody>
          <a:bodyPr/>
          <a:lstStyle>
            <a:lvl1pPr>
              <a:defRPr/>
            </a:lvl1pPr>
          </a:lstStyle>
          <a:p>
            <a:pPr>
              <a:defRPr/>
            </a:pPr>
            <a:fld id="{433631DF-8575-42C4-8AD1-3B269E395D27}" type="slidenum">
              <a:rPr lang="pl-PL" altLang="pl-PL"/>
              <a:pPr>
                <a:defRPr/>
              </a:pPr>
              <a:t>‹#›</a:t>
            </a:fld>
            <a:endParaRPr lang="pl-PL" alt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descr="UnijneFE_PR-LOGO-UE-EFSI kolor.jpg"/>
          <p:cNvPicPr>
            <a:picLocks noChangeAspect="1"/>
          </p:cNvPicPr>
          <p:nvPr userDrawn="1"/>
        </p:nvPicPr>
        <p:blipFill>
          <a:blip r:embed="rId3" cstate="print"/>
          <a:srcRect/>
          <a:stretch>
            <a:fillRect/>
          </a:stretch>
        </p:blipFill>
        <p:spPr bwMode="auto">
          <a:xfrm>
            <a:off x="266700" y="293688"/>
            <a:ext cx="4305300" cy="3556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F2FBB99B-23B4-4013-8B33-E8D8CB9BEB84}" type="slidenum">
              <a:rPr lang="pl-PL" altLang="pl-PL"/>
              <a:pPr>
                <a:defRPr/>
              </a:pPr>
              <a:t>‹#›</a:t>
            </a:fld>
            <a:endParaRPr lang="pl-PL" alt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D8B98E5-012B-49B4-9B54-CB9E11C2C4DB}" type="slidenum">
              <a:rPr lang="pl-PL" altLang="pl-PL"/>
              <a:pPr>
                <a:defRPr/>
              </a:pPr>
              <a:t>‹#›</a:t>
            </a:fld>
            <a:endParaRPr lang="pl-PL" alt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lide Number Placeholder 5"/>
          <p:cNvSpPr>
            <a:spLocks noGrp="1"/>
          </p:cNvSpPr>
          <p:nvPr>
            <p:ph type="sldNum" sz="quarter" idx="10"/>
          </p:nvPr>
        </p:nvSpPr>
        <p:spPr/>
        <p:txBody>
          <a:bodyPr/>
          <a:lstStyle>
            <a:lvl1pPr>
              <a:defRPr/>
            </a:lvl1pPr>
          </a:lstStyle>
          <a:p>
            <a:pPr>
              <a:defRPr/>
            </a:pPr>
            <a:fld id="{1C30E1F0-A00C-4175-B12B-4C125BF8CFAD}" type="slidenum">
              <a:rPr lang="pl-PL" altLang="pl-PL"/>
              <a:pPr>
                <a:defRPr/>
              </a:pPr>
              <a:t>‹#›</a:t>
            </a:fld>
            <a:endParaRPr lang="pl-PL" alt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084E926B-0BD4-4C23-BDAA-30628419D81A}" type="slidenum">
              <a:rPr lang="pl-PL" altLang="pl-PL"/>
              <a:pPr>
                <a:defRPr/>
              </a:pPr>
              <a:t>‹#›</a:t>
            </a:fld>
            <a:endParaRPr lang="pl-PL" alt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Slide Number Placeholder 8"/>
          <p:cNvSpPr>
            <a:spLocks noGrp="1"/>
          </p:cNvSpPr>
          <p:nvPr>
            <p:ph type="sldNum" sz="quarter" idx="10"/>
          </p:nvPr>
        </p:nvSpPr>
        <p:spPr/>
        <p:txBody>
          <a:bodyPr/>
          <a:lstStyle>
            <a:lvl1pPr>
              <a:defRPr/>
            </a:lvl1pPr>
          </a:lstStyle>
          <a:p>
            <a:pPr>
              <a:defRPr/>
            </a:pPr>
            <a:fld id="{E19CFDE1-7393-4D72-A34E-0CA0C697B847}" type="slidenum">
              <a:rPr lang="pl-PL" altLang="pl-PL"/>
              <a:pPr>
                <a:defRPr/>
              </a:pPr>
              <a:t>‹#›</a:t>
            </a:fld>
            <a:endParaRPr lang="pl-PL" alt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21465B12-73B9-4C5B-BB76-800E2755E565}" type="slidenum">
              <a:rPr lang="pl-PL" altLang="pl-PL"/>
              <a:pPr>
                <a:defRPr/>
              </a:pPr>
              <a:t>‹#›</a:t>
            </a:fld>
            <a:endParaRPr lang="pl-PL" alt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CE374A99-F21A-4BDC-8AA6-FE0DB6330B36}" type="slidenum">
              <a:rPr lang="pl-PL" altLang="pl-PL"/>
              <a:pPr>
                <a:defRPr/>
              </a:pPr>
              <a:t>‹#›</a:t>
            </a:fld>
            <a:endParaRPr lang="pl-PL" alt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cs typeface="Arial" charset="0"/>
              </a:defRPr>
            </a:lvl1pPr>
          </a:lstStyle>
          <a:p>
            <a:pPr>
              <a:defRPr/>
            </a:pPr>
            <a:fld id="{2D4C8389-493D-4519-ADBD-AC2150272C8C}"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pitchFamily="34" charset="0"/>
        </a:defRPr>
      </a:lvl2pPr>
      <a:lvl3pPr algn="l" rtl="0" eaLnBrk="0" fontAlgn="base" hangingPunct="0">
        <a:lnSpc>
          <a:spcPct val="90000"/>
        </a:lnSpc>
        <a:spcBef>
          <a:spcPct val="0"/>
        </a:spcBef>
        <a:spcAft>
          <a:spcPct val="0"/>
        </a:spcAft>
        <a:defRPr sz="4400">
          <a:solidFill>
            <a:schemeClr val="tx1"/>
          </a:solidFill>
          <a:latin typeface="Calibri" pitchFamily="34" charset="0"/>
        </a:defRPr>
      </a:lvl3pPr>
      <a:lvl4pPr algn="l" rtl="0" eaLnBrk="0" fontAlgn="base" hangingPunct="0">
        <a:lnSpc>
          <a:spcPct val="90000"/>
        </a:lnSpc>
        <a:spcBef>
          <a:spcPct val="0"/>
        </a:spcBef>
        <a:spcAft>
          <a:spcPct val="0"/>
        </a:spcAft>
        <a:defRPr sz="4400">
          <a:solidFill>
            <a:schemeClr val="tx1"/>
          </a:solidFill>
          <a:latin typeface="Calibri" pitchFamily="34" charset="0"/>
        </a:defRPr>
      </a:lvl4pPr>
      <a:lvl5pPr algn="l" rtl="0" eaLnBrk="0" fontAlgn="base" hangingPunct="0">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Obraz 6" descr="UnijneFE_PR-LOGO-UE-EFSI kolor.jpg"/>
          <p:cNvPicPr>
            <a:picLocks noChangeAspect="1"/>
          </p:cNvPicPr>
          <p:nvPr/>
        </p:nvPicPr>
        <p:blipFill>
          <a:blip r:embed="rId3" cstate="print"/>
          <a:srcRect/>
          <a:stretch>
            <a:fillRect/>
          </a:stretch>
        </p:blipFill>
        <p:spPr bwMode="auto">
          <a:xfrm>
            <a:off x="233363" y="342900"/>
            <a:ext cx="4338637" cy="358775"/>
          </a:xfrm>
          <a:prstGeom prst="rect">
            <a:avLst/>
          </a:prstGeom>
          <a:noFill/>
          <a:ln w="9525">
            <a:noFill/>
            <a:miter lim="800000"/>
            <a:headEnd/>
            <a:tailEnd/>
          </a:ln>
        </p:spPr>
      </p:pic>
      <p:sp>
        <p:nvSpPr>
          <p:cNvPr id="5" name="Symbol zastępczy zawartości 4"/>
          <p:cNvSpPr>
            <a:spLocks noGrp="1"/>
          </p:cNvSpPr>
          <p:nvPr>
            <p:ph idx="1"/>
          </p:nvPr>
        </p:nvSpPr>
        <p:spPr>
          <a:xfrm>
            <a:off x="673100" y="4094163"/>
            <a:ext cx="7886700" cy="1543050"/>
          </a:xfrm>
        </p:spPr>
        <p:txBody>
          <a:bodyPr>
            <a:noAutofit/>
          </a:bodyPr>
          <a:lstStyle/>
          <a:p>
            <a:pPr algn="ctr">
              <a:defRPr/>
            </a:pPr>
            <a:r>
              <a:rPr lang="pl-PL" b="1" dirty="0" smtClean="0">
                <a:solidFill>
                  <a:schemeClr val="tx1"/>
                </a:solidFill>
                <a:latin typeface="+mj-lt"/>
              </a:rPr>
              <a:t>Propozycje kryteriów wyboru finansowanych operacji dla poszczególnych działań w ramach Regionalnego Programu Operacyjnego Województwa Mazowieckiego na lata 2014 - 2020</a:t>
            </a:r>
            <a:endParaRPr lang="pl-PL" b="1" dirty="0">
              <a:solidFill>
                <a:schemeClr val="tx1"/>
              </a:solidFill>
              <a:latin typeface="+mj-lt"/>
            </a:endParaRPr>
          </a:p>
        </p:txBody>
      </p:sp>
      <p:sp>
        <p:nvSpPr>
          <p:cNvPr id="6" name="pole tekstowe 5"/>
          <p:cNvSpPr txBox="1"/>
          <p:nvPr/>
        </p:nvSpPr>
        <p:spPr>
          <a:xfrm>
            <a:off x="1228725" y="5600700"/>
            <a:ext cx="6659563" cy="647700"/>
          </a:xfrm>
          <a:prstGeom prst="rect">
            <a:avLst/>
          </a:prstGeom>
          <a:noFill/>
        </p:spPr>
        <p:txBody>
          <a:bodyPr>
            <a:spAutoFit/>
          </a:bodyPr>
          <a:lstStyle/>
          <a:p>
            <a:pPr algn="ctr" eaLnBrk="0" hangingPunct="0">
              <a:defRPr/>
            </a:pPr>
            <a:r>
              <a:rPr lang="pl-PL" dirty="0">
                <a:latin typeface="+mj-lt"/>
              </a:rPr>
              <a:t>Posiedzenie Komitetu Monitorującego RPO WM na lata 2014 -2020 </a:t>
            </a:r>
            <a:r>
              <a:rPr lang="pl-PL" dirty="0" smtClean="0">
                <a:latin typeface="+mj-lt"/>
              </a:rPr>
              <a:t>21 października 2016</a:t>
            </a:r>
            <a:endParaRPr lang="pl-PL" dirty="0">
              <a:latin typeface="+mj-lt"/>
            </a:endParaRPr>
          </a:p>
        </p:txBody>
      </p:sp>
      <p:sp>
        <p:nvSpPr>
          <p:cNvPr id="7" name="pole tekstowe 6"/>
          <p:cNvSpPr txBox="1"/>
          <p:nvPr/>
        </p:nvSpPr>
        <p:spPr>
          <a:xfrm>
            <a:off x="0" y="6435725"/>
            <a:ext cx="9144000" cy="369888"/>
          </a:xfrm>
          <a:prstGeom prst="rect">
            <a:avLst/>
          </a:prstGeom>
          <a:noFill/>
        </p:spPr>
        <p:txBody>
          <a:bodyPr>
            <a:spAutoFit/>
          </a:bodyPr>
          <a:lstStyle/>
          <a:p>
            <a:pPr algn="ctr" eaLnBrk="0" hangingPunct="0">
              <a:defRPr/>
            </a:pPr>
            <a:r>
              <a:rPr lang="pl-PL" b="1" dirty="0">
                <a:solidFill>
                  <a:schemeClr val="bg1"/>
                </a:solidFill>
                <a:latin typeface="+mj-lt"/>
              </a:rPr>
              <a:t>Departament Rozwoju Regionalnego i Funduszy Europejskich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3680801612"/>
              </p:ext>
            </p:extLst>
          </p:nvPr>
        </p:nvGraphicFramePr>
        <p:xfrm>
          <a:off x="0" y="0"/>
          <a:ext cx="9144000" cy="7077073"/>
        </p:xfrm>
        <a:graphic>
          <a:graphicData uri="http://schemas.openxmlformats.org/drawingml/2006/table">
            <a:tbl>
              <a:tblPr firstRow="1" firstCol="1" bandRow="1">
                <a:tableStyleId>{5C22544A-7EE6-4342-B048-85BDC9FD1C3A}</a:tableStyleId>
              </a:tblPr>
              <a:tblGrid>
                <a:gridCol w="482972"/>
                <a:gridCol w="1173550"/>
                <a:gridCol w="5115339"/>
                <a:gridCol w="1834067"/>
                <a:gridCol w="538072"/>
              </a:tblGrid>
              <a:tr h="1042033">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815967">
                <a:tc>
                  <a:txBody>
                    <a:bodyPr/>
                    <a:lstStyle/>
                    <a:p>
                      <a:pPr algn="ctr">
                        <a:lnSpc>
                          <a:spcPct val="115000"/>
                        </a:lnSpc>
                        <a:spcAft>
                          <a:spcPts val="0"/>
                        </a:spcAft>
                      </a:pPr>
                      <a:r>
                        <a:rPr lang="pl-PL" sz="1800" dirty="0" smtClean="0">
                          <a:effectLst/>
                          <a:latin typeface="+mn-lt"/>
                          <a:ea typeface="+mn-ea"/>
                          <a:cs typeface="+mn-cs"/>
                        </a:rPr>
                        <a:t>6.</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nSpc>
                          <a:spcPct val="115000"/>
                        </a:lnSpc>
                        <a:spcAft>
                          <a:spcPts val="0"/>
                        </a:spcAft>
                      </a:pPr>
                      <a:r>
                        <a:rPr lang="pl-PL" sz="1800" kern="1200" dirty="0" smtClean="0">
                          <a:solidFill>
                            <a:schemeClr val="dk1"/>
                          </a:solidFill>
                          <a:effectLst/>
                          <a:latin typeface="+mn-lt"/>
                          <a:ea typeface="+mn-ea"/>
                          <a:cs typeface="+mn-cs"/>
                        </a:rPr>
                        <a:t>Długotrwałe efekty społeczno-ekonomiczne projektu</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r>
                        <a:rPr lang="pl-PL" sz="1000" kern="1200" dirty="0" smtClean="0">
                          <a:solidFill>
                            <a:schemeClr val="dk1"/>
                          </a:solidFill>
                          <a:effectLst/>
                          <a:latin typeface="+mn-lt"/>
                          <a:ea typeface="+mn-ea"/>
                          <a:cs typeface="+mn-cs"/>
                        </a:rPr>
                        <a:t>W </a:t>
                      </a:r>
                      <a:r>
                        <a:rPr lang="pl-PL" sz="1100" kern="1200" dirty="0" smtClean="0">
                          <a:solidFill>
                            <a:schemeClr val="dk1"/>
                          </a:solidFill>
                          <a:effectLst/>
                          <a:latin typeface="+mn-lt"/>
                          <a:ea typeface="+mn-ea"/>
                          <a:cs typeface="+mn-cs"/>
                        </a:rPr>
                        <a:t>ramach kryterium będzie sprawdzane czy inwestycja zapewnia długotrwałe i mierzalne efekty społeczno-ekonomiczne oraz wykazuje stabilność finansową w okresie eksploatacyjnym oraz uwzględnia dywersyfikację przyszłych źródeł finansowania.</a:t>
                      </a:r>
                    </a:p>
                    <a:p>
                      <a:r>
                        <a:rPr lang="pl-PL" sz="1100" kern="1200" dirty="0" smtClean="0">
                          <a:solidFill>
                            <a:schemeClr val="dk1"/>
                          </a:solidFill>
                          <a:effectLst/>
                          <a:latin typeface="+mn-lt"/>
                          <a:ea typeface="+mn-ea"/>
                          <a:cs typeface="+mn-cs"/>
                        </a:rPr>
                        <a:t>1. Obniżenie kosztów utrzymania na rzecz wydatków inwestycyjnych oraz na działalność kulturalną.</a:t>
                      </a:r>
                    </a:p>
                    <a:p>
                      <a:r>
                        <a:rPr lang="pl-PL" sz="1100" kern="1200" dirty="0" smtClean="0">
                          <a:solidFill>
                            <a:schemeClr val="dk1"/>
                          </a:solidFill>
                          <a:effectLst/>
                          <a:latin typeface="+mn-lt"/>
                          <a:ea typeface="+mn-ea"/>
                          <a:cs typeface="+mn-cs"/>
                        </a:rPr>
                        <a:t>Priorytetowo traktowane będą projekty, w których struktura kosztów utrzymania po zakończeniu realizacji inwestycji będzie wskazywała na: spadek kosztów utrzymania obiektu/instytucji w wartości wydatków ogółem (w przypadku gdy przedmiotem projektu będzie użytkowana infrastruktura) lub zastosowanie rozwiązań efektywnych kosztowo (w przypadku gdy przedmiotem projektu będzie infrastruktura nieużytkowana dotychczas;</a:t>
                      </a:r>
                    </a:p>
                    <a:p>
                      <a:r>
                        <a:rPr lang="pl-PL" sz="1100" kern="1200" dirty="0" smtClean="0">
                          <a:solidFill>
                            <a:schemeClr val="dk1"/>
                          </a:solidFill>
                          <a:effectLst/>
                          <a:latin typeface="+mn-lt"/>
                          <a:ea typeface="+mn-ea"/>
                          <a:cs typeface="+mn-cs"/>
                        </a:rPr>
                        <a:t>&lt;Wnioskodawca powinien wykazać i poprzeć stosownymi wyliczeniami w odniesieniu do jednostki odniesienia (np. koszt utrzymania m2 pow. użytkowej), że zastosowane w projekcie rozwiązania (techniczne, technologiczne, organizacyjne) wpłyną na poprawę efektywności funkcjonowania infrastruktury będącej przedmiotem projektu (obniżenie kosztów ogólnych utrzymania/eksploatacji obiektu/instytucji lub zastosowanie rozwiązań efektywnych kosztowo) minimalnie w okresie trwałości projektu;</a:t>
                      </a:r>
                    </a:p>
                    <a:p>
                      <a:r>
                        <a:rPr lang="pl-PL" sz="1100" kern="1200" dirty="0" smtClean="0">
                          <a:solidFill>
                            <a:schemeClr val="dk1"/>
                          </a:solidFill>
                          <a:effectLst/>
                          <a:latin typeface="+mn-lt"/>
                          <a:ea typeface="+mn-ea"/>
                          <a:cs typeface="+mn-cs"/>
                        </a:rPr>
                        <a:t>2. Zastosowanie innowacyjnych rozwiązań energooszczędnych;</a:t>
                      </a:r>
                    </a:p>
                    <a:p>
                      <a:r>
                        <a:rPr lang="pl-PL" sz="1100" kern="1200" dirty="0" smtClean="0">
                          <a:solidFill>
                            <a:schemeClr val="dk1"/>
                          </a:solidFill>
                          <a:effectLst/>
                          <a:latin typeface="+mn-lt"/>
                          <a:ea typeface="+mn-ea"/>
                          <a:cs typeface="+mn-cs"/>
                        </a:rPr>
                        <a:t>W projekcie zastosowane będą rozwiązania wpływające na efektywność energetyczną. Zaproponowane rozwiązania wynikają z przeprowadzonego audytu energetycznego.</a:t>
                      </a:r>
                    </a:p>
                    <a:p>
                      <a:r>
                        <a:rPr lang="pl-PL" sz="1100" kern="1200" dirty="0" smtClean="0">
                          <a:solidFill>
                            <a:schemeClr val="dk1"/>
                          </a:solidFill>
                          <a:effectLst/>
                          <a:latin typeface="+mn-lt"/>
                          <a:ea typeface="+mn-ea"/>
                          <a:cs typeface="+mn-cs"/>
                        </a:rPr>
                        <a:t>3. Dywersyfikacja źródeł finansowania działalności </a:t>
                      </a:r>
                    </a:p>
                    <a:p>
                      <a:r>
                        <a:rPr lang="pl-PL" sz="1100" kern="1200" dirty="0" smtClean="0">
                          <a:solidFill>
                            <a:schemeClr val="dk1"/>
                          </a:solidFill>
                          <a:effectLst/>
                          <a:latin typeface="+mn-lt"/>
                          <a:ea typeface="+mn-ea"/>
                          <a:cs typeface="+mn-cs"/>
                        </a:rPr>
                        <a:t>Promowane będą projekty pozwalające na Pozyskiwanie zewnętrznych źródeł finansowania, w stosunku do roku poprzedzającego rozpoczęcie realizacji projektu.</a:t>
                      </a:r>
                    </a:p>
                    <a:p>
                      <a:r>
                        <a:rPr lang="pl-PL" sz="1100" kern="1200" dirty="0" smtClean="0">
                          <a:solidFill>
                            <a:schemeClr val="dk1"/>
                          </a:solidFill>
                          <a:effectLst/>
                          <a:latin typeface="+mn-lt"/>
                          <a:ea typeface="+mn-ea"/>
                          <a:cs typeface="+mn-cs"/>
                        </a:rPr>
                        <a:t>Ocenie podlegać będzie struktura źródeł pokrycia kosztów finansowania działalności w okresie trwałości projektu a w szczególności czy nastąpi wzrost:</a:t>
                      </a:r>
                    </a:p>
                    <a:p>
                      <a:pPr lvl="0"/>
                      <a:r>
                        <a:rPr lang="pl-PL" sz="1100" kern="1200" dirty="0" smtClean="0">
                          <a:solidFill>
                            <a:schemeClr val="dk1"/>
                          </a:solidFill>
                          <a:effectLst/>
                          <a:latin typeface="+mn-lt"/>
                          <a:ea typeface="+mn-ea"/>
                          <a:cs typeface="+mn-cs"/>
                        </a:rPr>
                        <a:t>udziału środków pozabudżetowych (nie pochodzących z budżetu państwa lub budżetu jednostek samorządu terytorialnego) w kosztach finansowania działalności w porównaniu z dotychczasowym udziałem środków pozabudżetowych) ‐ dotyczy samorządowych instytucji kultury,</a:t>
                      </a:r>
                    </a:p>
                    <a:p>
                      <a:pPr lvl="0"/>
                      <a:r>
                        <a:rPr lang="pl-PL" sz="1100" kern="1200" dirty="0" smtClean="0">
                          <a:solidFill>
                            <a:schemeClr val="dk1"/>
                          </a:solidFill>
                          <a:effectLst/>
                          <a:latin typeface="+mn-lt"/>
                          <a:ea typeface="+mn-ea"/>
                          <a:cs typeface="+mn-cs"/>
                        </a:rPr>
                        <a:t>udziału nowych źródeł finansowania powstałej infrastruktury, innych niż dotychczasowe źródła finansowania ‐ dotyczy pozostałych rodzajów wnioskodawców.</a:t>
                      </a:r>
                    </a:p>
                    <a:p>
                      <a:r>
                        <a:rPr lang="pl-PL" sz="1100" kern="1200" dirty="0" smtClean="0">
                          <a:solidFill>
                            <a:schemeClr val="dk1"/>
                          </a:solidFill>
                          <a:effectLst/>
                          <a:latin typeface="+mn-lt"/>
                          <a:ea typeface="+mn-ea"/>
                          <a:cs typeface="+mn-cs"/>
                        </a:rPr>
                        <a:t>4. Tworzenie nowych miejsc pracy i dodatni efekty ekonomiczny o zasięgu, co najmniej lokalnym.</a:t>
                      </a:r>
                    </a:p>
                    <a:p>
                      <a:r>
                        <a:rPr lang="pl-PL" sz="1100" kern="1200" dirty="0" smtClean="0">
                          <a:solidFill>
                            <a:schemeClr val="dk1"/>
                          </a:solidFill>
                          <a:effectLst/>
                          <a:latin typeface="+mn-lt"/>
                          <a:ea typeface="+mn-ea"/>
                          <a:cs typeface="+mn-cs"/>
                        </a:rPr>
                        <a:t>Oceniane będzie, czy projekt stymuluje powstawanie nowych miejsc pracy (miejsca te nie muszą być bezpośrednim wynikiem realizacji projektu), lub wykazane zostało, że pozwoli na osiągnięcie dodatniego efektu ekonomicznego odczuwalnego minimum na poziomie lokalnym.</a:t>
                      </a:r>
                      <a:endParaRPr lang="pl-P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r>
                        <a:rPr lang="pl-PL" sz="1200" kern="1200" dirty="0" smtClean="0">
                          <a:solidFill>
                            <a:schemeClr val="dk1"/>
                          </a:solidFill>
                          <a:effectLst/>
                          <a:latin typeface="+mn-lt"/>
                          <a:ea typeface="+mn-ea"/>
                          <a:cs typeface="+mn-cs"/>
                        </a:rPr>
                        <a:t>Weryfikacja nastąpi na podstawie opisu projektu:</a:t>
                      </a:r>
                    </a:p>
                    <a:p>
                      <a:r>
                        <a:rPr lang="pl-PL" sz="1200" b="1" kern="1200" dirty="0" smtClean="0">
                          <a:solidFill>
                            <a:schemeClr val="dk1"/>
                          </a:solidFill>
                          <a:effectLst/>
                          <a:latin typeface="+mn-lt"/>
                          <a:ea typeface="+mn-ea"/>
                          <a:cs typeface="+mn-cs"/>
                        </a:rPr>
                        <a:t>4 pkt - </a:t>
                      </a:r>
                      <a:r>
                        <a:rPr lang="pl-PL" sz="1200" kern="1200" dirty="0" smtClean="0">
                          <a:solidFill>
                            <a:schemeClr val="dk1"/>
                          </a:solidFill>
                          <a:effectLst/>
                          <a:latin typeface="+mn-lt"/>
                          <a:ea typeface="+mn-ea"/>
                          <a:cs typeface="+mn-cs"/>
                        </a:rPr>
                        <a:t>inwestycja generuje 4 wymienione efekty;</a:t>
                      </a:r>
                    </a:p>
                    <a:p>
                      <a:r>
                        <a:rPr lang="pl-PL" sz="1200" b="1" kern="1200" dirty="0" smtClean="0">
                          <a:solidFill>
                            <a:schemeClr val="dk1"/>
                          </a:solidFill>
                          <a:effectLst/>
                          <a:latin typeface="+mn-lt"/>
                          <a:ea typeface="+mn-ea"/>
                          <a:cs typeface="+mn-cs"/>
                        </a:rPr>
                        <a:t>3 pkt </a:t>
                      </a:r>
                      <a:r>
                        <a:rPr lang="pl-PL" sz="1200" kern="1200" dirty="0" smtClean="0">
                          <a:solidFill>
                            <a:schemeClr val="dk1"/>
                          </a:solidFill>
                          <a:effectLst/>
                          <a:latin typeface="+mn-lt"/>
                          <a:ea typeface="+mn-ea"/>
                          <a:cs typeface="+mn-cs"/>
                        </a:rPr>
                        <a:t>- inwestycja generuje 3 z wymienionych efektów;</a:t>
                      </a:r>
                    </a:p>
                    <a:p>
                      <a:r>
                        <a:rPr lang="pl-PL" sz="1200" b="1" kern="1200" dirty="0" smtClean="0">
                          <a:solidFill>
                            <a:schemeClr val="dk1"/>
                          </a:solidFill>
                          <a:effectLst/>
                          <a:latin typeface="+mn-lt"/>
                          <a:ea typeface="+mn-ea"/>
                          <a:cs typeface="+mn-cs"/>
                        </a:rPr>
                        <a:t>2 pkt </a:t>
                      </a:r>
                      <a:r>
                        <a:rPr lang="pl-PL" sz="1200" kern="1200" dirty="0" smtClean="0">
                          <a:solidFill>
                            <a:schemeClr val="dk1"/>
                          </a:solidFill>
                          <a:effectLst/>
                          <a:latin typeface="+mn-lt"/>
                          <a:ea typeface="+mn-ea"/>
                          <a:cs typeface="+mn-cs"/>
                        </a:rPr>
                        <a:t>- inwestycja generuje 2 z wymienionych efektów;</a:t>
                      </a:r>
                    </a:p>
                    <a:p>
                      <a:r>
                        <a:rPr lang="pl-PL" sz="1200" b="1" kern="1200" dirty="0" smtClean="0">
                          <a:solidFill>
                            <a:schemeClr val="dk1"/>
                          </a:solidFill>
                          <a:effectLst/>
                          <a:latin typeface="+mn-lt"/>
                          <a:ea typeface="+mn-ea"/>
                          <a:cs typeface="+mn-cs"/>
                        </a:rPr>
                        <a:t>1 pkt - </a:t>
                      </a:r>
                      <a:r>
                        <a:rPr lang="pl-PL" sz="1200" kern="1200" dirty="0" smtClean="0">
                          <a:solidFill>
                            <a:schemeClr val="dk1"/>
                          </a:solidFill>
                          <a:effectLst/>
                          <a:latin typeface="+mn-lt"/>
                          <a:ea typeface="+mn-ea"/>
                          <a:cs typeface="+mn-cs"/>
                        </a:rPr>
                        <a:t>inwestycja generuje 1 z wymienionych efektów;</a:t>
                      </a:r>
                    </a:p>
                    <a:p>
                      <a:r>
                        <a:rPr lang="pl-PL" sz="1200" b="1" kern="1200" dirty="0" smtClean="0">
                          <a:solidFill>
                            <a:schemeClr val="dk1"/>
                          </a:solidFill>
                          <a:effectLst/>
                          <a:latin typeface="+mn-lt"/>
                          <a:ea typeface="+mn-ea"/>
                          <a:cs typeface="+mn-cs"/>
                        </a:rPr>
                        <a:t>0 pkt - </a:t>
                      </a:r>
                      <a:r>
                        <a:rPr lang="pl-PL" sz="1200" kern="1200" dirty="0" smtClean="0">
                          <a:solidFill>
                            <a:schemeClr val="dk1"/>
                          </a:solidFill>
                          <a:effectLst/>
                          <a:latin typeface="+mn-lt"/>
                          <a:ea typeface="+mn-ea"/>
                          <a:cs typeface="+mn-cs"/>
                        </a:rPr>
                        <a:t>inwestycja nie generuje żadnego z wymienionych efektów.</a:t>
                      </a:r>
                    </a:p>
                    <a:p>
                      <a:r>
                        <a:rPr lang="pl-PL" sz="1200" kern="1200" dirty="0" smtClean="0">
                          <a:solidFill>
                            <a:schemeClr val="dk1"/>
                          </a:solidFill>
                          <a:effectLst/>
                          <a:latin typeface="+mn-lt"/>
                          <a:ea typeface="+mn-ea"/>
                          <a:cs typeface="+mn-cs"/>
                        </a:rPr>
                        <a:t> </a:t>
                      </a:r>
                    </a:p>
                    <a:p>
                      <a:r>
                        <a:rPr lang="pl-PL" sz="1200" kern="1200" dirty="0" smtClean="0">
                          <a:solidFill>
                            <a:schemeClr val="dk1"/>
                          </a:solidFill>
                          <a:effectLst/>
                          <a:latin typeface="+mn-lt"/>
                          <a:ea typeface="+mn-ea"/>
                          <a:cs typeface="+mn-cs"/>
                        </a:rPr>
                        <a:t>Punkty w ramach kryterium nie podlegają sumowaniu.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Prostokąt 4"/>
          <p:cNvSpPr/>
          <p:nvPr/>
        </p:nvSpPr>
        <p:spPr>
          <a:xfrm>
            <a:off x="560070" y="0"/>
            <a:ext cx="3728147" cy="369332"/>
          </a:xfrm>
          <a:prstGeom prst="rect">
            <a:avLst/>
          </a:prstGeom>
          <a:solidFill>
            <a:schemeClr val="bg1"/>
          </a:solidFill>
        </p:spPr>
        <p:txBody>
          <a:bodyPr wrap="square">
            <a:spAutoFit/>
          </a:bodyPr>
          <a:lstStyle/>
          <a:p>
            <a:r>
              <a:rPr lang="pl-PL" b="1" dirty="0">
                <a:solidFill>
                  <a:srgbClr val="FF0000"/>
                </a:solidFill>
                <a:latin typeface="Calibri" pitchFamily="34" charset="0"/>
                <a:cs typeface="Calibri" pitchFamily="34" charset="0"/>
              </a:rPr>
              <a:t>Wersja zatwierdzona przez ZWM</a:t>
            </a:r>
            <a:endParaRPr lang="pl-PL" dirty="0"/>
          </a:p>
        </p:txBody>
      </p:sp>
    </p:spTree>
    <p:extLst>
      <p:ext uri="{BB962C8B-B14F-4D97-AF65-F5344CB8AC3E}">
        <p14:creationId xmlns:p14="http://schemas.microsoft.com/office/powerpoint/2010/main" val="314525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2237229092"/>
              </p:ext>
            </p:extLst>
          </p:nvPr>
        </p:nvGraphicFramePr>
        <p:xfrm>
          <a:off x="0" y="0"/>
          <a:ext cx="9144000" cy="7077073"/>
        </p:xfrm>
        <a:graphic>
          <a:graphicData uri="http://schemas.openxmlformats.org/drawingml/2006/table">
            <a:tbl>
              <a:tblPr firstRow="1" firstCol="1" bandRow="1">
                <a:tableStyleId>{5C22544A-7EE6-4342-B048-85BDC9FD1C3A}</a:tableStyleId>
              </a:tblPr>
              <a:tblGrid>
                <a:gridCol w="482972"/>
                <a:gridCol w="1173550"/>
                <a:gridCol w="5128591"/>
                <a:gridCol w="1820815"/>
                <a:gridCol w="538072"/>
              </a:tblGrid>
              <a:tr h="1042033">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815967">
                <a:tc>
                  <a:txBody>
                    <a:bodyPr/>
                    <a:lstStyle/>
                    <a:p>
                      <a:pPr algn="ctr">
                        <a:lnSpc>
                          <a:spcPct val="115000"/>
                        </a:lnSpc>
                        <a:spcAft>
                          <a:spcPts val="0"/>
                        </a:spcAft>
                      </a:pPr>
                      <a:r>
                        <a:rPr lang="pl-PL" sz="1800" dirty="0" smtClean="0">
                          <a:effectLst/>
                          <a:latin typeface="+mn-lt"/>
                          <a:ea typeface="+mn-ea"/>
                          <a:cs typeface="+mn-cs"/>
                        </a:rPr>
                        <a:t>6.</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nSpc>
                          <a:spcPct val="115000"/>
                        </a:lnSpc>
                        <a:spcAft>
                          <a:spcPts val="0"/>
                        </a:spcAft>
                      </a:pPr>
                      <a:r>
                        <a:rPr lang="pl-PL" sz="1800" kern="1200" dirty="0" smtClean="0">
                          <a:solidFill>
                            <a:schemeClr val="dk1"/>
                          </a:solidFill>
                          <a:effectLst/>
                          <a:latin typeface="+mn-lt"/>
                          <a:ea typeface="+mn-ea"/>
                          <a:cs typeface="+mn-cs"/>
                        </a:rPr>
                        <a:t>Długotrwałe efekty społeczno-ekonomiczne projektu</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r>
                        <a:rPr lang="pl-PL" sz="1000" kern="1200" dirty="0" smtClean="0">
                          <a:solidFill>
                            <a:schemeClr val="dk1"/>
                          </a:solidFill>
                          <a:effectLst/>
                          <a:latin typeface="+mn-lt"/>
                          <a:ea typeface="+mn-ea"/>
                          <a:cs typeface="+mn-cs"/>
                        </a:rPr>
                        <a:t>W </a:t>
                      </a:r>
                      <a:r>
                        <a:rPr lang="pl-PL" sz="1100" kern="1200" dirty="0" smtClean="0">
                          <a:solidFill>
                            <a:schemeClr val="dk1"/>
                          </a:solidFill>
                          <a:effectLst/>
                          <a:latin typeface="+mn-lt"/>
                          <a:ea typeface="+mn-ea"/>
                          <a:cs typeface="+mn-cs"/>
                        </a:rPr>
                        <a:t>ramach kryterium będzie sprawdzane czy inwestycja zapewnia długotrwałe i mierzalne efekty społeczno-ekonomiczne oraz wykazuje stabilność finansową w okresie eksploatacyjnym oraz uwzględnia dywersyfikację przyszłych źródeł finansowania.</a:t>
                      </a:r>
                    </a:p>
                    <a:p>
                      <a:r>
                        <a:rPr lang="pl-PL" sz="1100" kern="1200" dirty="0" smtClean="0">
                          <a:solidFill>
                            <a:schemeClr val="dk1"/>
                          </a:solidFill>
                          <a:effectLst/>
                          <a:latin typeface="+mn-lt"/>
                          <a:ea typeface="+mn-ea"/>
                          <a:cs typeface="+mn-cs"/>
                        </a:rPr>
                        <a:t>1. Obniżenie kosztów utrzymania na rzecz wydatków inwestycyjnych oraz na działalność kulturalną.</a:t>
                      </a:r>
                    </a:p>
                    <a:p>
                      <a:r>
                        <a:rPr lang="pl-PL" sz="1100" kern="1200" dirty="0" smtClean="0">
                          <a:solidFill>
                            <a:schemeClr val="dk1"/>
                          </a:solidFill>
                          <a:effectLst/>
                          <a:latin typeface="+mn-lt"/>
                          <a:ea typeface="+mn-ea"/>
                          <a:cs typeface="+mn-cs"/>
                        </a:rPr>
                        <a:t>Priorytetowo traktowane będą projekty, w których struktura kosztów utrzymania po zakończeniu realizacji inwestycji będzie wskazywała na: spadek kosztów utrzymania obiektu/instytucji w wartości wydatków ogółem (w przypadku gdy przedmiotem projektu będzie użytkowana infrastruktura) lub zastosowanie rozwiązań efektywnych kosztowo (w przypadku gdy przedmiotem projektu będzie infrastruktura nieużytkowana dotychczas;</a:t>
                      </a:r>
                    </a:p>
                    <a:p>
                      <a:r>
                        <a:rPr lang="pl-PL" sz="1100" kern="1200" dirty="0" smtClean="0">
                          <a:solidFill>
                            <a:schemeClr val="dk1"/>
                          </a:solidFill>
                          <a:effectLst/>
                          <a:latin typeface="+mn-lt"/>
                          <a:ea typeface="+mn-ea"/>
                          <a:cs typeface="+mn-cs"/>
                        </a:rPr>
                        <a:t>&lt;Wnioskodawca powinien wykazać i poprzeć stosownymi wyliczeniami w odniesieniu do jednostki odniesienia (np. koszt utrzymania m2 pow. użytkowej), że zastosowane w projekcie rozwiązania (techniczne, technologiczne, organizacyjne) wpłyną na poprawę efektywności funkcjonowania infrastruktury będącej przedmiotem projektu (obniżenie kosztów ogólnych utrzymania/eksploatacji obiektu/instytucji lub zastosowanie rozwiązań efektywnych kosztowo) minimalnie w okresie trwałości projektu;</a:t>
                      </a:r>
                    </a:p>
                    <a:p>
                      <a:r>
                        <a:rPr lang="pl-PL" sz="1100" kern="1200" dirty="0" smtClean="0">
                          <a:solidFill>
                            <a:schemeClr val="dk1"/>
                          </a:solidFill>
                          <a:effectLst/>
                          <a:latin typeface="+mn-lt"/>
                          <a:ea typeface="+mn-ea"/>
                          <a:cs typeface="+mn-cs"/>
                        </a:rPr>
                        <a:t>2. Zastosowanie innowacyjnych rozwiązań energooszczędnych;</a:t>
                      </a:r>
                    </a:p>
                    <a:p>
                      <a:r>
                        <a:rPr lang="pl-PL" sz="1100" kern="1200" dirty="0" smtClean="0">
                          <a:solidFill>
                            <a:schemeClr val="dk1"/>
                          </a:solidFill>
                          <a:effectLst/>
                          <a:latin typeface="+mn-lt"/>
                          <a:ea typeface="+mn-ea"/>
                          <a:cs typeface="+mn-cs"/>
                        </a:rPr>
                        <a:t>W projekcie zastosowane będą rozwiązania wpływające na efektywność energetyczną. Zaproponowane rozwiązania wynikają z przeprowadzonego audytu energetycznego.</a:t>
                      </a:r>
                    </a:p>
                    <a:p>
                      <a:r>
                        <a:rPr lang="pl-PL" sz="1100" kern="1200" dirty="0" smtClean="0">
                          <a:solidFill>
                            <a:schemeClr val="dk1"/>
                          </a:solidFill>
                          <a:effectLst/>
                          <a:latin typeface="+mn-lt"/>
                          <a:ea typeface="+mn-ea"/>
                          <a:cs typeface="+mn-cs"/>
                        </a:rPr>
                        <a:t>3. Dywersyfikacja źródeł finansowania działalności </a:t>
                      </a:r>
                    </a:p>
                    <a:p>
                      <a:r>
                        <a:rPr lang="pl-PL" sz="1100" kern="1200" dirty="0" smtClean="0">
                          <a:solidFill>
                            <a:schemeClr val="dk1"/>
                          </a:solidFill>
                          <a:effectLst/>
                          <a:latin typeface="+mn-lt"/>
                          <a:ea typeface="+mn-ea"/>
                          <a:cs typeface="+mn-cs"/>
                        </a:rPr>
                        <a:t>Promowane będą projekty pozwalające na Pozyskiwanie zewnętrznych źródeł finansowania, w stosunku do roku poprzedzającego rozpoczęcie realizacji projektu.</a:t>
                      </a:r>
                    </a:p>
                    <a:p>
                      <a:r>
                        <a:rPr lang="pl-PL" sz="1100" kern="1200" dirty="0" smtClean="0">
                          <a:solidFill>
                            <a:schemeClr val="dk1"/>
                          </a:solidFill>
                          <a:effectLst/>
                          <a:latin typeface="+mn-lt"/>
                          <a:ea typeface="+mn-ea"/>
                          <a:cs typeface="+mn-cs"/>
                        </a:rPr>
                        <a:t>Ocenie podlegać będzie struktura źródeł pokrycia kosztów finansowania działalności w okresie trwałości projektu a w szczególności czy nastąpi wzrost:</a:t>
                      </a:r>
                    </a:p>
                    <a:p>
                      <a:pPr lvl="0"/>
                      <a:r>
                        <a:rPr lang="pl-PL" sz="1100" kern="1200" dirty="0" smtClean="0">
                          <a:solidFill>
                            <a:schemeClr val="dk1"/>
                          </a:solidFill>
                          <a:effectLst/>
                          <a:latin typeface="+mn-lt"/>
                          <a:ea typeface="+mn-ea"/>
                          <a:cs typeface="+mn-cs"/>
                        </a:rPr>
                        <a:t>udziału środków pozabudżetowych (nie pochodzących z budżetu państwa lub budżetu jednostek samorządu terytorialnego) w kosztach finansowania działalności w porównaniu z dotychczasowym udziałem środków pozabudżetowych) ‐ dotyczy samorządowych instytucji kultury,</a:t>
                      </a:r>
                    </a:p>
                    <a:p>
                      <a:pPr lvl="0"/>
                      <a:r>
                        <a:rPr lang="pl-PL" sz="1100" kern="1200" dirty="0" smtClean="0">
                          <a:solidFill>
                            <a:schemeClr val="dk1"/>
                          </a:solidFill>
                          <a:effectLst/>
                          <a:latin typeface="+mn-lt"/>
                          <a:ea typeface="+mn-ea"/>
                          <a:cs typeface="+mn-cs"/>
                        </a:rPr>
                        <a:t>udziału nowych źródeł finansowania powstałej infrastruktury, innych niż dotychczasowe źródła finansowania ‐ dotyczy pozostałych rodzajów wnioskodawców.</a:t>
                      </a:r>
                    </a:p>
                    <a:p>
                      <a:r>
                        <a:rPr lang="pl-PL" sz="1100" kern="1200" dirty="0" smtClean="0">
                          <a:solidFill>
                            <a:schemeClr val="dk1"/>
                          </a:solidFill>
                          <a:effectLst/>
                          <a:latin typeface="+mn-lt"/>
                          <a:ea typeface="+mn-ea"/>
                          <a:cs typeface="+mn-cs"/>
                        </a:rPr>
                        <a:t>4. Tworzenie nowych miejsc pracy i dodatni efekty ekonomiczny o zasięgu, co najmniej lokalnym.</a:t>
                      </a:r>
                    </a:p>
                    <a:p>
                      <a:r>
                        <a:rPr lang="pl-PL" sz="1100" kern="1200" dirty="0" smtClean="0">
                          <a:solidFill>
                            <a:schemeClr val="dk1"/>
                          </a:solidFill>
                          <a:effectLst/>
                          <a:latin typeface="+mn-lt"/>
                          <a:ea typeface="+mn-ea"/>
                          <a:cs typeface="+mn-cs"/>
                        </a:rPr>
                        <a:t>Oceniane będzie, czy projekt stymuluje powstawanie nowych miejsc pracy (miejsca te nie muszą być bezpośrednim wynikiem realizacji projektu), lub wykazane zostało, że pozwoli na osiągnięcie dodatniego efektu ekonomicznego odczuwalnego minimum na poziomie lokalnym.</a:t>
                      </a:r>
                      <a:endParaRPr lang="pl-P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r>
                        <a:rPr lang="pl-PL" sz="1200" kern="1200" dirty="0" smtClean="0">
                          <a:solidFill>
                            <a:schemeClr val="dk1"/>
                          </a:solidFill>
                          <a:effectLst/>
                          <a:latin typeface="+mn-lt"/>
                          <a:ea typeface="+mn-ea"/>
                          <a:cs typeface="+mn-cs"/>
                        </a:rPr>
                        <a:t>Weryfikacja nastąpi na podstawie opisu projektu:</a:t>
                      </a:r>
                    </a:p>
                    <a:p>
                      <a:r>
                        <a:rPr lang="pl-PL" sz="1200" b="1" kern="1200" dirty="0" smtClean="0">
                          <a:solidFill>
                            <a:srgbClr val="FF0000"/>
                          </a:solidFill>
                          <a:effectLst/>
                          <a:latin typeface="+mn-lt"/>
                          <a:ea typeface="+mn-ea"/>
                          <a:cs typeface="+mn-cs"/>
                        </a:rPr>
                        <a:t>8 pkt - </a:t>
                      </a:r>
                      <a:r>
                        <a:rPr lang="pl-PL" sz="1200" kern="1200" dirty="0" smtClean="0">
                          <a:solidFill>
                            <a:schemeClr val="dk1"/>
                          </a:solidFill>
                          <a:effectLst/>
                          <a:latin typeface="+mn-lt"/>
                          <a:ea typeface="+mn-ea"/>
                          <a:cs typeface="+mn-cs"/>
                        </a:rPr>
                        <a:t>inwestycja generuje 4 wymienione efekty;</a:t>
                      </a:r>
                    </a:p>
                    <a:p>
                      <a:r>
                        <a:rPr lang="pl-PL" sz="1200" b="1" kern="1200" dirty="0" smtClean="0">
                          <a:solidFill>
                            <a:srgbClr val="FF0000"/>
                          </a:solidFill>
                          <a:effectLst/>
                          <a:latin typeface="+mn-lt"/>
                          <a:ea typeface="+mn-ea"/>
                          <a:cs typeface="+mn-cs"/>
                        </a:rPr>
                        <a:t>6 pkt - </a:t>
                      </a:r>
                      <a:r>
                        <a:rPr lang="pl-PL" sz="1200" kern="1200" dirty="0" smtClean="0">
                          <a:solidFill>
                            <a:schemeClr val="dk1"/>
                          </a:solidFill>
                          <a:effectLst/>
                          <a:latin typeface="+mn-lt"/>
                          <a:ea typeface="+mn-ea"/>
                          <a:cs typeface="+mn-cs"/>
                        </a:rPr>
                        <a:t>inwestycja generuje 3 z wymienionych efektów;</a:t>
                      </a:r>
                    </a:p>
                    <a:p>
                      <a:r>
                        <a:rPr lang="pl-PL" sz="1200" b="1" kern="1200" dirty="0" smtClean="0">
                          <a:solidFill>
                            <a:srgbClr val="FF0000"/>
                          </a:solidFill>
                          <a:effectLst/>
                          <a:latin typeface="+mn-lt"/>
                          <a:ea typeface="+mn-ea"/>
                          <a:cs typeface="+mn-cs"/>
                        </a:rPr>
                        <a:t>4 pkt - </a:t>
                      </a:r>
                      <a:r>
                        <a:rPr lang="pl-PL" sz="1200" kern="1200" dirty="0" smtClean="0">
                          <a:solidFill>
                            <a:schemeClr val="dk1"/>
                          </a:solidFill>
                          <a:effectLst/>
                          <a:latin typeface="+mn-lt"/>
                          <a:ea typeface="+mn-ea"/>
                          <a:cs typeface="+mn-cs"/>
                        </a:rPr>
                        <a:t>inwestycja generuje 2 z wymienionych efektów;</a:t>
                      </a:r>
                    </a:p>
                    <a:p>
                      <a:r>
                        <a:rPr lang="pl-PL" sz="1200" b="1" kern="1200" dirty="0" smtClean="0">
                          <a:solidFill>
                            <a:srgbClr val="FF0000"/>
                          </a:solidFill>
                          <a:effectLst/>
                          <a:latin typeface="+mn-lt"/>
                          <a:ea typeface="+mn-ea"/>
                          <a:cs typeface="+mn-cs"/>
                        </a:rPr>
                        <a:t>2 pkt - </a:t>
                      </a:r>
                      <a:r>
                        <a:rPr lang="pl-PL" sz="1200" kern="1200" dirty="0" smtClean="0">
                          <a:solidFill>
                            <a:schemeClr val="dk1"/>
                          </a:solidFill>
                          <a:effectLst/>
                          <a:latin typeface="+mn-lt"/>
                          <a:ea typeface="+mn-ea"/>
                          <a:cs typeface="+mn-cs"/>
                        </a:rPr>
                        <a:t>inwestycja generuje 1 z wymienionych efektów;</a:t>
                      </a:r>
                    </a:p>
                    <a:p>
                      <a:r>
                        <a:rPr lang="pl-PL" sz="1200" b="1" kern="1200" dirty="0" smtClean="0">
                          <a:solidFill>
                            <a:srgbClr val="FF0000"/>
                          </a:solidFill>
                          <a:effectLst/>
                          <a:latin typeface="+mn-lt"/>
                          <a:ea typeface="+mn-ea"/>
                          <a:cs typeface="+mn-cs"/>
                        </a:rPr>
                        <a:t>0 pkt - </a:t>
                      </a:r>
                      <a:r>
                        <a:rPr lang="pl-PL" sz="1200" kern="1200" dirty="0" smtClean="0">
                          <a:solidFill>
                            <a:schemeClr val="dk1"/>
                          </a:solidFill>
                          <a:effectLst/>
                          <a:latin typeface="+mn-lt"/>
                          <a:ea typeface="+mn-ea"/>
                          <a:cs typeface="+mn-cs"/>
                        </a:rPr>
                        <a:t>inwestycja nie generuje żadnego z wymienionych efektów.</a:t>
                      </a:r>
                    </a:p>
                    <a:p>
                      <a:r>
                        <a:rPr lang="pl-PL" sz="1200" kern="1200" dirty="0" smtClean="0">
                          <a:solidFill>
                            <a:schemeClr val="dk1"/>
                          </a:solidFill>
                          <a:effectLst/>
                          <a:latin typeface="+mn-lt"/>
                          <a:ea typeface="+mn-ea"/>
                          <a:cs typeface="+mn-cs"/>
                        </a:rPr>
                        <a:t> </a:t>
                      </a:r>
                    </a:p>
                    <a:p>
                      <a:r>
                        <a:rPr lang="pl-PL" sz="1200" kern="1200" dirty="0" smtClean="0">
                          <a:solidFill>
                            <a:schemeClr val="dk1"/>
                          </a:solidFill>
                          <a:effectLst/>
                          <a:latin typeface="+mn-lt"/>
                          <a:ea typeface="+mn-ea"/>
                          <a:cs typeface="+mn-cs"/>
                        </a:rPr>
                        <a:t>Punkty w ramach kryterium nie podlegają sumowaniu.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8</a:t>
                      </a:r>
                      <a:endParaRPr lang="pl-PL" sz="2000" b="1"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6" name="Prostokąt 5"/>
          <p:cNvSpPr/>
          <p:nvPr/>
        </p:nvSpPr>
        <p:spPr>
          <a:xfrm>
            <a:off x="422910" y="0"/>
            <a:ext cx="5394960" cy="369332"/>
          </a:xfrm>
          <a:prstGeom prst="rect">
            <a:avLst/>
          </a:prstGeom>
          <a:solidFill>
            <a:schemeClr val="bg1"/>
          </a:solidFill>
        </p:spPr>
        <p:txBody>
          <a:bodyPr wrap="square">
            <a:spAutoFit/>
          </a:bodyPr>
          <a:lstStyle/>
          <a:p>
            <a:r>
              <a:rPr lang="pl-PL" b="1" dirty="0" smtClean="0">
                <a:solidFill>
                  <a:srgbClr val="FF0000"/>
                </a:solidFill>
                <a:latin typeface="Calibri" pitchFamily="34" charset="0"/>
                <a:cs typeface="Calibri" pitchFamily="34" charset="0"/>
              </a:rPr>
              <a:t>Autopoprawka po uwagach Komisji Europejskiej</a:t>
            </a:r>
            <a:endParaRPr lang="pl-PL" dirty="0"/>
          </a:p>
        </p:txBody>
      </p:sp>
    </p:spTree>
    <p:extLst>
      <p:ext uri="{BB962C8B-B14F-4D97-AF65-F5344CB8AC3E}">
        <p14:creationId xmlns:p14="http://schemas.microsoft.com/office/powerpoint/2010/main" val="13060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4081279963"/>
              </p:ext>
            </p:extLst>
          </p:nvPr>
        </p:nvGraphicFramePr>
        <p:xfrm>
          <a:off x="0" y="958850"/>
          <a:ext cx="9144000" cy="5808160"/>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7.</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Godziny otwarcia </a:t>
                      </a:r>
                    </a:p>
                    <a:p>
                      <a:pPr>
                        <a:lnSpc>
                          <a:spcPct val="115000"/>
                        </a:lnSpc>
                        <a:spcAft>
                          <a:spcPts val="0"/>
                        </a:spcAft>
                      </a:pP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r>
                        <a:rPr lang="pl-PL" sz="1800" kern="1200" dirty="0" smtClean="0">
                          <a:solidFill>
                            <a:schemeClr val="dk1"/>
                          </a:solidFill>
                          <a:effectLst/>
                          <a:latin typeface="+mn-lt"/>
                          <a:ea typeface="+mn-ea"/>
                          <a:cs typeface="+mn-cs"/>
                        </a:rPr>
                        <a:t>Ocenie podlegać będzie dostępność obiektów kultury, w których dostępna jest oferta kulturalna. </a:t>
                      </a:r>
                    </a:p>
                    <a:p>
                      <a:r>
                        <a:rPr lang="pl-PL" sz="1800" kern="1200" dirty="0" smtClean="0">
                          <a:solidFill>
                            <a:schemeClr val="dk1"/>
                          </a:solidFill>
                          <a:effectLst/>
                          <a:latin typeface="+mn-lt"/>
                          <a:ea typeface="+mn-ea"/>
                          <a:cs typeface="+mn-cs"/>
                        </a:rPr>
                        <a:t>W okresie trwałości projektu wzrost ogólnej liczby godzin dostępności nastąpi w stosunku do roku poprzedzającego rozpoczęcie realizacji projektu.</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r>
                        <a:rPr lang="pl-PL" sz="1500" kern="1200" dirty="0" smtClean="0">
                          <a:solidFill>
                            <a:schemeClr val="dk1"/>
                          </a:solidFill>
                          <a:effectLst/>
                          <a:latin typeface="+mn-lt"/>
                          <a:ea typeface="+mn-ea"/>
                          <a:cs typeface="+mn-cs"/>
                        </a:rPr>
                        <a:t>Dostępność oferty kulturalnej:</a:t>
                      </a:r>
                    </a:p>
                    <a:p>
                      <a:r>
                        <a:rPr lang="pl-PL" sz="1500" b="1" kern="1200" dirty="0" smtClean="0">
                          <a:solidFill>
                            <a:schemeClr val="dk1"/>
                          </a:solidFill>
                          <a:effectLst/>
                          <a:latin typeface="+mn-lt"/>
                          <a:ea typeface="+mn-ea"/>
                          <a:cs typeface="+mn-cs"/>
                        </a:rPr>
                        <a:t>2 pkt </a:t>
                      </a:r>
                      <a:r>
                        <a:rPr lang="pl-PL" sz="1500" kern="1200" dirty="0" smtClean="0">
                          <a:solidFill>
                            <a:schemeClr val="dk1"/>
                          </a:solidFill>
                          <a:effectLst/>
                          <a:latin typeface="+mn-lt"/>
                          <a:ea typeface="+mn-ea"/>
                          <a:cs typeface="+mn-cs"/>
                        </a:rPr>
                        <a:t>- oferta kulturalna będzie dostępna 6 dni w tygodniu, minimum przez 8 godzin na dobę, min. do godz. 19, w tym w sobotę i niedzielę (bez wymogów czasowych) lub nastąpi min. 10 % wzrost ogólnej liczby godzin dostępności oferty kulturalnej;</a:t>
                      </a:r>
                    </a:p>
                    <a:p>
                      <a:r>
                        <a:rPr lang="pl-PL" sz="1500" b="1" kern="1200" dirty="0" smtClean="0">
                          <a:solidFill>
                            <a:schemeClr val="dk1"/>
                          </a:solidFill>
                          <a:effectLst/>
                          <a:latin typeface="+mn-lt"/>
                          <a:ea typeface="+mn-ea"/>
                          <a:cs typeface="+mn-cs"/>
                        </a:rPr>
                        <a:t>1 pkt - </a:t>
                      </a:r>
                      <a:r>
                        <a:rPr lang="pl-PL" sz="1500" kern="1200" dirty="0" smtClean="0">
                          <a:solidFill>
                            <a:schemeClr val="dk1"/>
                          </a:solidFill>
                          <a:effectLst/>
                          <a:latin typeface="+mn-lt"/>
                          <a:ea typeface="+mn-ea"/>
                          <a:cs typeface="+mn-cs"/>
                        </a:rPr>
                        <a:t>oferta kulturalna będzie dostępna 6 dni w tygodniu min. do godz. 17, w tym w sobotę i niedzielę (bez wymogów czasowych) lub nastąpi min. 5% wzrost ogólnej liczby godzin dostępności oferty kulturalnej;</a:t>
                      </a:r>
                    </a:p>
                    <a:p>
                      <a:r>
                        <a:rPr lang="pl-PL" sz="1500" b="1" kern="1200" dirty="0" smtClean="0">
                          <a:solidFill>
                            <a:schemeClr val="dk1"/>
                          </a:solidFill>
                          <a:effectLst/>
                          <a:latin typeface="+mn-lt"/>
                          <a:ea typeface="+mn-ea"/>
                          <a:cs typeface="+mn-cs"/>
                        </a:rPr>
                        <a:t>0 pkt </a:t>
                      </a:r>
                      <a:r>
                        <a:rPr lang="pl-PL" sz="1500" kern="1200" dirty="0" smtClean="0">
                          <a:solidFill>
                            <a:schemeClr val="dk1"/>
                          </a:solidFill>
                          <a:effectLst/>
                          <a:latin typeface="+mn-lt"/>
                          <a:ea typeface="+mn-ea"/>
                          <a:cs typeface="+mn-cs"/>
                        </a:rPr>
                        <a:t>- nie ulegnie zwiększeniu w stosunku do stanu sprzed realizacji projektu.</a:t>
                      </a:r>
                    </a:p>
                    <a:p>
                      <a:r>
                        <a:rPr lang="pl-PL" sz="1500" kern="1200" dirty="0" smtClean="0">
                          <a:solidFill>
                            <a:schemeClr val="dk1"/>
                          </a:solidFill>
                          <a:effectLst/>
                          <a:latin typeface="+mn-lt"/>
                          <a:ea typeface="+mn-ea"/>
                          <a:cs typeface="+mn-cs"/>
                        </a:rPr>
                        <a:t>Punkty w ramach kryterium nie podlegają sumowaniu.</a:t>
                      </a:r>
                      <a:endParaRPr lang="pl-PL"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08790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789196196"/>
              </p:ext>
            </p:extLst>
          </p:nvPr>
        </p:nvGraphicFramePr>
        <p:xfrm>
          <a:off x="0" y="1166191"/>
          <a:ext cx="9144000" cy="5440774"/>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8.</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nSpc>
                          <a:spcPct val="115000"/>
                        </a:lnSpc>
                        <a:spcAft>
                          <a:spcPts val="0"/>
                        </a:spcAft>
                      </a:pPr>
                      <a:r>
                        <a:rPr lang="pl-PL" sz="1800" kern="1200" dirty="0" smtClean="0">
                          <a:solidFill>
                            <a:schemeClr val="dk1"/>
                          </a:solidFill>
                          <a:effectLst/>
                          <a:latin typeface="+mn-lt"/>
                          <a:ea typeface="+mn-ea"/>
                          <a:cs typeface="+mn-cs"/>
                        </a:rPr>
                        <a:t>Udostepnienie zasobów w Internecie</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r>
                        <a:rPr lang="pl-PL" sz="2000" kern="1200" dirty="0" smtClean="0">
                          <a:solidFill>
                            <a:schemeClr val="dk1"/>
                          </a:solidFill>
                          <a:effectLst/>
                          <a:latin typeface="+mn-lt"/>
                          <a:ea typeface="+mn-ea"/>
                          <a:cs typeface="+mn-cs"/>
                        </a:rPr>
                        <a:t>Promowane jest udostępnienie </a:t>
                      </a:r>
                      <a:r>
                        <a:rPr lang="pl-PL" sz="2000" kern="1200" dirty="0" err="1" smtClean="0">
                          <a:solidFill>
                            <a:schemeClr val="dk1"/>
                          </a:solidFill>
                          <a:effectLst/>
                          <a:latin typeface="+mn-lt"/>
                          <a:ea typeface="+mn-ea"/>
                          <a:cs typeface="+mn-cs"/>
                        </a:rPr>
                        <a:t>zdigitalizwanych</a:t>
                      </a:r>
                      <a:r>
                        <a:rPr lang="pl-PL" sz="2000" kern="1200" dirty="0" smtClean="0">
                          <a:solidFill>
                            <a:schemeClr val="dk1"/>
                          </a:solidFill>
                          <a:effectLst/>
                          <a:latin typeface="+mn-lt"/>
                          <a:ea typeface="+mn-ea"/>
                          <a:cs typeface="+mn-cs"/>
                        </a:rPr>
                        <a:t> zbiorów w Internecie. </a:t>
                      </a:r>
                    </a:p>
                    <a:p>
                      <a:r>
                        <a:rPr lang="pl-PL" sz="2000" kern="1200" dirty="0" smtClean="0">
                          <a:solidFill>
                            <a:schemeClr val="dk1"/>
                          </a:solidFill>
                          <a:effectLst/>
                          <a:latin typeface="+mn-lt"/>
                          <a:ea typeface="+mn-ea"/>
                          <a:cs typeface="+mn-cs"/>
                        </a:rPr>
                        <a:t> </a:t>
                      </a:r>
                    </a:p>
                    <a:p>
                      <a:r>
                        <a:rPr lang="pl-PL" sz="2000" kern="1200" dirty="0" smtClean="0">
                          <a:solidFill>
                            <a:schemeClr val="dk1"/>
                          </a:solidFill>
                          <a:effectLst/>
                          <a:latin typeface="+mn-lt"/>
                          <a:ea typeface="+mn-ea"/>
                          <a:cs typeface="+mn-cs"/>
                        </a:rPr>
                        <a:t>Wniosek musi zawierać uzasadnienie dotyczące potrzeby dostępności </a:t>
                      </a:r>
                      <a:r>
                        <a:rPr lang="pl-PL" sz="2000" kern="1200" dirty="0" err="1" smtClean="0">
                          <a:solidFill>
                            <a:schemeClr val="dk1"/>
                          </a:solidFill>
                          <a:effectLst/>
                          <a:latin typeface="+mn-lt"/>
                          <a:ea typeface="+mn-ea"/>
                          <a:cs typeface="+mn-cs"/>
                        </a:rPr>
                        <a:t>zdigitalizowanych</a:t>
                      </a:r>
                      <a:r>
                        <a:rPr lang="pl-PL" sz="2000" kern="1200" dirty="0" smtClean="0">
                          <a:solidFill>
                            <a:schemeClr val="dk1"/>
                          </a:solidFill>
                          <a:effectLst/>
                          <a:latin typeface="+mn-lt"/>
                          <a:ea typeface="+mn-ea"/>
                          <a:cs typeface="+mn-cs"/>
                        </a:rPr>
                        <a:t> dóbr kultury w Internecie.</a:t>
                      </a:r>
                      <a:endPar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85738" indent="0"/>
                      <a:r>
                        <a:rPr lang="pl-PL" sz="2000" kern="1200" dirty="0" smtClean="0">
                          <a:solidFill>
                            <a:schemeClr val="dk1"/>
                          </a:solidFill>
                          <a:effectLst/>
                          <a:latin typeface="+mn-lt"/>
                          <a:ea typeface="+mn-ea"/>
                          <a:cs typeface="+mn-cs"/>
                        </a:rPr>
                        <a:t>Projekt przewiduje:</a:t>
                      </a:r>
                    </a:p>
                    <a:p>
                      <a:pPr marL="185738" indent="0"/>
                      <a:r>
                        <a:rPr lang="pl-PL" sz="2000" b="1" kern="1200" dirty="0" smtClean="0">
                          <a:solidFill>
                            <a:schemeClr val="dk1"/>
                          </a:solidFill>
                          <a:effectLst/>
                          <a:latin typeface="+mn-lt"/>
                          <a:ea typeface="+mn-ea"/>
                          <a:cs typeface="+mn-cs"/>
                        </a:rPr>
                        <a:t>2 pkt - </a:t>
                      </a:r>
                      <a:r>
                        <a:rPr lang="pl-PL" sz="2000" kern="1200" dirty="0" smtClean="0">
                          <a:solidFill>
                            <a:schemeClr val="dk1"/>
                          </a:solidFill>
                          <a:effectLst/>
                          <a:latin typeface="+mn-lt"/>
                          <a:ea typeface="+mn-ea"/>
                          <a:cs typeface="+mn-cs"/>
                        </a:rPr>
                        <a:t>udostepnienie zbiorów w Internecie; </a:t>
                      </a:r>
                    </a:p>
                    <a:p>
                      <a:pPr marL="185738" indent="0"/>
                      <a:r>
                        <a:rPr lang="pl-PL" sz="2000" b="1" kern="1200" dirty="0" smtClean="0">
                          <a:solidFill>
                            <a:schemeClr val="dk1"/>
                          </a:solidFill>
                          <a:effectLst/>
                          <a:latin typeface="+mn-lt"/>
                          <a:ea typeface="+mn-ea"/>
                          <a:cs typeface="+mn-cs"/>
                        </a:rPr>
                        <a:t>0 pkt - </a:t>
                      </a:r>
                      <a:r>
                        <a:rPr lang="pl-PL" sz="2000" kern="1200" dirty="0" smtClean="0">
                          <a:solidFill>
                            <a:schemeClr val="dk1"/>
                          </a:solidFill>
                          <a:effectLst/>
                          <a:latin typeface="+mn-lt"/>
                          <a:ea typeface="+mn-ea"/>
                          <a:cs typeface="+mn-cs"/>
                        </a:rPr>
                        <a:t>nie nastąpi udostepnienie.</a:t>
                      </a:r>
                    </a:p>
                    <a:p>
                      <a:pPr marL="185738" indent="0"/>
                      <a:endPar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260887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nvPr>
        </p:nvGraphicFramePr>
        <p:xfrm>
          <a:off x="0" y="1166191"/>
          <a:ext cx="9144000" cy="5440774"/>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8.</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nSpc>
                          <a:spcPct val="115000"/>
                        </a:lnSpc>
                        <a:spcAft>
                          <a:spcPts val="0"/>
                        </a:spcAft>
                      </a:pPr>
                      <a:r>
                        <a:rPr lang="pl-PL" sz="1800" kern="1200" dirty="0" smtClean="0">
                          <a:solidFill>
                            <a:schemeClr val="dk1"/>
                          </a:solidFill>
                          <a:effectLst/>
                          <a:latin typeface="+mn-lt"/>
                          <a:ea typeface="+mn-ea"/>
                          <a:cs typeface="+mn-cs"/>
                        </a:rPr>
                        <a:t>Udostepnienie zasobów w Internecie</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r>
                        <a:rPr lang="pl-PL" sz="2000" kern="1200" dirty="0" smtClean="0">
                          <a:solidFill>
                            <a:schemeClr val="dk1"/>
                          </a:solidFill>
                          <a:effectLst/>
                          <a:latin typeface="+mn-lt"/>
                          <a:ea typeface="+mn-ea"/>
                          <a:cs typeface="+mn-cs"/>
                        </a:rPr>
                        <a:t>Promowane jest udostępnienie </a:t>
                      </a:r>
                      <a:r>
                        <a:rPr lang="pl-PL" sz="2000" kern="1200" dirty="0" err="1" smtClean="0">
                          <a:solidFill>
                            <a:schemeClr val="dk1"/>
                          </a:solidFill>
                          <a:effectLst/>
                          <a:latin typeface="+mn-lt"/>
                          <a:ea typeface="+mn-ea"/>
                          <a:cs typeface="+mn-cs"/>
                        </a:rPr>
                        <a:t>zdigitalizwanych</a:t>
                      </a:r>
                      <a:r>
                        <a:rPr lang="pl-PL" sz="2000" kern="1200" dirty="0" smtClean="0">
                          <a:solidFill>
                            <a:schemeClr val="dk1"/>
                          </a:solidFill>
                          <a:effectLst/>
                          <a:latin typeface="+mn-lt"/>
                          <a:ea typeface="+mn-ea"/>
                          <a:cs typeface="+mn-cs"/>
                        </a:rPr>
                        <a:t> zbiorów w Internecie. </a:t>
                      </a:r>
                    </a:p>
                    <a:p>
                      <a:r>
                        <a:rPr lang="pl-PL" sz="2000" kern="1200" dirty="0" smtClean="0">
                          <a:solidFill>
                            <a:schemeClr val="dk1"/>
                          </a:solidFill>
                          <a:effectLst/>
                          <a:latin typeface="+mn-lt"/>
                          <a:ea typeface="+mn-ea"/>
                          <a:cs typeface="+mn-cs"/>
                        </a:rPr>
                        <a:t> </a:t>
                      </a:r>
                    </a:p>
                    <a:p>
                      <a:r>
                        <a:rPr lang="pl-PL" sz="2000" kern="1200" dirty="0" smtClean="0">
                          <a:solidFill>
                            <a:schemeClr val="dk1"/>
                          </a:solidFill>
                          <a:effectLst/>
                          <a:latin typeface="+mn-lt"/>
                          <a:ea typeface="+mn-ea"/>
                          <a:cs typeface="+mn-cs"/>
                        </a:rPr>
                        <a:t>Wniosek musi zawierać uzasadnienie dotyczące potrzeby dostępności </a:t>
                      </a:r>
                      <a:r>
                        <a:rPr lang="pl-PL" sz="2000" kern="1200" dirty="0" err="1" smtClean="0">
                          <a:solidFill>
                            <a:schemeClr val="dk1"/>
                          </a:solidFill>
                          <a:effectLst/>
                          <a:latin typeface="+mn-lt"/>
                          <a:ea typeface="+mn-ea"/>
                          <a:cs typeface="+mn-cs"/>
                        </a:rPr>
                        <a:t>zdigitalizowanych</a:t>
                      </a:r>
                      <a:r>
                        <a:rPr lang="pl-PL" sz="2000" kern="1200" dirty="0" smtClean="0">
                          <a:solidFill>
                            <a:schemeClr val="dk1"/>
                          </a:solidFill>
                          <a:effectLst/>
                          <a:latin typeface="+mn-lt"/>
                          <a:ea typeface="+mn-ea"/>
                          <a:cs typeface="+mn-cs"/>
                        </a:rPr>
                        <a:t> dóbr kultury w Internecie.</a:t>
                      </a:r>
                      <a:endPar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85738" indent="0"/>
                      <a:r>
                        <a:rPr lang="pl-PL" sz="2000" kern="1200" dirty="0" smtClean="0">
                          <a:solidFill>
                            <a:schemeClr val="dk1"/>
                          </a:solidFill>
                          <a:effectLst/>
                          <a:latin typeface="+mn-lt"/>
                          <a:ea typeface="+mn-ea"/>
                          <a:cs typeface="+mn-cs"/>
                        </a:rPr>
                        <a:t>Projekt przewiduje:</a:t>
                      </a:r>
                    </a:p>
                    <a:p>
                      <a:pPr marL="185738" indent="0"/>
                      <a:r>
                        <a:rPr lang="pl-PL" sz="2000" b="1" kern="1200" dirty="0" smtClean="0">
                          <a:solidFill>
                            <a:schemeClr val="dk1"/>
                          </a:solidFill>
                          <a:effectLst/>
                          <a:latin typeface="+mn-lt"/>
                          <a:ea typeface="+mn-ea"/>
                          <a:cs typeface="+mn-cs"/>
                        </a:rPr>
                        <a:t>2 pkt - </a:t>
                      </a:r>
                      <a:r>
                        <a:rPr lang="pl-PL" sz="2000" kern="1200" dirty="0" smtClean="0">
                          <a:solidFill>
                            <a:schemeClr val="dk1"/>
                          </a:solidFill>
                          <a:effectLst/>
                          <a:latin typeface="+mn-lt"/>
                          <a:ea typeface="+mn-ea"/>
                          <a:cs typeface="+mn-cs"/>
                        </a:rPr>
                        <a:t>udostepnienie zbiorów w Internecie; </a:t>
                      </a:r>
                    </a:p>
                    <a:p>
                      <a:pPr marL="185738" indent="0"/>
                      <a:r>
                        <a:rPr lang="pl-PL" sz="2000" b="1" kern="1200" dirty="0" smtClean="0">
                          <a:solidFill>
                            <a:schemeClr val="dk1"/>
                          </a:solidFill>
                          <a:effectLst/>
                          <a:latin typeface="+mn-lt"/>
                          <a:ea typeface="+mn-ea"/>
                          <a:cs typeface="+mn-cs"/>
                        </a:rPr>
                        <a:t>0 pkt - </a:t>
                      </a:r>
                      <a:r>
                        <a:rPr lang="pl-PL" sz="2000" kern="1200" dirty="0" smtClean="0">
                          <a:solidFill>
                            <a:schemeClr val="dk1"/>
                          </a:solidFill>
                          <a:effectLst/>
                          <a:latin typeface="+mn-lt"/>
                          <a:ea typeface="+mn-ea"/>
                          <a:cs typeface="+mn-cs"/>
                        </a:rPr>
                        <a:t>nie nastąpi udostepnienie.</a:t>
                      </a:r>
                    </a:p>
                    <a:p>
                      <a:pPr marL="185738" indent="0"/>
                      <a:endParaRPr lang="pl-PL"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72809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4022656748"/>
              </p:ext>
            </p:extLst>
          </p:nvPr>
        </p:nvGraphicFramePr>
        <p:xfrm>
          <a:off x="0" y="912680"/>
          <a:ext cx="9144000" cy="5945320"/>
        </p:xfrm>
        <a:graphic>
          <a:graphicData uri="http://schemas.openxmlformats.org/drawingml/2006/table">
            <a:tbl>
              <a:tblPr firstRow="1" firstCol="1" bandRow="1">
                <a:tableStyleId>{5C22544A-7EE6-4342-B048-85BDC9FD1C3A}</a:tableStyleId>
              </a:tblPr>
              <a:tblGrid>
                <a:gridCol w="482972"/>
                <a:gridCol w="1504854"/>
                <a:gridCol w="3591339"/>
                <a:gridCol w="3026763"/>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9.</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r>
                        <a:rPr lang="pl-PL" sz="1800" kern="1200" dirty="0" smtClean="0">
                          <a:solidFill>
                            <a:schemeClr val="dk1"/>
                          </a:solidFill>
                          <a:effectLst/>
                          <a:latin typeface="+mn-lt"/>
                          <a:ea typeface="+mn-ea"/>
                          <a:cs typeface="+mn-cs"/>
                        </a:rPr>
                        <a:t>Komplementarność </a:t>
                      </a:r>
                    </a:p>
                    <a:p>
                      <a:pPr algn="ctr"/>
                      <a:r>
                        <a:rPr lang="pl-PL" sz="1800" kern="1200" dirty="0" smtClean="0">
                          <a:solidFill>
                            <a:schemeClr val="dk1"/>
                          </a:solidFill>
                          <a:effectLst/>
                          <a:latin typeface="+mn-lt"/>
                          <a:ea typeface="+mn-ea"/>
                          <a:cs typeface="+mn-cs"/>
                        </a:rPr>
                        <a:t>projektu</a:t>
                      </a:r>
                    </a:p>
                    <a:p>
                      <a:endParaRPr lang="pl-PL" dirty="0"/>
                    </a:p>
                  </a:txBody>
                  <a:tcPr marL="60345" marR="60345" marT="0" marB="0"/>
                </a:tc>
                <a:tc>
                  <a:txBody>
                    <a:bodyPr/>
                    <a:lstStyle/>
                    <a:p>
                      <a:pPr marL="92075" indent="0"/>
                      <a:r>
                        <a:rPr lang="pl-PL" sz="1800" kern="1200" dirty="0" smtClean="0">
                          <a:solidFill>
                            <a:schemeClr val="dk1"/>
                          </a:solidFill>
                          <a:effectLst/>
                          <a:latin typeface="+mn-lt"/>
                          <a:ea typeface="+mn-ea"/>
                          <a:cs typeface="+mn-cs"/>
                        </a:rPr>
                        <a:t>W ramach kryterium oceniany będzie związek projektu z innymi przedsięwzięciami, dotyczącymi, w szczególności ochrony, promocji i rozwoju dziedzictwa kulturowego (niezależnie </a:t>
                      </a:r>
                    </a:p>
                    <a:p>
                      <a:pPr marL="92075" indent="0"/>
                      <a:r>
                        <a:rPr lang="pl-PL" sz="1800" kern="1200" dirty="0" smtClean="0">
                          <a:solidFill>
                            <a:schemeClr val="dk1"/>
                          </a:solidFill>
                          <a:effectLst/>
                          <a:latin typeface="+mn-lt"/>
                          <a:ea typeface="+mn-ea"/>
                          <a:cs typeface="+mn-cs"/>
                        </a:rPr>
                        <a:t>od źródeł finansowania i podmiotu realizującego) oraz </a:t>
                      </a:r>
                    </a:p>
                    <a:p>
                      <a:pPr marL="92075" indent="0"/>
                      <a:r>
                        <a:rPr lang="pl-PL" sz="1800" kern="1200" dirty="0" smtClean="0">
                          <a:solidFill>
                            <a:schemeClr val="dk1"/>
                          </a:solidFill>
                          <a:effectLst/>
                          <a:latin typeface="+mn-lt"/>
                          <a:ea typeface="+mn-ea"/>
                          <a:cs typeface="+mn-cs"/>
                        </a:rPr>
                        <a:t>stopień, w jakim analizowane projekty i ich rezultaty warunkują lub </a:t>
                      </a:r>
                    </a:p>
                    <a:p>
                      <a:pPr marL="92075" indent="0"/>
                      <a:r>
                        <a:rPr lang="pl-PL" sz="1800" kern="1200" dirty="0" smtClean="0">
                          <a:solidFill>
                            <a:schemeClr val="dk1"/>
                          </a:solidFill>
                          <a:effectLst/>
                          <a:latin typeface="+mn-lt"/>
                          <a:ea typeface="+mn-ea"/>
                          <a:cs typeface="+mn-cs"/>
                        </a:rPr>
                        <a:t>wzmacniają się nawzajem. </a:t>
                      </a:r>
                    </a:p>
                    <a:p>
                      <a:endParaRPr lang="pl-PL" dirty="0"/>
                    </a:p>
                  </a:txBody>
                  <a:tcPr marL="0" marR="0" marT="0" marB="0"/>
                </a:tc>
                <a:tc>
                  <a:txBody>
                    <a:bodyPr/>
                    <a:lstStyle/>
                    <a:p>
                      <a:pPr marL="92075" indent="0"/>
                      <a:r>
                        <a:rPr lang="pl-PL" sz="1800" kern="1200" dirty="0" smtClean="0">
                          <a:solidFill>
                            <a:schemeClr val="dk1"/>
                          </a:solidFill>
                          <a:effectLst/>
                          <a:latin typeface="+mn-lt"/>
                          <a:ea typeface="+mn-ea"/>
                          <a:cs typeface="+mn-cs"/>
                        </a:rPr>
                        <a:t>Projekt jest komplementarny z innym projektem/projektami:</a:t>
                      </a:r>
                    </a:p>
                    <a:p>
                      <a:pPr marL="92075" indent="0"/>
                      <a:r>
                        <a:rPr lang="pl-PL" sz="1800" b="1" kern="1200" dirty="0" smtClean="0">
                          <a:solidFill>
                            <a:schemeClr val="dk1"/>
                          </a:solidFill>
                          <a:effectLst/>
                          <a:latin typeface="+mn-lt"/>
                          <a:ea typeface="+mn-ea"/>
                          <a:cs typeface="+mn-cs"/>
                        </a:rPr>
                        <a:t>3 pkt </a:t>
                      </a:r>
                      <a:r>
                        <a:rPr lang="pl-PL" sz="1800" kern="1200" dirty="0" smtClean="0">
                          <a:solidFill>
                            <a:schemeClr val="dk1"/>
                          </a:solidFill>
                          <a:effectLst/>
                          <a:latin typeface="+mn-lt"/>
                          <a:ea typeface="+mn-ea"/>
                          <a:cs typeface="+mn-cs"/>
                        </a:rPr>
                        <a:t>- dotyczącymi ochrony, promocji i rozwoju dziedzictwa kulturowego w taki sposób, że ich rezultaty wzmacniają się wzajemnie; </a:t>
                      </a:r>
                    </a:p>
                    <a:p>
                      <a:pPr marL="92075" indent="0"/>
                      <a:r>
                        <a:rPr lang="pl-PL" sz="1800" b="1" kern="1200" dirty="0" smtClean="0">
                          <a:solidFill>
                            <a:schemeClr val="dk1"/>
                          </a:solidFill>
                          <a:effectLst/>
                          <a:latin typeface="+mn-lt"/>
                          <a:ea typeface="+mn-ea"/>
                          <a:cs typeface="+mn-cs"/>
                        </a:rPr>
                        <a:t>1 pkt </a:t>
                      </a:r>
                      <a:r>
                        <a:rPr lang="pl-PL" sz="1800" kern="1200" dirty="0" smtClean="0">
                          <a:solidFill>
                            <a:schemeClr val="dk1"/>
                          </a:solidFill>
                          <a:effectLst/>
                          <a:latin typeface="+mn-lt"/>
                          <a:ea typeface="+mn-ea"/>
                          <a:cs typeface="+mn-cs"/>
                        </a:rPr>
                        <a:t>- nie dotyczącymi bezpośrednio ochrony, promocji i rozwoju dziedzictwa kulturowego w taki sposób, że ich rezultaty wzmacniają się wzajemnie;</a:t>
                      </a:r>
                    </a:p>
                    <a:p>
                      <a:pPr marL="92075" indent="0"/>
                      <a:r>
                        <a:rPr lang="pl-PL" sz="1800" b="1" kern="1200" dirty="0" smtClean="0">
                          <a:solidFill>
                            <a:schemeClr val="dk1"/>
                          </a:solidFill>
                          <a:effectLst/>
                          <a:latin typeface="+mn-lt"/>
                          <a:ea typeface="+mn-ea"/>
                          <a:cs typeface="+mn-cs"/>
                        </a:rPr>
                        <a:t>0 pkt - </a:t>
                      </a:r>
                      <a:r>
                        <a:rPr lang="pl-PL" sz="1800" kern="1200" dirty="0" smtClean="0">
                          <a:solidFill>
                            <a:schemeClr val="dk1"/>
                          </a:solidFill>
                          <a:effectLst/>
                          <a:latin typeface="+mn-lt"/>
                          <a:ea typeface="+mn-ea"/>
                          <a:cs typeface="+mn-cs"/>
                        </a:rPr>
                        <a:t>brak powiązań lub brak informacji w tym zakresie.</a:t>
                      </a:r>
                    </a:p>
                    <a:p>
                      <a:pPr marL="92075" indent="0"/>
                      <a:r>
                        <a:rPr lang="pl-PL" sz="1800" kern="1200" dirty="0" smtClean="0">
                          <a:solidFill>
                            <a:schemeClr val="dk1"/>
                          </a:solidFill>
                          <a:effectLst/>
                          <a:latin typeface="+mn-lt"/>
                          <a:ea typeface="+mn-ea"/>
                          <a:cs typeface="+mn-cs"/>
                        </a:rPr>
                        <a:t> </a:t>
                      </a:r>
                    </a:p>
                    <a:p>
                      <a:pPr marL="92075" indent="0"/>
                      <a:r>
                        <a:rPr lang="pl-PL" sz="1800" kern="1200" dirty="0" smtClean="0">
                          <a:solidFill>
                            <a:schemeClr val="dk1"/>
                          </a:solidFill>
                          <a:effectLst/>
                          <a:latin typeface="+mn-lt"/>
                          <a:ea typeface="+mn-ea"/>
                          <a:cs typeface="+mn-cs"/>
                        </a:rPr>
                        <a:t>Punkty w ramach kryterium nie podlegają sumowaniu.</a:t>
                      </a:r>
                      <a:endParaRPr lang="pl-PL"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66479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877751979"/>
              </p:ext>
            </p:extLst>
          </p:nvPr>
        </p:nvGraphicFramePr>
        <p:xfrm>
          <a:off x="0" y="0"/>
          <a:ext cx="9144000" cy="7345380"/>
        </p:xfrm>
        <a:graphic>
          <a:graphicData uri="http://schemas.openxmlformats.org/drawingml/2006/table">
            <a:tbl>
              <a:tblPr firstRow="1" firstCol="1" bandRow="1">
                <a:tableStyleId>{5C22544A-7EE6-4342-B048-85BDC9FD1C3A}</a:tableStyleId>
              </a:tblPr>
              <a:tblGrid>
                <a:gridCol w="482972"/>
                <a:gridCol w="908506"/>
                <a:gridCol w="1974574"/>
                <a:gridCol w="5239876"/>
                <a:gridCol w="538072"/>
              </a:tblGrid>
              <a:tr h="11274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730540">
                <a:tc>
                  <a:txBody>
                    <a:bodyPr/>
                    <a:lstStyle/>
                    <a:p>
                      <a:pPr algn="ctr">
                        <a:lnSpc>
                          <a:spcPct val="115000"/>
                        </a:lnSpc>
                        <a:spcAft>
                          <a:spcPts val="0"/>
                        </a:spcAft>
                      </a:pPr>
                      <a:r>
                        <a:rPr lang="pl-PL" sz="1800" dirty="0" smtClean="0">
                          <a:effectLst/>
                          <a:latin typeface="+mn-lt"/>
                          <a:ea typeface="+mn-ea"/>
                          <a:cs typeface="+mn-cs"/>
                        </a:rPr>
                        <a:t>10.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1800" kern="1200" dirty="0" smtClean="0">
                          <a:solidFill>
                            <a:schemeClr val="dk1"/>
                          </a:solidFill>
                          <a:effectLst/>
                          <a:latin typeface="+mn-lt"/>
                          <a:ea typeface="+mn-ea"/>
                          <a:cs typeface="+mn-cs"/>
                        </a:rPr>
                        <a:t>Projekty przyczyniające się do rozwoju oferty </a:t>
                      </a:r>
                      <a:r>
                        <a:rPr lang="pl-PL" sz="1800" kern="1200" dirty="0" err="1" smtClean="0">
                          <a:solidFill>
                            <a:schemeClr val="dk1"/>
                          </a:solidFill>
                          <a:effectLst/>
                          <a:latin typeface="+mn-lt"/>
                          <a:ea typeface="+mn-ea"/>
                          <a:cs typeface="+mn-cs"/>
                        </a:rPr>
                        <a:t>kulturalno</a:t>
                      </a:r>
                      <a:r>
                        <a:rPr lang="pl-PL" sz="1800" kern="1200" dirty="0" smtClean="0">
                          <a:solidFill>
                            <a:schemeClr val="dk1"/>
                          </a:solidFill>
                          <a:effectLst/>
                          <a:latin typeface="+mn-lt"/>
                          <a:ea typeface="+mn-ea"/>
                          <a:cs typeface="+mn-cs"/>
                        </a:rPr>
                        <a:t> - edukacyjnej</a:t>
                      </a:r>
                      <a:endParaRPr lang="pl-PL" dirty="0"/>
                    </a:p>
                  </a:txBody>
                  <a:tcPr marL="60345" marR="6034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smtClean="0">
                          <a:solidFill>
                            <a:schemeClr val="dk1"/>
                          </a:solidFill>
                          <a:effectLst/>
                          <a:latin typeface="+mn-lt"/>
                          <a:ea typeface="+mn-ea"/>
                          <a:cs typeface="+mn-cs"/>
                        </a:rPr>
                        <a:t>Ocenie podlegać będzie, jakość programu kulturalnego oraz oferta edukacyjna związana z realizacją projektu (uruchomiona po zakończeniu rzeczowej realizacji projektu). Priorytetowo traktowane będą projekty tworzące nowe formy uczestnictwa w kulturze, przyczyniające się do budowania świadomości i edukacji kulturalnej, zapewniające wysoką jakość merytoryczną i szeroką gamę oferty kulturalno-edukacyjnej, kierowanej do szerokiego grona odbiorców. Oferta kulturalno-edukacyjna powinna przyczyniać się do wzrostu kompetencji kulturowych oraz wzrostu kreatywności społeczeństwa.</a:t>
                      </a:r>
                    </a:p>
                    <a:p>
                      <a:endParaRPr lang="pl-PL" dirty="0"/>
                    </a:p>
                  </a:txBody>
                  <a:tcPr marL="0" marR="0" marT="0" marB="0"/>
                </a:tc>
                <a:tc>
                  <a:txBody>
                    <a:bodyPr/>
                    <a:lstStyle/>
                    <a:p>
                      <a:r>
                        <a:rPr lang="pl-PL" sz="1000" kern="1200" dirty="0" smtClean="0">
                          <a:solidFill>
                            <a:schemeClr val="dk1"/>
                          </a:solidFill>
                          <a:effectLst/>
                          <a:latin typeface="+mn-lt"/>
                          <a:ea typeface="+mn-ea"/>
                          <a:cs typeface="+mn-cs"/>
                        </a:rPr>
                        <a:t>Projekt zakłada, że:</a:t>
                      </a:r>
                    </a:p>
                    <a:p>
                      <a:r>
                        <a:rPr lang="pl-PL" sz="1000" kern="1200" dirty="0" smtClean="0">
                          <a:solidFill>
                            <a:schemeClr val="dk1"/>
                          </a:solidFill>
                          <a:effectLst/>
                          <a:latin typeface="+mn-lt"/>
                          <a:ea typeface="+mn-ea"/>
                          <a:cs typeface="+mn-cs"/>
                        </a:rPr>
                        <a:t>6 pkt - oferta kulturalno-edukacyjna powstała w wyniku realizacji projektu, w porównaniu z dotychczasową działalnością kulturalno-edukacyjną, zapewnia różnorodną (w tym wzbogaconą o nowe elementy) jakość merytoryczną programu. Oznacza to, że zaproponowany program tworzy nowe formy uczestnictwa w kulturze, wprowadza nowe elementy merytoryczne, skierowany jest do nowych grup odbiorców, przyczynia się do budowania świadomości i edukacji kulturalnej, wzrostu kompetencji kulturowych oraz do wzrostu kreatywności społeczeństwa. Wprowadzone nowe elementy do</a:t>
                      </a:r>
                      <a:r>
                        <a:rPr lang="pl-PL" sz="1800" kern="1200" dirty="0" smtClean="0">
                          <a:solidFill>
                            <a:schemeClr val="dk1"/>
                          </a:solidFill>
                          <a:effectLst/>
                          <a:latin typeface="+mn-lt"/>
                          <a:ea typeface="+mn-ea"/>
                          <a:cs typeface="+mn-cs"/>
                        </a:rPr>
                        <a:t> </a:t>
                      </a:r>
                      <a:r>
                        <a:rPr lang="pl-PL" sz="1000" kern="1200" dirty="0" smtClean="0">
                          <a:solidFill>
                            <a:schemeClr val="dk1"/>
                          </a:solidFill>
                          <a:effectLst/>
                          <a:latin typeface="+mn-lt"/>
                          <a:ea typeface="+mn-ea"/>
                          <a:cs typeface="+mn-cs"/>
                        </a:rPr>
                        <a:t>oferty kulturalno-edukacyjnej nie stanowią pojedynczych wydarzeń, tylko ich znaczenie w kontekście całej oferty jest widoczne i znaczące. </a:t>
                      </a:r>
                    </a:p>
                    <a:p>
                      <a:r>
                        <a:rPr lang="pl-PL" sz="1000" kern="1200" dirty="0" smtClean="0">
                          <a:solidFill>
                            <a:schemeClr val="dk1"/>
                          </a:solidFill>
                          <a:effectLst/>
                          <a:latin typeface="+mn-lt"/>
                          <a:ea typeface="+mn-ea"/>
                          <a:cs typeface="+mn-cs"/>
                        </a:rPr>
                        <a:t>lub </a:t>
                      </a:r>
                    </a:p>
                    <a:p>
                      <a:r>
                        <a:rPr lang="pl-PL" sz="1000" kern="1200" dirty="0" smtClean="0">
                          <a:solidFill>
                            <a:schemeClr val="dk1"/>
                          </a:solidFill>
                          <a:effectLst/>
                          <a:latin typeface="+mn-lt"/>
                          <a:ea typeface="+mn-ea"/>
                          <a:cs typeface="+mn-cs"/>
                        </a:rPr>
                        <a:t>            - w przypadku gdy wnioskodawca nie prowadził wcześniej działalności kulturalno-edukacyjnej zaproponowana oferta jest bogata (liczona ilością zaproponowanych wydarzeń kulturalno-edukacyjnych), zróżnicowana (różnorodne formy uczestnictwa w kulturze), skierowana do szerokiej grupy odbiorców, przyczynia się do budowania świadomości i edukacji kulturalnej, wzrostu kompetencji kulturowych oraz do wzrostu kreatywności społeczeństwa. </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3 pkt - oferta kulturalno-edukacyjna powstała w wyniku realizacji projektu w porównaniu do dotychczasowej działalności kulturalno-edukacyjnej wnioskodawcy jest bogatsza jedynie w odniesieniu do ilości zaproponowanych wydarzeń, jednakże nie wprowadza nowych form uczestnictwa w kulturze, nie jest skierowana do nowej grupy odbiorców, nie wprowadza nowych elementów (np. nowej tematyki) (wzrost ilościowy nie jakościowy), nie wpływa znacząco na wzrost kompetencji kulturalnych oraz wzrost kreatywności społeczeństwa lub wprowadzone nowe elementy do oferty kulturalno-edukacyjnej (nowe formy uczestnictwa w kulturze, nowi odbiorcy) są mało istotne biorąc pod uwagę całą ofertę. </a:t>
                      </a:r>
                    </a:p>
                    <a:p>
                      <a:r>
                        <a:rPr lang="pl-PL" sz="1000" kern="1200" dirty="0" smtClean="0">
                          <a:solidFill>
                            <a:schemeClr val="dk1"/>
                          </a:solidFill>
                          <a:effectLst/>
                          <a:latin typeface="+mn-lt"/>
                          <a:ea typeface="+mn-ea"/>
                          <a:cs typeface="+mn-cs"/>
                        </a:rPr>
                        <a:t> lub </a:t>
                      </a:r>
                    </a:p>
                    <a:p>
                      <a:r>
                        <a:rPr lang="pl-PL" sz="1000" kern="1200" dirty="0" smtClean="0">
                          <a:solidFill>
                            <a:schemeClr val="dk1"/>
                          </a:solidFill>
                          <a:effectLst/>
                          <a:latin typeface="+mn-lt"/>
                          <a:ea typeface="+mn-ea"/>
                          <a:cs typeface="+mn-cs"/>
                        </a:rPr>
                        <a:t>             - w przypadku gdy wnioskodawca nie prowadził wcześniej działalności kulturalno-edukacyjnej zaproponowana oferta jest bogata (liczona ilością zaproponowanych wydarzeń kulturalno-edukacyjnych), ale mało zróżnicowana (brak różnorodnych form uczestnictwa w kulturze), skierowana do wąskiej grupy odbiorców, nie wpływa znacząco na wzrost kompetencji kulturalnych oraz wzrost kreatywności społeczeństwa. </a:t>
                      </a:r>
                    </a:p>
                    <a:p>
                      <a:r>
                        <a:rPr lang="pl-PL" sz="1000" kern="1200" dirty="0" smtClean="0">
                          <a:solidFill>
                            <a:schemeClr val="dk1"/>
                          </a:solidFill>
                          <a:effectLst/>
                          <a:latin typeface="+mn-lt"/>
                          <a:ea typeface="+mn-ea"/>
                          <a:cs typeface="+mn-cs"/>
                        </a:rPr>
                        <a:t>0 pkt - pozostałe, w tym m.in.: oferta kulturalno-edukacyjna powstała w wyniku realizacji projektu będzie kontynuacją dotychczasowej działalności kulturalnej i kulturalno-edukacyjnej wnioskodawcy </a:t>
                      </a:r>
                    </a:p>
                    <a:p>
                      <a:r>
                        <a:rPr lang="pl-PL" sz="1000" kern="1200" dirty="0" smtClean="0">
                          <a:solidFill>
                            <a:schemeClr val="dk1"/>
                          </a:solidFill>
                          <a:effectLst/>
                          <a:latin typeface="+mn-lt"/>
                          <a:ea typeface="+mn-ea"/>
                          <a:cs typeface="+mn-cs"/>
                        </a:rPr>
                        <a:t>lub </a:t>
                      </a:r>
                    </a:p>
                    <a:p>
                      <a:r>
                        <a:rPr lang="pl-PL" sz="1000" kern="1200" dirty="0" smtClean="0">
                          <a:solidFill>
                            <a:schemeClr val="dk1"/>
                          </a:solidFill>
                          <a:effectLst/>
                          <a:latin typeface="+mn-lt"/>
                          <a:ea typeface="+mn-ea"/>
                          <a:cs typeface="+mn-cs"/>
                        </a:rPr>
                        <a:t>             - w przypadku gdy wnioskodawca nie prowadził wcześniej działalności kulturalno-edukacyjnej zaproponowana oferta jest uboga (liczona ilością zaproponowanych wydarzeń kulturalno-edukacyjnych) mało zróżnicowana (brak różnorodnych form uczestnictwa w kulturze), skierowana do wąskiej grupy odbiorców, nie wpływa na wzrost kompetencji kulturalnych oraz wzrost kreatywności społeczeństwa.</a:t>
                      </a:r>
                    </a:p>
                    <a:p>
                      <a:r>
                        <a:rPr lang="pl-PL" sz="1000" kern="1200" dirty="0" smtClean="0">
                          <a:solidFill>
                            <a:schemeClr val="dk1"/>
                          </a:solidFill>
                          <a:effectLst/>
                          <a:latin typeface="+mn-lt"/>
                          <a:ea typeface="+mn-ea"/>
                          <a:cs typeface="+mn-cs"/>
                        </a:rPr>
                        <a:t> </a:t>
                      </a:r>
                    </a:p>
                    <a:p>
                      <a:r>
                        <a:rPr lang="pl-PL" sz="1000" kern="1200" dirty="0" smtClean="0">
                          <a:solidFill>
                            <a:schemeClr val="dk1"/>
                          </a:solidFill>
                          <a:effectLst/>
                          <a:latin typeface="+mn-lt"/>
                          <a:ea typeface="+mn-ea"/>
                          <a:cs typeface="+mn-cs"/>
                        </a:rPr>
                        <a:t>Punkty w ramach kryterium nie podlegają sumowaniu.</a:t>
                      </a:r>
                      <a:endParaRPr lang="pl-PL" sz="1000"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871476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631126950"/>
              </p:ext>
            </p:extLst>
          </p:nvPr>
        </p:nvGraphicFramePr>
        <p:xfrm>
          <a:off x="0" y="958851"/>
          <a:ext cx="9144000" cy="4076976"/>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755002">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321974">
                <a:tc>
                  <a:txBody>
                    <a:bodyPr/>
                    <a:lstStyle/>
                    <a:p>
                      <a:pPr algn="ctr">
                        <a:lnSpc>
                          <a:spcPct val="115000"/>
                        </a:lnSpc>
                        <a:spcAft>
                          <a:spcPts val="0"/>
                        </a:spcAft>
                      </a:pPr>
                      <a:r>
                        <a:rPr lang="pl-PL" sz="1800" dirty="0" smtClean="0">
                          <a:effectLst/>
                          <a:latin typeface="+mn-lt"/>
                          <a:ea typeface="+mn-ea"/>
                          <a:cs typeface="+mn-cs"/>
                        </a:rPr>
                        <a:t>11.</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1800" kern="1200" dirty="0" smtClean="0">
                          <a:solidFill>
                            <a:schemeClr val="dk1"/>
                          </a:solidFill>
                          <a:effectLst/>
                          <a:latin typeface="+mn-lt"/>
                          <a:ea typeface="+mn-ea"/>
                          <a:cs typeface="+mn-cs"/>
                        </a:rPr>
                        <a:t>Sektor kreatywny</a:t>
                      </a:r>
                      <a:endParaRPr lang="pl-PL" dirty="0"/>
                    </a:p>
                  </a:txBody>
                  <a:tcPr marL="60345" marR="6034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2000" kern="1200" dirty="0" smtClean="0">
                          <a:solidFill>
                            <a:schemeClr val="dk1"/>
                          </a:solidFill>
                          <a:effectLst/>
                          <a:latin typeface="+mn-lt"/>
                          <a:ea typeface="+mn-ea"/>
                          <a:cs typeface="+mn-cs"/>
                        </a:rPr>
                        <a:t>Promowane są projekty, w których oferta kulturalno-edukacyjna jest tworzona i będzie realizowana we współpracy z podmiotem z sektora kreatywnego 5. </a:t>
                      </a:r>
                      <a:endParaRPr lang="pl-PL" sz="2000" dirty="0"/>
                    </a:p>
                  </a:txBody>
                  <a:tcPr marL="0" marR="0" marT="0" marB="0"/>
                </a:tc>
                <a:tc>
                  <a:txBody>
                    <a:bodyPr/>
                    <a:lstStyle/>
                    <a:p>
                      <a:r>
                        <a:rPr lang="pl-PL" sz="1800" b="1" kern="1200" dirty="0" smtClean="0">
                          <a:solidFill>
                            <a:schemeClr val="dk1"/>
                          </a:solidFill>
                          <a:effectLst/>
                          <a:latin typeface="+mn-lt"/>
                          <a:ea typeface="+mn-ea"/>
                          <a:cs typeface="+mn-cs"/>
                        </a:rPr>
                        <a:t>4 pkt </a:t>
                      </a:r>
                      <a:r>
                        <a:rPr lang="pl-PL" sz="1800" kern="1200" dirty="0" smtClean="0">
                          <a:solidFill>
                            <a:schemeClr val="dk1"/>
                          </a:solidFill>
                          <a:effectLst/>
                          <a:latin typeface="+mn-lt"/>
                          <a:ea typeface="+mn-ea"/>
                          <a:cs typeface="+mn-cs"/>
                        </a:rPr>
                        <a:t>- projekt zakłada, że oferta kulturalno-edukacyjna jest tworzona i będzie realizowana we współpracy z podmiotem z sektora kreatywnego;</a:t>
                      </a:r>
                    </a:p>
                    <a:p>
                      <a:r>
                        <a:rPr lang="pl-PL" sz="1800" b="1" kern="1200" dirty="0" smtClean="0">
                          <a:solidFill>
                            <a:schemeClr val="dk1"/>
                          </a:solidFill>
                          <a:effectLst/>
                          <a:latin typeface="+mn-lt"/>
                          <a:ea typeface="+mn-ea"/>
                          <a:cs typeface="+mn-cs"/>
                        </a:rPr>
                        <a:t>0 pkt - </a:t>
                      </a:r>
                      <a:r>
                        <a:rPr lang="pl-PL" sz="1800" kern="1200" dirty="0" smtClean="0">
                          <a:solidFill>
                            <a:schemeClr val="dk1"/>
                          </a:solidFill>
                          <a:effectLst/>
                          <a:latin typeface="+mn-lt"/>
                          <a:ea typeface="+mn-ea"/>
                          <a:cs typeface="+mn-cs"/>
                        </a:rPr>
                        <a:t>brak współpracy z podmiotem z sektora kreatywnego lub brak informacji w tym zakresie.</a:t>
                      </a:r>
                      <a:endParaRPr lang="pl-PL"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4</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5" name="pole tekstowe 4"/>
          <p:cNvSpPr txBox="1"/>
          <p:nvPr/>
        </p:nvSpPr>
        <p:spPr>
          <a:xfrm>
            <a:off x="106017" y="5042118"/>
            <a:ext cx="8892209" cy="1600438"/>
          </a:xfrm>
          <a:prstGeom prst="rect">
            <a:avLst/>
          </a:prstGeom>
          <a:noFill/>
        </p:spPr>
        <p:txBody>
          <a:bodyPr wrap="square" rtlCol="0">
            <a:spAutoFit/>
          </a:bodyPr>
          <a:lstStyle/>
          <a:p>
            <a:r>
              <a:rPr lang="pl-PL" sz="1400" dirty="0"/>
              <a:t> </a:t>
            </a:r>
            <a:r>
              <a:rPr lang="pl-PL" sz="1400" dirty="0" smtClean="0"/>
              <a:t>5.Sektor </a:t>
            </a:r>
            <a:r>
              <a:rPr lang="pl-PL" sz="1400" dirty="0"/>
              <a:t>kreatywny – (ang. </a:t>
            </a:r>
            <a:r>
              <a:rPr lang="pl-PL" sz="1400" dirty="0" err="1"/>
              <a:t>creative</a:t>
            </a:r>
            <a:r>
              <a:rPr lang="pl-PL" sz="1400" dirty="0"/>
              <a:t> </a:t>
            </a:r>
            <a:r>
              <a:rPr lang="pl-PL" sz="1400" dirty="0" err="1"/>
              <a:t>industries</a:t>
            </a:r>
            <a:r>
              <a:rPr lang="pl-PL" sz="1400" dirty="0"/>
              <a:t>), w zależności od definicji pojęcie obejmuje różne rodzaje działalności, dla których kreatywność jest kluczowym czynnikiem produkcji. W klasyfikacja sektora kreatywnego w oparciu o działy PKD 2007 GUS. Do przemysłów kreatywnych zalicza się: działalność wydawnicza; działalność związana z produkcją filmów, nagrań wideo, programów telewizyjnych, nagrań dźwiękowych i muzycznych; nadawanie programów ogólnodostępnych i abonamentowych; działalność w zakresie architektury, badania i analizy techniczne; reklama, badanie rynku i opinii publicznej; pozostała działalność profesjonalna, naukowa i techniczna; działalność twórcza związana z kulturą i rozrywką. </a:t>
            </a:r>
          </a:p>
        </p:txBody>
      </p:sp>
    </p:spTree>
    <p:extLst>
      <p:ext uri="{BB962C8B-B14F-4D97-AF65-F5344CB8AC3E}">
        <p14:creationId xmlns:p14="http://schemas.microsoft.com/office/powerpoint/2010/main" val="486115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2295909277"/>
              </p:ext>
            </p:extLst>
          </p:nvPr>
        </p:nvGraphicFramePr>
        <p:xfrm>
          <a:off x="0" y="1166191"/>
          <a:ext cx="9144000" cy="5440774"/>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12.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1800" kern="1200" dirty="0" smtClean="0">
                          <a:solidFill>
                            <a:schemeClr val="dk1"/>
                          </a:solidFill>
                          <a:effectLst/>
                          <a:latin typeface="+mn-lt"/>
                          <a:ea typeface="+mn-ea"/>
                          <a:cs typeface="+mn-cs"/>
                        </a:rPr>
                        <a:t>Wpływ projektu na podniesienie atrakcyjności turystycznej regionu/kraju</a:t>
                      </a:r>
                      <a:endParaRPr lang="pl-PL" dirty="0"/>
                    </a:p>
                  </a:txBody>
                  <a:tcPr marL="60345" marR="60345" marT="0" marB="0"/>
                </a:tc>
                <a:tc>
                  <a:txBody>
                    <a:bodyPr/>
                    <a:lstStyle/>
                    <a:p>
                      <a:r>
                        <a:rPr lang="pl-PL" sz="1800" kern="1200" dirty="0" smtClean="0">
                          <a:solidFill>
                            <a:schemeClr val="dk1"/>
                          </a:solidFill>
                          <a:effectLst/>
                          <a:latin typeface="+mn-lt"/>
                          <a:ea typeface="+mn-ea"/>
                          <a:cs typeface="+mn-cs"/>
                        </a:rPr>
                        <a:t>W ramach kryterium ocenie podlegać będzie, czy: </a:t>
                      </a:r>
                    </a:p>
                    <a:p>
                      <a:r>
                        <a:rPr lang="pl-PL" sz="1800" kern="1200" dirty="0" smtClean="0">
                          <a:solidFill>
                            <a:schemeClr val="dk1"/>
                          </a:solidFill>
                          <a:effectLst/>
                          <a:latin typeface="+mn-lt"/>
                          <a:ea typeface="+mn-ea"/>
                          <a:cs typeface="+mn-cs"/>
                        </a:rPr>
                        <a:t>- przygotowana nowa oferta turystyczna będzie wykraczała poza główny zakres działalności wnioskodawcy,</a:t>
                      </a:r>
                    </a:p>
                    <a:p>
                      <a:r>
                        <a:rPr lang="pl-PL" sz="1800" kern="1200" dirty="0" smtClean="0">
                          <a:solidFill>
                            <a:schemeClr val="dk1"/>
                          </a:solidFill>
                          <a:effectLst/>
                          <a:latin typeface="+mn-lt"/>
                          <a:ea typeface="+mn-ea"/>
                          <a:cs typeface="+mn-cs"/>
                        </a:rPr>
                        <a:t>- prowadzone działania promocyjne będą miały zasięg ponadregionalny (nie dotyczy wyłącznej promocji w Internecie). </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Priorytetowo będą traktowane projekty, które przyczynią się do wzrostu atrakcyjności turystycznej miejsca oraz będą mieć wpływ na rozwój lokalnej bazy turystycznej. </a:t>
                      </a:r>
                      <a:endParaRPr lang="pl-PL" dirty="0"/>
                    </a:p>
                  </a:txBody>
                  <a:tcPr marL="0" marR="0" marT="0" marB="0"/>
                </a:tc>
                <a:tc>
                  <a:txBody>
                    <a:bodyPr/>
                    <a:lstStyle/>
                    <a:p>
                      <a:r>
                        <a:rPr lang="pl-PL" sz="1800" b="1" kern="1200" dirty="0" smtClean="0">
                          <a:solidFill>
                            <a:schemeClr val="dk1"/>
                          </a:solidFill>
                          <a:effectLst/>
                          <a:latin typeface="+mn-lt"/>
                          <a:ea typeface="+mn-ea"/>
                          <a:cs typeface="+mn-cs"/>
                        </a:rPr>
                        <a:t>3 pkt </a:t>
                      </a:r>
                      <a:r>
                        <a:rPr lang="pl-PL" sz="1800" kern="1200" dirty="0" smtClean="0">
                          <a:solidFill>
                            <a:schemeClr val="dk1"/>
                          </a:solidFill>
                          <a:effectLst/>
                          <a:latin typeface="+mn-lt"/>
                          <a:ea typeface="+mn-ea"/>
                          <a:cs typeface="+mn-cs"/>
                        </a:rPr>
                        <a:t>- przygotowana nowa oferta turystyczna będzie wykraczała poza główny zakres działalności wnioskodawcy; </a:t>
                      </a:r>
                    </a:p>
                    <a:p>
                      <a:r>
                        <a:rPr lang="pl-PL" sz="1800" b="1" kern="1200" dirty="0" smtClean="0">
                          <a:solidFill>
                            <a:schemeClr val="dk1"/>
                          </a:solidFill>
                          <a:effectLst/>
                          <a:latin typeface="+mn-lt"/>
                          <a:ea typeface="+mn-ea"/>
                          <a:cs typeface="+mn-cs"/>
                        </a:rPr>
                        <a:t>3 pkt </a:t>
                      </a:r>
                      <a:r>
                        <a:rPr lang="pl-PL" sz="1800" kern="1200" dirty="0" smtClean="0">
                          <a:solidFill>
                            <a:schemeClr val="dk1"/>
                          </a:solidFill>
                          <a:effectLst/>
                          <a:latin typeface="+mn-lt"/>
                          <a:ea typeface="+mn-ea"/>
                          <a:cs typeface="+mn-cs"/>
                        </a:rPr>
                        <a:t>- prowadzone działania promocyjne będą miały zasięg ponadregionalny (nie dotyczy wyłącznej promocji w Internecie). </a:t>
                      </a:r>
                    </a:p>
                    <a:p>
                      <a:r>
                        <a:rPr lang="pl-PL" sz="1800" b="1" kern="1200" dirty="0" smtClean="0">
                          <a:solidFill>
                            <a:schemeClr val="dk1"/>
                          </a:solidFill>
                          <a:effectLst/>
                          <a:latin typeface="+mn-lt"/>
                          <a:ea typeface="+mn-ea"/>
                          <a:cs typeface="+mn-cs"/>
                        </a:rPr>
                        <a:t>0 pkt </a:t>
                      </a:r>
                      <a:r>
                        <a:rPr lang="pl-PL" sz="1800" kern="1200" dirty="0" smtClean="0">
                          <a:solidFill>
                            <a:schemeClr val="dk1"/>
                          </a:solidFill>
                          <a:effectLst/>
                          <a:latin typeface="+mn-lt"/>
                          <a:ea typeface="+mn-ea"/>
                          <a:cs typeface="+mn-cs"/>
                        </a:rPr>
                        <a:t>- brak wpływu lub brak informacji w tym zakresie.</a:t>
                      </a:r>
                    </a:p>
                    <a:p>
                      <a:r>
                        <a:rPr lang="pl-PL" sz="1800" kern="1200" dirty="0" smtClean="0">
                          <a:solidFill>
                            <a:schemeClr val="dk1"/>
                          </a:solidFill>
                          <a:effectLst/>
                          <a:latin typeface="+mn-lt"/>
                          <a:ea typeface="+mn-ea"/>
                          <a:cs typeface="+mn-cs"/>
                        </a:rPr>
                        <a:t>Punkty w ramach kryterium podlegają sumowaniu.</a:t>
                      </a:r>
                      <a:endParaRPr lang="pl-PL"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4032496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1047339482"/>
              </p:ext>
            </p:extLst>
          </p:nvPr>
        </p:nvGraphicFramePr>
        <p:xfrm>
          <a:off x="0" y="0"/>
          <a:ext cx="9144000" cy="6948115"/>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126435">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13.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Projekty wyłonione w ramach konkursu architektonicznego, architektoniczno-urbanistycznego lub urbanistycznego</a:t>
                      </a:r>
                    </a:p>
                    <a:p>
                      <a:endParaRPr lang="pl-PL" dirty="0"/>
                    </a:p>
                  </a:txBody>
                  <a:tcPr marL="60345" marR="60345" marT="0" marB="0"/>
                </a:tc>
                <a:tc>
                  <a:txBody>
                    <a:bodyPr/>
                    <a:lstStyle/>
                    <a:p>
                      <a:r>
                        <a:rPr lang="pl-PL" sz="1400" kern="1200" dirty="0" smtClean="0">
                          <a:solidFill>
                            <a:schemeClr val="dk1"/>
                          </a:solidFill>
                          <a:effectLst/>
                          <a:latin typeface="+mn-lt"/>
                          <a:ea typeface="+mn-ea"/>
                          <a:cs typeface="+mn-cs"/>
                        </a:rPr>
                        <a:t>Kryterium promuje projekty dotyczące wyłącznie zagospodarowania przestrzeni (przestrzeni publicznych, projektów urbanistycznych dot. przekształcania lub rekultywacji terenu, terenów zielonych i parków) oraz obiektów kubaturowych (w tym zwłaszcza obiekty użyteczności publicznej - obiekty zabytkowe oraz te o funkcji rekreacyjnej, turystycznej, administracyjnej), które zostały wyłonione w konkursie architektonicznym, architektoniczno- urbanistycznym lub urbanistycznym.</a:t>
                      </a:r>
                    </a:p>
                    <a:p>
                      <a:r>
                        <a:rPr lang="pl-PL" sz="1400" kern="1200" dirty="0" smtClean="0">
                          <a:solidFill>
                            <a:schemeClr val="dk1"/>
                          </a:solidFill>
                          <a:effectLst/>
                          <a:latin typeface="+mn-lt"/>
                          <a:ea typeface="+mn-ea"/>
                          <a:cs typeface="+mn-cs"/>
                        </a:rPr>
                        <a:t>Konkurs architektoniczny nie musi dot. całego przedsięwzięcia. </a:t>
                      </a:r>
                    </a:p>
                    <a:p>
                      <a:r>
                        <a:rPr lang="pl-PL" sz="1400" kern="1200" dirty="0" smtClean="0">
                          <a:solidFill>
                            <a:schemeClr val="dk1"/>
                          </a:solidFill>
                          <a:effectLst/>
                          <a:latin typeface="+mn-lt"/>
                          <a:ea typeface="+mn-ea"/>
                          <a:cs typeface="+mn-cs"/>
                        </a:rPr>
                        <a:t> </a:t>
                      </a:r>
                    </a:p>
                    <a:p>
                      <a:r>
                        <a:rPr lang="pl-PL" sz="1400" kern="1200" dirty="0" smtClean="0">
                          <a:solidFill>
                            <a:schemeClr val="dk1"/>
                          </a:solidFill>
                          <a:effectLst/>
                          <a:latin typeface="+mn-lt"/>
                          <a:ea typeface="+mn-ea"/>
                          <a:cs typeface="+mn-cs"/>
                        </a:rPr>
                        <a:t>Ocena przedsięwzięć realizowanych na podstawie konkursu architektonicznego, architektoniczno-urbanistycznego lub urbanistycznego będzie weryfikowana poprzez załączone do wniosku oświadczenie o realizacji inwestycji wyłonionej w konkursie architektonicznym, architektoniczno-urbanistycznym lub urbanistycznym.</a:t>
                      </a:r>
                    </a:p>
                    <a:p>
                      <a:r>
                        <a:rPr lang="pl-PL" sz="1400" kern="1200" dirty="0" smtClean="0">
                          <a:solidFill>
                            <a:schemeClr val="dk1"/>
                          </a:solidFill>
                          <a:effectLst/>
                          <a:latin typeface="+mn-lt"/>
                          <a:ea typeface="+mn-ea"/>
                          <a:cs typeface="+mn-cs"/>
                        </a:rPr>
                        <a:t>  W przypadku rozstrzygnięcia konkursu architektonicznego, architektoniczno-urbanistycznego lub urbanistycznego do wniosku należy dołączyć odpowiednią dokumentację potwierdzającą.</a:t>
                      </a:r>
                    </a:p>
                    <a:p>
                      <a:endParaRPr lang="pl-PL" dirty="0"/>
                    </a:p>
                  </a:txBody>
                  <a:tcPr marL="0" marR="0" marT="0" marB="0"/>
                </a:tc>
                <a:tc>
                  <a:txBody>
                    <a:bodyPr/>
                    <a:lstStyle/>
                    <a:p>
                      <a:r>
                        <a:rPr lang="pl-PL" sz="1800" b="1" kern="1200" dirty="0" smtClean="0">
                          <a:solidFill>
                            <a:schemeClr val="dk1"/>
                          </a:solidFill>
                          <a:effectLst/>
                          <a:latin typeface="+mn-lt"/>
                          <a:ea typeface="+mn-ea"/>
                          <a:cs typeface="+mn-cs"/>
                        </a:rPr>
                        <a:t>3 pkt - </a:t>
                      </a:r>
                      <a:r>
                        <a:rPr lang="pl-PL" sz="1800" kern="1200" dirty="0" smtClean="0">
                          <a:solidFill>
                            <a:schemeClr val="dk1"/>
                          </a:solidFill>
                          <a:effectLst/>
                          <a:latin typeface="+mn-lt"/>
                          <a:ea typeface="+mn-ea"/>
                          <a:cs typeface="+mn-cs"/>
                        </a:rPr>
                        <a:t>Projekt zakłada wykorzystanie wyników konkursu architektonicznego, architektoniczno-urbanistycznego lub urbanistycznego;</a:t>
                      </a:r>
                    </a:p>
                    <a:p>
                      <a:r>
                        <a:rPr lang="pl-PL" sz="1800" kern="1200" dirty="0" smtClean="0">
                          <a:solidFill>
                            <a:schemeClr val="dk1"/>
                          </a:solidFill>
                          <a:effectLst/>
                          <a:latin typeface="+mn-lt"/>
                          <a:ea typeface="+mn-ea"/>
                          <a:cs typeface="+mn-cs"/>
                        </a:rPr>
                        <a:t> </a:t>
                      </a:r>
                    </a:p>
                    <a:p>
                      <a:r>
                        <a:rPr lang="pl-PL" sz="1800" b="1" kern="1200" dirty="0" smtClean="0">
                          <a:solidFill>
                            <a:schemeClr val="dk1"/>
                          </a:solidFill>
                          <a:effectLst/>
                          <a:latin typeface="+mn-lt"/>
                          <a:ea typeface="+mn-ea"/>
                          <a:cs typeface="+mn-cs"/>
                        </a:rPr>
                        <a:t>0 pkt - </a:t>
                      </a:r>
                      <a:r>
                        <a:rPr lang="pl-PL" sz="1800" kern="1200" dirty="0" smtClean="0">
                          <a:solidFill>
                            <a:schemeClr val="dk1"/>
                          </a:solidFill>
                          <a:effectLst/>
                          <a:latin typeface="+mn-lt"/>
                          <a:ea typeface="+mn-ea"/>
                          <a:cs typeface="+mn-cs"/>
                        </a:rPr>
                        <a:t>brak spełnienia ww. warunków lub brak informacji w tym zakresie.</a:t>
                      </a:r>
                    </a:p>
                    <a:p>
                      <a:r>
                        <a:rPr lang="pl-PL" sz="1800" kern="1200" dirty="0" smtClean="0">
                          <a:solidFill>
                            <a:schemeClr val="dk1"/>
                          </a:solidFill>
                          <a:effectLst/>
                          <a:latin typeface="+mn-lt"/>
                          <a:ea typeface="+mn-ea"/>
                          <a:cs typeface="+mn-cs"/>
                        </a:rPr>
                        <a:t> </a:t>
                      </a:r>
                    </a:p>
                    <a:p>
                      <a:endParaRPr lang="pl-PL"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569578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79705" y="1099820"/>
            <a:ext cx="8545513" cy="5078313"/>
          </a:xfrm>
          <a:prstGeom prst="rect">
            <a:avLst/>
          </a:prstGeom>
          <a:noFill/>
        </p:spPr>
        <p:txBody>
          <a:bodyPr>
            <a:spAutoFit/>
          </a:bodyPr>
          <a:lstStyle/>
          <a:p>
            <a:pPr algn="ctr" eaLnBrk="0" hangingPunct="0">
              <a:defRPr/>
            </a:pPr>
            <a:r>
              <a:rPr lang="pl-PL" sz="3600" dirty="0">
                <a:latin typeface="+mn-lt"/>
              </a:rPr>
              <a:t>Kryteria szczegółowe wyboru projektów konkursowych </a:t>
            </a:r>
            <a:r>
              <a:rPr lang="pl-PL" sz="3600" dirty="0" smtClean="0">
                <a:latin typeface="+mn-lt"/>
              </a:rPr>
              <a:t>w </a:t>
            </a:r>
            <a:r>
              <a:rPr lang="pl-PL" sz="3600" dirty="0">
                <a:latin typeface="+mn-lt"/>
              </a:rPr>
              <a:t>ramach Regionalnego Programu Operacyjnego Województwa Mazowieckiego na lata 2014 – 2020 </a:t>
            </a:r>
            <a:r>
              <a:rPr lang="pl-PL" sz="3600" dirty="0" smtClean="0">
                <a:latin typeface="+mn-lt"/>
              </a:rPr>
              <a:t/>
            </a:r>
            <a:br>
              <a:rPr lang="pl-PL" sz="3600" dirty="0" smtClean="0">
                <a:latin typeface="+mn-lt"/>
              </a:rPr>
            </a:br>
            <a:r>
              <a:rPr lang="pl-PL" sz="3600" dirty="0" smtClean="0">
                <a:latin typeface="+mn-lt"/>
              </a:rPr>
              <a:t>ze </a:t>
            </a:r>
            <a:r>
              <a:rPr lang="pl-PL" sz="3600" dirty="0">
                <a:latin typeface="+mn-lt"/>
              </a:rPr>
              <a:t>środków </a:t>
            </a:r>
            <a:r>
              <a:rPr lang="pl-PL" sz="3600" dirty="0" smtClean="0">
                <a:latin typeface="+mn-lt"/>
              </a:rPr>
              <a:t>EFRR </a:t>
            </a:r>
          </a:p>
          <a:p>
            <a:pPr algn="ctr" eaLnBrk="0" hangingPunct="0">
              <a:defRPr/>
            </a:pPr>
            <a:r>
              <a:rPr lang="pl-PL" sz="3600" b="1" dirty="0" smtClean="0">
                <a:latin typeface="+mn-lt"/>
              </a:rPr>
              <a:t>Działanie </a:t>
            </a:r>
            <a:r>
              <a:rPr lang="pl-PL" sz="3600" b="1" dirty="0">
                <a:latin typeface="+mn-lt"/>
              </a:rPr>
              <a:t>5.3 Dziedzictwo kulturowe </a:t>
            </a:r>
            <a:endParaRPr lang="pl-PL" sz="3600" b="1" dirty="0" smtClean="0">
              <a:latin typeface="+mn-lt"/>
            </a:endParaRPr>
          </a:p>
          <a:p>
            <a:pPr algn="ctr" eaLnBrk="0" hangingPunct="0">
              <a:defRPr/>
            </a:pPr>
            <a:r>
              <a:rPr lang="pl-PL" sz="3600" b="1" dirty="0" smtClean="0">
                <a:latin typeface="+mn-lt"/>
              </a:rPr>
              <a:t>(</a:t>
            </a:r>
            <a:r>
              <a:rPr lang="pl-PL" sz="3600" b="1" dirty="0">
                <a:latin typeface="+mn-lt"/>
              </a:rPr>
              <a:t>typ projektu: Wzrost regionalnego potencjału turystycznego poprzez ochronę obiektów zabytkowych) </a:t>
            </a:r>
            <a:endParaRPr lang="pl-PL" sz="3600" b="1" dirty="0" smtClean="0">
              <a:latin typeface="+mn-lt"/>
            </a:endParaRPr>
          </a:p>
        </p:txBody>
      </p:sp>
    </p:spTree>
    <p:extLst>
      <p:ext uri="{BB962C8B-B14F-4D97-AF65-F5344CB8AC3E}">
        <p14:creationId xmlns:p14="http://schemas.microsoft.com/office/powerpoint/2010/main" val="561008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4154497133"/>
              </p:ext>
            </p:extLst>
          </p:nvPr>
        </p:nvGraphicFramePr>
        <p:xfrm>
          <a:off x="0" y="1166191"/>
          <a:ext cx="9144000" cy="5440774"/>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14.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1800" kern="1200" dirty="0" smtClean="0">
                          <a:solidFill>
                            <a:schemeClr val="dk1"/>
                          </a:solidFill>
                          <a:effectLst/>
                          <a:latin typeface="+mn-lt"/>
                          <a:ea typeface="+mn-ea"/>
                          <a:cs typeface="+mn-cs"/>
                        </a:rPr>
                        <a:t>Projekty realizowane w partnerstwie</a:t>
                      </a:r>
                      <a:endParaRPr lang="pl-PL" dirty="0"/>
                    </a:p>
                  </a:txBody>
                  <a:tcPr marL="60345" marR="60345" marT="0" marB="0"/>
                </a:tc>
                <a:tc>
                  <a:txBody>
                    <a:bodyPr/>
                    <a:lstStyle/>
                    <a:p>
                      <a:r>
                        <a:rPr lang="pl-PL" sz="1800" kern="1200" dirty="0" smtClean="0">
                          <a:solidFill>
                            <a:schemeClr val="dk1"/>
                          </a:solidFill>
                          <a:effectLst/>
                          <a:latin typeface="+mn-lt"/>
                          <a:ea typeface="+mn-ea"/>
                          <a:cs typeface="+mn-cs"/>
                        </a:rPr>
                        <a:t>Preferowane będą projekty realizowane w formule partnerstwa. Partnerstwa mogą być tworzone przez podmioty wnoszące do projektu zasoby ludzkie, organizacyjne, techniczne lub finansowe na warunkach określonych w porozumieniu lub umowie o partnerstwie (zgodnie z art. 33 ust.1 ustawy z dnia 11 lipca 2014 r. o zasadach realizacji programów w zakresie polityki spójności finansowanych w perspektywie finansowej 2014 – 2020 (Dz. U. z 2014 r., poz. 1146), dołączonej do dokumentacji aplikacyjnej.</a:t>
                      </a:r>
                      <a:endParaRPr lang="pl-PL" dirty="0"/>
                    </a:p>
                  </a:txBody>
                  <a:tcPr marL="0" marR="0" marT="0" marB="0"/>
                </a:tc>
                <a:tc>
                  <a:txBody>
                    <a:bodyPr/>
                    <a:lstStyle/>
                    <a:p>
                      <a:r>
                        <a:rPr lang="pl-PL" sz="1800" kern="1200" dirty="0" smtClean="0">
                          <a:solidFill>
                            <a:schemeClr val="dk1"/>
                          </a:solidFill>
                          <a:effectLst/>
                          <a:latin typeface="+mn-lt"/>
                          <a:ea typeface="+mn-ea"/>
                          <a:cs typeface="+mn-cs"/>
                        </a:rPr>
                        <a:t>Liczba partnerów w projekcie:</a:t>
                      </a:r>
                    </a:p>
                    <a:p>
                      <a:r>
                        <a:rPr lang="pl-PL" sz="1800" b="1" kern="1200" dirty="0" smtClean="0">
                          <a:solidFill>
                            <a:schemeClr val="dk1"/>
                          </a:solidFill>
                          <a:effectLst/>
                          <a:latin typeface="+mn-lt"/>
                          <a:ea typeface="+mn-ea"/>
                          <a:cs typeface="+mn-cs"/>
                        </a:rPr>
                        <a:t>2 pkt </a:t>
                      </a:r>
                      <a:r>
                        <a:rPr lang="pl-PL" sz="1800" kern="1200" dirty="0" smtClean="0">
                          <a:solidFill>
                            <a:schemeClr val="dk1"/>
                          </a:solidFill>
                          <a:effectLst/>
                          <a:latin typeface="+mn-lt"/>
                          <a:ea typeface="+mn-ea"/>
                          <a:cs typeface="+mn-cs"/>
                        </a:rPr>
                        <a:t>- projekt realizowany jest z 2 partnerami i więcej;</a:t>
                      </a:r>
                    </a:p>
                    <a:p>
                      <a:r>
                        <a:rPr lang="pl-PL" sz="1800" b="1" kern="1200" dirty="0" smtClean="0">
                          <a:solidFill>
                            <a:schemeClr val="dk1"/>
                          </a:solidFill>
                          <a:effectLst/>
                          <a:latin typeface="+mn-lt"/>
                          <a:ea typeface="+mn-ea"/>
                          <a:cs typeface="+mn-cs"/>
                        </a:rPr>
                        <a:t>1 pkt </a:t>
                      </a:r>
                      <a:r>
                        <a:rPr lang="pl-PL" sz="1800" kern="1200" dirty="0" smtClean="0">
                          <a:solidFill>
                            <a:schemeClr val="dk1"/>
                          </a:solidFill>
                          <a:effectLst/>
                          <a:latin typeface="+mn-lt"/>
                          <a:ea typeface="+mn-ea"/>
                          <a:cs typeface="+mn-cs"/>
                        </a:rPr>
                        <a:t>- projekt realizowany jest z 1 partnerem;</a:t>
                      </a:r>
                    </a:p>
                    <a:p>
                      <a:r>
                        <a:rPr lang="pl-PL" sz="1800" b="1" kern="1200" dirty="0" smtClean="0">
                          <a:solidFill>
                            <a:schemeClr val="dk1"/>
                          </a:solidFill>
                          <a:effectLst/>
                          <a:latin typeface="+mn-lt"/>
                          <a:ea typeface="+mn-ea"/>
                          <a:cs typeface="+mn-cs"/>
                        </a:rPr>
                        <a:t>0 pkt - </a:t>
                      </a:r>
                      <a:r>
                        <a:rPr lang="pl-PL" sz="1800" kern="1200" dirty="0" smtClean="0">
                          <a:solidFill>
                            <a:schemeClr val="dk1"/>
                          </a:solidFill>
                          <a:effectLst/>
                          <a:latin typeface="+mn-lt"/>
                          <a:ea typeface="+mn-ea"/>
                          <a:cs typeface="+mn-cs"/>
                        </a:rPr>
                        <a:t>projekt nie jest realizowany w partnerstwie lub brak informacji w tym zakresie.</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Punkty w ramach kryterium nie podlegają sumowaniu.</a:t>
                      </a:r>
                      <a:endParaRPr lang="pl-PL"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669420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1953202831"/>
              </p:ext>
            </p:extLst>
          </p:nvPr>
        </p:nvGraphicFramePr>
        <p:xfrm>
          <a:off x="0" y="1166191"/>
          <a:ext cx="9144000" cy="5440774"/>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15.</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1800" kern="1200" dirty="0" smtClean="0">
                          <a:solidFill>
                            <a:schemeClr val="dk1"/>
                          </a:solidFill>
                          <a:effectLst/>
                          <a:latin typeface="+mn-lt"/>
                          <a:ea typeface="+mn-ea"/>
                          <a:cs typeface="+mn-cs"/>
                        </a:rPr>
                        <a:t>Zgodność projektu z programem rewitalizacji </a:t>
                      </a:r>
                      <a:endParaRPr lang="pl-PL" dirty="0"/>
                    </a:p>
                  </a:txBody>
                  <a:tcPr marL="60345" marR="60345" marT="0" marB="0"/>
                </a:tc>
                <a:tc>
                  <a:txBody>
                    <a:bodyPr/>
                    <a:lstStyle/>
                    <a:p>
                      <a:r>
                        <a:rPr lang="pl-PL" sz="1800" kern="1200" dirty="0" smtClean="0">
                          <a:solidFill>
                            <a:schemeClr val="dk1"/>
                          </a:solidFill>
                          <a:effectLst/>
                          <a:latin typeface="+mn-lt"/>
                          <a:ea typeface="+mn-ea"/>
                          <a:cs typeface="+mn-cs"/>
                        </a:rPr>
                        <a:t>Zgodnie z RPO WM 2014-2020, kryterium promuje zgodność projektu z obowiązującym właściwym miejscowo programem rewitalizacji.</a:t>
                      </a:r>
                    </a:p>
                    <a:p>
                      <a:r>
                        <a:rPr lang="pl-PL" sz="1800" kern="1200" dirty="0" smtClean="0">
                          <a:solidFill>
                            <a:schemeClr val="dk1"/>
                          </a:solidFill>
                          <a:effectLst/>
                          <a:latin typeface="+mn-lt"/>
                          <a:ea typeface="+mn-ea"/>
                          <a:cs typeface="+mn-cs"/>
                        </a:rPr>
                        <a:t>Program rewitalizacji musi znajdować się w Wykazie programów rewitalizacji województwa mazowieckiego.</a:t>
                      </a:r>
                    </a:p>
                    <a:p>
                      <a:r>
                        <a:rPr lang="pl-PL" sz="1800" kern="1200" dirty="0" smtClean="0">
                          <a:solidFill>
                            <a:schemeClr val="dk1"/>
                          </a:solidFill>
                          <a:effectLst/>
                          <a:latin typeface="+mn-lt"/>
                          <a:ea typeface="+mn-ea"/>
                          <a:cs typeface="+mn-cs"/>
                        </a:rPr>
                        <a:t>Projekt powinien być określony wskaźnikiem: </a:t>
                      </a:r>
                    </a:p>
                    <a:p>
                      <a:r>
                        <a:rPr lang="pl-PL" sz="1800" kern="1200" dirty="0" smtClean="0">
                          <a:solidFill>
                            <a:schemeClr val="dk1"/>
                          </a:solidFill>
                          <a:effectLst/>
                          <a:latin typeface="+mn-lt"/>
                          <a:ea typeface="+mn-ea"/>
                          <a:cs typeface="+mn-cs"/>
                        </a:rPr>
                        <a:t>„Udział projektu w odniesieniu do obszaru objętego programem rewitalizacji [%]”.</a:t>
                      </a:r>
                    </a:p>
                    <a:p>
                      <a:endParaRPr lang="pl-PL" dirty="0"/>
                    </a:p>
                  </a:txBody>
                  <a:tcPr marL="0" marR="0" marT="0" marB="0"/>
                </a:tc>
                <a:tc>
                  <a:txBody>
                    <a:bodyPr/>
                    <a:lstStyle/>
                    <a:p>
                      <a:r>
                        <a:rPr lang="pl-PL" sz="1800" b="1" kern="1200" dirty="0" smtClean="0">
                          <a:solidFill>
                            <a:schemeClr val="dk1"/>
                          </a:solidFill>
                          <a:effectLst/>
                          <a:latin typeface="+mn-lt"/>
                          <a:ea typeface="+mn-ea"/>
                          <a:cs typeface="+mn-cs"/>
                        </a:rPr>
                        <a:t>8 pkt -   </a:t>
                      </a:r>
                      <a:r>
                        <a:rPr lang="pl-PL" sz="1800" kern="1200" dirty="0" smtClean="0">
                          <a:solidFill>
                            <a:schemeClr val="dk1"/>
                          </a:solidFill>
                          <a:effectLst/>
                          <a:latin typeface="+mn-lt"/>
                          <a:ea typeface="+mn-ea"/>
                          <a:cs typeface="+mn-cs"/>
                        </a:rPr>
                        <a:t>projekt znajduje się na liście projektów podstawowych w programie rewitalizacji </a:t>
                      </a:r>
                    </a:p>
                    <a:p>
                      <a:r>
                        <a:rPr lang="pl-PL" sz="1800" b="1" kern="1200" dirty="0" smtClean="0">
                          <a:solidFill>
                            <a:schemeClr val="dk1"/>
                          </a:solidFill>
                          <a:effectLst/>
                          <a:latin typeface="+mn-lt"/>
                          <a:ea typeface="+mn-ea"/>
                          <a:cs typeface="+mn-cs"/>
                        </a:rPr>
                        <a:t>4 pkt - </a:t>
                      </a:r>
                      <a:r>
                        <a:rPr lang="pl-PL" sz="1800" kern="1200" dirty="0" smtClean="0">
                          <a:solidFill>
                            <a:schemeClr val="dk1"/>
                          </a:solidFill>
                          <a:effectLst/>
                          <a:latin typeface="+mn-lt"/>
                          <a:ea typeface="+mn-ea"/>
                          <a:cs typeface="+mn-cs"/>
                        </a:rPr>
                        <a:t>projekt wskazany jest jako pozostałe przedsięwzięcia rewitalizacyjne w programie rewitalizacji</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Punkty w ramach kryterium nie podlegają sumowaniu.</a:t>
                      </a:r>
                    </a:p>
                    <a:p>
                      <a:endParaRPr lang="pl-PL"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8</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508945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1715543746"/>
              </p:ext>
            </p:extLst>
          </p:nvPr>
        </p:nvGraphicFramePr>
        <p:xfrm>
          <a:off x="0" y="1166191"/>
          <a:ext cx="9144000" cy="5440774"/>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16.</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2400" kern="1200" dirty="0" smtClean="0">
                          <a:solidFill>
                            <a:schemeClr val="dk1"/>
                          </a:solidFill>
                          <a:effectLst/>
                          <a:latin typeface="+mn-lt"/>
                          <a:ea typeface="+mn-ea"/>
                          <a:cs typeface="+mn-cs"/>
                        </a:rPr>
                        <a:t>Zgodność ze Strategią OMW</a:t>
                      </a:r>
                      <a:endParaRPr lang="pl-PL" sz="2400" dirty="0"/>
                    </a:p>
                  </a:txBody>
                  <a:tcPr marL="60345" marR="60345" marT="0" marB="0"/>
                </a:tc>
                <a:tc>
                  <a:txBody>
                    <a:bodyPr/>
                    <a:lstStyle/>
                    <a:p>
                      <a:r>
                        <a:rPr lang="pl-PL" sz="2400" kern="1200" dirty="0" smtClean="0">
                          <a:solidFill>
                            <a:schemeClr val="dk1"/>
                          </a:solidFill>
                          <a:effectLst/>
                          <a:latin typeface="+mn-lt"/>
                          <a:ea typeface="+mn-ea"/>
                          <a:cs typeface="+mn-cs"/>
                        </a:rPr>
                        <a:t>Preferowane będą projekty wynikające ze Strategią OMW.</a:t>
                      </a:r>
                      <a:endParaRPr lang="pl-PL" sz="2400" dirty="0"/>
                    </a:p>
                  </a:txBody>
                  <a:tcPr marL="0" marR="0" marT="0" marB="0"/>
                </a:tc>
                <a:tc>
                  <a:txBody>
                    <a:bodyPr/>
                    <a:lstStyle/>
                    <a:p>
                      <a:r>
                        <a:rPr lang="pl-PL" sz="2400" b="1" kern="1200" dirty="0" smtClean="0">
                          <a:solidFill>
                            <a:schemeClr val="dk1"/>
                          </a:solidFill>
                          <a:effectLst/>
                          <a:latin typeface="+mn-lt"/>
                          <a:ea typeface="+mn-ea"/>
                          <a:cs typeface="+mn-cs"/>
                        </a:rPr>
                        <a:t>1 pkt - </a:t>
                      </a:r>
                      <a:r>
                        <a:rPr lang="pl-PL" sz="2400" kern="1200" dirty="0" smtClean="0">
                          <a:solidFill>
                            <a:schemeClr val="dk1"/>
                          </a:solidFill>
                          <a:effectLst/>
                          <a:latin typeface="+mn-lt"/>
                          <a:ea typeface="+mn-ea"/>
                          <a:cs typeface="+mn-cs"/>
                        </a:rPr>
                        <a:t>projekt wynika ze Strategię OMW;</a:t>
                      </a:r>
                    </a:p>
                    <a:p>
                      <a:r>
                        <a:rPr lang="pl-PL" sz="2400" b="1" kern="1200" dirty="0" smtClean="0">
                          <a:solidFill>
                            <a:schemeClr val="dk1"/>
                          </a:solidFill>
                          <a:effectLst/>
                          <a:latin typeface="+mn-lt"/>
                          <a:ea typeface="+mn-ea"/>
                          <a:cs typeface="+mn-cs"/>
                        </a:rPr>
                        <a:t>0 pkt - </a:t>
                      </a:r>
                      <a:r>
                        <a:rPr lang="pl-PL" sz="2400" kern="1200" dirty="0" smtClean="0">
                          <a:solidFill>
                            <a:schemeClr val="dk1"/>
                          </a:solidFill>
                          <a:effectLst/>
                          <a:latin typeface="+mn-lt"/>
                          <a:ea typeface="+mn-ea"/>
                          <a:cs typeface="+mn-cs"/>
                        </a:rPr>
                        <a:t>projekt nie wynika ze strategii OMW  lub brak informacji w tym zakresie.</a:t>
                      </a:r>
                    </a:p>
                    <a:p>
                      <a:endParaRPr lang="pl-PL" sz="2400"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029999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929496842"/>
              </p:ext>
            </p:extLst>
          </p:nvPr>
        </p:nvGraphicFramePr>
        <p:xfrm>
          <a:off x="0" y="1166191"/>
          <a:ext cx="9144000" cy="5440774"/>
        </p:xfrm>
        <a:graphic>
          <a:graphicData uri="http://schemas.openxmlformats.org/drawingml/2006/table">
            <a:tbl>
              <a:tblPr firstRow="1" firstCol="1" bandRow="1">
                <a:tableStyleId>{5C22544A-7EE6-4342-B048-85BDC9FD1C3A}</a:tableStyleId>
              </a:tblPr>
              <a:tblGrid>
                <a:gridCol w="482972"/>
                <a:gridCol w="1624124"/>
                <a:gridCol w="365371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17.</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1800" kern="1200" dirty="0" smtClean="0">
                          <a:solidFill>
                            <a:schemeClr val="dk1"/>
                          </a:solidFill>
                          <a:effectLst/>
                          <a:latin typeface="+mn-lt"/>
                          <a:ea typeface="+mn-ea"/>
                          <a:cs typeface="+mn-cs"/>
                        </a:rPr>
                        <a:t>Zaangażowanie własnego kapitału Wnioskodawcy</a:t>
                      </a:r>
                      <a:endParaRPr lang="pl-PL" dirty="0"/>
                    </a:p>
                  </a:txBody>
                  <a:tcPr marL="60345" marR="60345" marT="0" marB="0"/>
                </a:tc>
                <a:tc>
                  <a:txBody>
                    <a:bodyPr/>
                    <a:lstStyle/>
                    <a:p>
                      <a:r>
                        <a:rPr lang="pl-PL" sz="1800" kern="1200" dirty="0" smtClean="0">
                          <a:solidFill>
                            <a:schemeClr val="dk1"/>
                          </a:solidFill>
                          <a:effectLst/>
                          <a:latin typeface="+mn-lt"/>
                          <a:ea typeface="+mn-ea"/>
                          <a:cs typeface="+mn-cs"/>
                        </a:rPr>
                        <a:t>Kryterium premiuje Wnioskodawców, którzy wniosą wkład własny większy niż minimalny wkład własny beneficjenta określony  w Uszczegółowieniu RPO WM i przepisach dotyczących pomocy publicznej/ pomocy de </a:t>
                      </a:r>
                      <a:r>
                        <a:rPr lang="pl-PL" sz="1800" kern="1200" dirty="0" err="1" smtClean="0">
                          <a:solidFill>
                            <a:schemeClr val="dk1"/>
                          </a:solidFill>
                          <a:effectLst/>
                          <a:latin typeface="+mn-lt"/>
                          <a:ea typeface="+mn-ea"/>
                          <a:cs typeface="+mn-cs"/>
                        </a:rPr>
                        <a:t>minimis</a:t>
                      </a:r>
                      <a:r>
                        <a:rPr lang="pl-PL" sz="1800" kern="1200" dirty="0" smtClean="0">
                          <a:solidFill>
                            <a:schemeClr val="dk1"/>
                          </a:solidFill>
                          <a:effectLst/>
                          <a:latin typeface="+mn-lt"/>
                          <a:ea typeface="+mn-ea"/>
                          <a:cs typeface="+mn-cs"/>
                        </a:rPr>
                        <a:t> (jeśli dotyczy).</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Ocenie zostanie poddany wkład własny beneficjenta na sfinansowanie wydatków kwalifikowalnych projektu. Ocena kryterium zależna jest od wysokości wkładu własnego deklarowanego przez wnioskodawcę na uzupełnienie dofinansowania.</a:t>
                      </a:r>
                      <a:endParaRPr lang="pl-PL" dirty="0"/>
                    </a:p>
                  </a:txBody>
                  <a:tcPr marL="0" marR="0" marT="0" marB="0"/>
                </a:tc>
                <a:tc>
                  <a:txBody>
                    <a:bodyPr/>
                    <a:lstStyle/>
                    <a:p>
                      <a:r>
                        <a:rPr lang="pl-PL" sz="1800" kern="1200" dirty="0" smtClean="0">
                          <a:solidFill>
                            <a:schemeClr val="dk1"/>
                          </a:solidFill>
                          <a:effectLst/>
                          <a:latin typeface="+mn-lt"/>
                          <a:ea typeface="+mn-ea"/>
                          <a:cs typeface="+mn-cs"/>
                        </a:rPr>
                        <a:t>Wkład własny beneficjenta przekraczający wymagany minimalny wkład własny, liczony od kwoty kwalifikowalnej ogółem:</a:t>
                      </a:r>
                    </a:p>
                    <a:p>
                      <a:r>
                        <a:rPr lang="pl-PL" sz="1800" kern="1200" dirty="0" smtClean="0">
                          <a:solidFill>
                            <a:schemeClr val="dk1"/>
                          </a:solidFill>
                          <a:effectLst/>
                          <a:latin typeface="+mn-lt"/>
                          <a:ea typeface="+mn-ea"/>
                          <a:cs typeface="+mn-cs"/>
                        </a:rPr>
                        <a:t> </a:t>
                      </a:r>
                    </a:p>
                    <a:p>
                      <a:r>
                        <a:rPr lang="pl-PL" sz="1800" b="1" kern="1200" dirty="0" smtClean="0">
                          <a:solidFill>
                            <a:schemeClr val="dk1"/>
                          </a:solidFill>
                          <a:effectLst/>
                          <a:latin typeface="+mn-lt"/>
                          <a:ea typeface="+mn-ea"/>
                          <a:cs typeface="+mn-cs"/>
                        </a:rPr>
                        <a:t>3 pkt </a:t>
                      </a:r>
                      <a:r>
                        <a:rPr lang="pl-PL" sz="1800" kern="1200" dirty="0" smtClean="0">
                          <a:solidFill>
                            <a:schemeClr val="dk1"/>
                          </a:solidFill>
                          <a:effectLst/>
                          <a:latin typeface="+mn-lt"/>
                          <a:ea typeface="+mn-ea"/>
                          <a:cs typeface="+mn-cs"/>
                        </a:rPr>
                        <a:t>- powyżej 10 %;</a:t>
                      </a:r>
                    </a:p>
                    <a:p>
                      <a:r>
                        <a:rPr lang="pl-PL" sz="1800" b="1" kern="1200" dirty="0" smtClean="0">
                          <a:solidFill>
                            <a:schemeClr val="dk1"/>
                          </a:solidFill>
                          <a:effectLst/>
                          <a:latin typeface="+mn-lt"/>
                          <a:ea typeface="+mn-ea"/>
                          <a:cs typeface="+mn-cs"/>
                        </a:rPr>
                        <a:t>2 pkt </a:t>
                      </a:r>
                      <a:r>
                        <a:rPr lang="pl-PL" sz="1800" kern="1200" dirty="0" smtClean="0">
                          <a:solidFill>
                            <a:schemeClr val="dk1"/>
                          </a:solidFill>
                          <a:effectLst/>
                          <a:latin typeface="+mn-lt"/>
                          <a:ea typeface="+mn-ea"/>
                          <a:cs typeface="+mn-cs"/>
                        </a:rPr>
                        <a:t>- powyżej 5 % do 10% włącznie;</a:t>
                      </a:r>
                    </a:p>
                    <a:p>
                      <a:r>
                        <a:rPr lang="pl-PL" sz="1800" b="1" kern="1200" dirty="0" smtClean="0">
                          <a:solidFill>
                            <a:schemeClr val="dk1"/>
                          </a:solidFill>
                          <a:effectLst/>
                          <a:latin typeface="+mn-lt"/>
                          <a:ea typeface="+mn-ea"/>
                          <a:cs typeface="+mn-cs"/>
                        </a:rPr>
                        <a:t>1 pkt </a:t>
                      </a:r>
                      <a:r>
                        <a:rPr lang="pl-PL" sz="1800" kern="1200" dirty="0" smtClean="0">
                          <a:solidFill>
                            <a:schemeClr val="dk1"/>
                          </a:solidFill>
                          <a:effectLst/>
                          <a:latin typeface="+mn-lt"/>
                          <a:ea typeface="+mn-ea"/>
                          <a:cs typeface="+mn-cs"/>
                        </a:rPr>
                        <a:t>- od 2 % do 5% włącznie;</a:t>
                      </a:r>
                    </a:p>
                    <a:p>
                      <a:r>
                        <a:rPr lang="pl-PL" sz="1800" b="1" kern="1200" dirty="0" smtClean="0">
                          <a:solidFill>
                            <a:schemeClr val="dk1"/>
                          </a:solidFill>
                          <a:effectLst/>
                          <a:latin typeface="+mn-lt"/>
                          <a:ea typeface="+mn-ea"/>
                          <a:cs typeface="+mn-cs"/>
                        </a:rPr>
                        <a:t>0 pkt - </a:t>
                      </a:r>
                      <a:r>
                        <a:rPr lang="pl-PL" sz="1800" kern="1200" dirty="0" smtClean="0">
                          <a:solidFill>
                            <a:schemeClr val="dk1"/>
                          </a:solidFill>
                          <a:effectLst/>
                          <a:latin typeface="+mn-lt"/>
                          <a:ea typeface="+mn-ea"/>
                          <a:cs typeface="+mn-cs"/>
                        </a:rPr>
                        <a:t>brak spełnienia ww. warunków lub brak informacji  w tym zakresie.</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Punkty w ramach kryterium nie podlegają sumowaniu.</a:t>
                      </a:r>
                      <a:endParaRPr lang="pl-PL" dirty="0"/>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06069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0" y="4425950"/>
            <a:ext cx="9144000" cy="1476375"/>
          </a:xfrm>
          <a:prstGeom prst="rect">
            <a:avLst/>
          </a:prstGeom>
        </p:spPr>
        <p:txBody>
          <a:bodyPr>
            <a:spAutoFit/>
          </a:bodyPr>
          <a:lstStyle/>
          <a:p>
            <a:pPr algn="ctr">
              <a:defRPr/>
            </a:pPr>
            <a:r>
              <a:rPr lang="pl-PL" altLang="pl-PL" dirty="0">
                <a:latin typeface="+mn-lt"/>
              </a:rPr>
              <a:t>Departament Rozwoju Regionalnego i Funduszy Europejskich </a:t>
            </a:r>
          </a:p>
          <a:p>
            <a:pPr algn="ctr">
              <a:defRPr/>
            </a:pPr>
            <a:r>
              <a:rPr lang="pl-PL" altLang="pl-PL" dirty="0">
                <a:latin typeface="+mn-lt"/>
              </a:rPr>
              <a:t>UMWM w Warszawie</a:t>
            </a:r>
          </a:p>
          <a:p>
            <a:pPr algn="ctr">
              <a:defRPr/>
            </a:pPr>
            <a:r>
              <a:rPr lang="pl-PL" altLang="pl-PL" dirty="0">
                <a:latin typeface="+mn-lt"/>
              </a:rPr>
              <a:t>al. Solidarności 61</a:t>
            </a:r>
          </a:p>
          <a:p>
            <a:pPr algn="ctr">
              <a:defRPr/>
            </a:pPr>
            <a:r>
              <a:rPr lang="pl-PL" altLang="pl-PL" dirty="0">
                <a:latin typeface="+mn-lt"/>
              </a:rPr>
              <a:t>03-402 Warszawa</a:t>
            </a:r>
          </a:p>
          <a:p>
            <a:pPr algn="ctr">
              <a:defRPr/>
            </a:pPr>
            <a:r>
              <a:rPr lang="pl-PL" altLang="pl-PL" dirty="0">
                <a:latin typeface="+mn-lt"/>
              </a:rPr>
              <a:t>dsrr@mazovia.pl</a:t>
            </a:r>
          </a:p>
        </p:txBody>
      </p:sp>
      <p:sp>
        <p:nvSpPr>
          <p:cNvPr id="6" name="Prostokąt 5"/>
          <p:cNvSpPr/>
          <p:nvPr/>
        </p:nvSpPr>
        <p:spPr>
          <a:xfrm>
            <a:off x="0" y="2401888"/>
            <a:ext cx="9144000" cy="831850"/>
          </a:xfrm>
          <a:prstGeom prst="rect">
            <a:avLst/>
          </a:prstGeom>
        </p:spPr>
        <p:txBody>
          <a:bodyPr>
            <a:spAutoFit/>
          </a:bodyPr>
          <a:lstStyle/>
          <a:p>
            <a:pPr algn="ctr" eaLnBrk="0" hangingPunct="0">
              <a:defRPr/>
            </a:pPr>
            <a:r>
              <a:rPr lang="pl-PL" sz="2400" dirty="0">
                <a:latin typeface="+mn-lt"/>
              </a:rPr>
              <a:t>Dziękuję za uwagę!</a:t>
            </a:r>
            <a:br>
              <a:rPr lang="pl-PL" sz="2400" dirty="0">
                <a:latin typeface="+mn-lt"/>
              </a:rPr>
            </a:br>
            <a:endParaRPr lang="pl-PL" sz="24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36344"/>
            <a:ext cx="3383280" cy="400110"/>
          </a:xfrm>
          <a:prstGeom prst="rect">
            <a:avLst/>
          </a:prstGeom>
          <a:solidFill>
            <a:schemeClr val="bg1"/>
          </a:solidFill>
          <a:ln w="9525">
            <a:noFill/>
            <a:miter lim="800000"/>
            <a:headEnd/>
            <a:tailEnd/>
          </a:ln>
        </p:spPr>
        <p:txBody>
          <a:bodyPr wrap="square" anchor="ctr">
            <a:spAutoFit/>
          </a:bodyPr>
          <a:lstStyle/>
          <a:p>
            <a:pPr eaLnBrk="0" hangingPunct="0"/>
            <a:r>
              <a:rPr lang="pl-PL" sz="2000" b="1" dirty="0">
                <a:latin typeface="Calibri" pitchFamily="34" charset="0"/>
                <a:cs typeface="Calibri" pitchFamily="34" charset="0"/>
              </a:rPr>
              <a:t>KRYTERIA DOSTĘPU </a:t>
            </a:r>
            <a:endParaRPr lang="pl-PL" sz="3200" dirty="0">
              <a:latin typeface="Calibri"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1705981631"/>
              </p:ext>
            </p:extLst>
          </p:nvPr>
        </p:nvGraphicFramePr>
        <p:xfrm>
          <a:off x="1" y="542765"/>
          <a:ext cx="9143999" cy="6345936"/>
        </p:xfrm>
        <a:graphic>
          <a:graphicData uri="http://schemas.openxmlformats.org/drawingml/2006/table">
            <a:tbl>
              <a:tblPr firstRow="1" firstCol="1" bandRow="1">
                <a:tableStyleId>{5C22544A-7EE6-4342-B048-85BDC9FD1C3A}</a:tableStyleId>
              </a:tblPr>
              <a:tblGrid>
                <a:gridCol w="301751"/>
                <a:gridCol w="1341519"/>
                <a:gridCol w="6757780"/>
                <a:gridCol w="742949"/>
              </a:tblGrid>
              <a:tr h="379265">
                <a:tc>
                  <a:txBody>
                    <a:bodyPr/>
                    <a:lstStyle/>
                    <a:p>
                      <a:pPr algn="ctr">
                        <a:lnSpc>
                          <a:spcPct val="115000"/>
                        </a:lnSpc>
                        <a:spcAft>
                          <a:spcPts val="0"/>
                        </a:spcAft>
                      </a:pPr>
                      <a:r>
                        <a:rPr lang="pl-PL" sz="1200" dirty="0">
                          <a:effectLst/>
                        </a:rPr>
                        <a:t>Lp.</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0" marB="0" anchor="ctr"/>
                </a:tc>
                <a:tc>
                  <a:txBody>
                    <a:bodyPr/>
                    <a:lstStyle/>
                    <a:p>
                      <a:pPr algn="ctr">
                        <a:lnSpc>
                          <a:spcPct val="115000"/>
                        </a:lnSpc>
                        <a:spcAft>
                          <a:spcPts val="0"/>
                        </a:spcAft>
                      </a:pPr>
                      <a:r>
                        <a:rPr lang="pl-PL" sz="1400" dirty="0">
                          <a:effectLst/>
                        </a:rPr>
                        <a:t>Nazwa kryterium</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0" marB="0"/>
                </a:tc>
                <a:tc>
                  <a:txBody>
                    <a:bodyPr/>
                    <a:lstStyle/>
                    <a:p>
                      <a:pPr algn="ctr">
                        <a:lnSpc>
                          <a:spcPct val="115000"/>
                        </a:lnSpc>
                        <a:spcAft>
                          <a:spcPts val="0"/>
                        </a:spcAft>
                      </a:pPr>
                      <a:r>
                        <a:rPr lang="pl-PL" sz="1400" dirty="0">
                          <a:effectLst/>
                        </a:rPr>
                        <a:t>Opis kryterium</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0" marB="0"/>
                </a:tc>
                <a:tc>
                  <a:txBody>
                    <a:bodyPr/>
                    <a:lstStyle/>
                    <a:p>
                      <a:pPr algn="ctr">
                        <a:lnSpc>
                          <a:spcPct val="115000"/>
                        </a:lnSpc>
                        <a:spcAft>
                          <a:spcPts val="0"/>
                        </a:spcAft>
                      </a:pPr>
                      <a:r>
                        <a:rPr lang="pl-PL" sz="1200" dirty="0">
                          <a:effectLst/>
                        </a:rPr>
                        <a:t>Punktacja</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0" marB="0" anchor="ctr"/>
                </a:tc>
              </a:tr>
              <a:tr h="2316820">
                <a:tc>
                  <a:txBody>
                    <a:bodyPr/>
                    <a:lstStyle/>
                    <a:p>
                      <a:pPr algn="ctr">
                        <a:lnSpc>
                          <a:spcPct val="115000"/>
                        </a:lnSpc>
                        <a:spcAft>
                          <a:spcPts val="0"/>
                        </a:spcAft>
                      </a:pPr>
                      <a:r>
                        <a:rPr lang="pl-PL" sz="1400" dirty="0">
                          <a:effectLst/>
                        </a:rPr>
                        <a:t>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0" marB="0" anchor="ctr"/>
                </a:tc>
                <a:tc>
                  <a:txBody>
                    <a:bodyPr/>
                    <a:lstStyle/>
                    <a:p>
                      <a:pPr>
                        <a:spcBef>
                          <a:spcPts val="600"/>
                        </a:spcBef>
                        <a:spcAft>
                          <a:spcPts val="600"/>
                        </a:spcAft>
                      </a:pPr>
                      <a:r>
                        <a:rPr lang="pl-PL" sz="1600" dirty="0">
                          <a:effectLst/>
                        </a:rPr>
                        <a:t>Projekt objęty ochroną zabytków</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087" marR="49087" marT="0" marB="0"/>
                </a:tc>
                <a:tc>
                  <a:txBody>
                    <a:bodyPr/>
                    <a:lstStyle/>
                    <a:p>
                      <a:pPr>
                        <a:lnSpc>
                          <a:spcPct val="115000"/>
                        </a:lnSpc>
                        <a:spcAft>
                          <a:spcPts val="0"/>
                        </a:spcAft>
                      </a:pPr>
                      <a:r>
                        <a:rPr lang="pl-PL" sz="1300" dirty="0">
                          <a:effectLst/>
                        </a:rPr>
                        <a:t>W ramach kryterium zweryfikowane będzie czy projekt jest objęty jedną z form ochrony zabytków nieruchomych przewidzianą w art. 7 Ustawy z dnia 23 lipca 2003 r. o ochronie zabytków i opiece nad zabytkami tzn. czy jest:</a:t>
                      </a:r>
                    </a:p>
                    <a:p>
                      <a:pPr>
                        <a:spcAft>
                          <a:spcPts val="0"/>
                        </a:spcAft>
                      </a:pPr>
                      <a:r>
                        <a:rPr lang="pl-PL" sz="1300" dirty="0">
                          <a:effectLst/>
                        </a:rPr>
                        <a:t>1) wpis do rejestru zabytków;</a:t>
                      </a:r>
                    </a:p>
                    <a:p>
                      <a:pPr>
                        <a:spcAft>
                          <a:spcPts val="0"/>
                        </a:spcAft>
                      </a:pPr>
                      <a:r>
                        <a:rPr lang="pl-PL" sz="1300" dirty="0">
                          <a:effectLst/>
                        </a:rPr>
                        <a:t>2) uznany za pomnik historii;</a:t>
                      </a:r>
                    </a:p>
                    <a:p>
                      <a:pPr>
                        <a:spcAft>
                          <a:spcPts val="0"/>
                        </a:spcAft>
                      </a:pPr>
                      <a:r>
                        <a:rPr lang="pl-PL" sz="1300" dirty="0">
                          <a:effectLst/>
                        </a:rPr>
                        <a:t>3) parkiem kulturowym;</a:t>
                      </a:r>
                    </a:p>
                    <a:p>
                      <a:pPr>
                        <a:lnSpc>
                          <a:spcPct val="115000"/>
                        </a:lnSpc>
                        <a:spcAft>
                          <a:spcPts val="0"/>
                        </a:spcAft>
                      </a:pPr>
                      <a:r>
                        <a:rPr lang="pl-PL" sz="1300" dirty="0">
                          <a:effectLst/>
                        </a:rPr>
                        <a:t>4) chroniony w miejscowym planie zagospodarowania przestrzennego albo w decyzji o ustaleniu lokalizacji inwestycji celu publicznego, decyzji o warunkach zabudowy, decyzji o zezwoleniu na realizację inwestycji drogowej, decyzji o ustaleniu lokalizacji linii kolejowej lub decyzji o zezwoleniu na realizację inwestycji w zakresie lotniska użytku publicznego.</a:t>
                      </a:r>
                    </a:p>
                    <a:p>
                      <a:pPr>
                        <a:spcAft>
                          <a:spcPts val="0"/>
                        </a:spcAft>
                      </a:pPr>
                      <a:r>
                        <a:rPr lang="pl-PL" sz="1300" dirty="0">
                          <a:effectLst/>
                        </a:rPr>
                        <a:t> </a:t>
                      </a:r>
                      <a:r>
                        <a:rPr lang="pl-PL" sz="1300" dirty="0" smtClean="0">
                          <a:effectLst/>
                        </a:rPr>
                        <a:t>Kryterium </a:t>
                      </a:r>
                      <a:r>
                        <a:rPr lang="pl-PL" sz="1300" dirty="0">
                          <a:effectLst/>
                        </a:rPr>
                        <a:t>powiązane jest ze wskaźnikiem:</a:t>
                      </a:r>
                    </a:p>
                    <a:p>
                      <a:pPr>
                        <a:spcAft>
                          <a:spcPts val="0"/>
                        </a:spcAft>
                      </a:pPr>
                      <a:r>
                        <a:rPr lang="pl-PL" sz="1300" dirty="0">
                          <a:effectLst/>
                        </a:rPr>
                        <a:t>Liczba zabytków nieruchomych objętych wsparciem [szt</a:t>
                      </a:r>
                      <a:r>
                        <a:rPr lang="pl-PL" sz="1300" dirty="0" smtClean="0">
                          <a:effectLst/>
                        </a:rPr>
                        <a:t>.]</a:t>
                      </a:r>
                      <a:endParaRPr lang="pl-PL" sz="1300" dirty="0">
                        <a:effectLst/>
                      </a:endParaRPr>
                    </a:p>
                  </a:txBody>
                  <a:tcPr marL="49087" marR="49087" marT="0" marB="0"/>
                </a:tc>
                <a:tc>
                  <a:txBody>
                    <a:bodyPr/>
                    <a:lstStyle/>
                    <a:p>
                      <a:pPr algn="ctr">
                        <a:lnSpc>
                          <a:spcPct val="115000"/>
                        </a:lnSpc>
                        <a:spcBef>
                          <a:spcPts val="600"/>
                        </a:spcBef>
                        <a:spcAft>
                          <a:spcPts val="600"/>
                        </a:spcAft>
                      </a:pPr>
                      <a:r>
                        <a:rPr lang="pl-PL" sz="2000" b="1" dirty="0">
                          <a:effectLst/>
                        </a:rPr>
                        <a:t>0/1</a:t>
                      </a:r>
                      <a:endParaRPr lang="pl-PL"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087" marR="49087" marT="0" marB="0" anchor="ctr"/>
                </a:tc>
              </a:tr>
              <a:tr h="1923438">
                <a:tc>
                  <a:txBody>
                    <a:bodyPr/>
                    <a:lstStyle/>
                    <a:p>
                      <a:pPr algn="ctr">
                        <a:lnSpc>
                          <a:spcPct val="115000"/>
                        </a:lnSpc>
                        <a:spcAft>
                          <a:spcPts val="0"/>
                        </a:spcAft>
                      </a:pPr>
                      <a:r>
                        <a:rPr lang="pl-PL" sz="1400" dirty="0">
                          <a:effectLst/>
                        </a:rPr>
                        <a:t>2</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0" marB="0" anchor="ctr"/>
                </a:tc>
                <a:tc>
                  <a:txBody>
                    <a:bodyPr/>
                    <a:lstStyle/>
                    <a:p>
                      <a:pPr>
                        <a:spcBef>
                          <a:spcPts val="600"/>
                        </a:spcBef>
                        <a:spcAft>
                          <a:spcPts val="600"/>
                        </a:spcAft>
                      </a:pPr>
                      <a:r>
                        <a:rPr lang="pl-PL" sz="1600" dirty="0">
                          <a:effectLst/>
                        </a:rPr>
                        <a:t>Analiza popytu</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087" marR="49087" marT="0" marB="0"/>
                </a:tc>
                <a:tc>
                  <a:txBody>
                    <a:bodyPr/>
                    <a:lstStyle/>
                    <a:p>
                      <a:pPr marL="90170" marR="90170">
                        <a:lnSpc>
                          <a:spcPct val="115000"/>
                        </a:lnSpc>
                        <a:spcAft>
                          <a:spcPts val="0"/>
                        </a:spcAft>
                      </a:pPr>
                      <a:r>
                        <a:rPr lang="pl-PL" sz="1300" dirty="0">
                          <a:effectLst/>
                        </a:rPr>
                        <a:t>W ramach kryterium będzie sprawdzane czy dla inwestycji została przygotowana analiza popytu wykazująca zapotrzebowanie na realizację danego projektu. </a:t>
                      </a:r>
                    </a:p>
                    <a:p>
                      <a:pPr marL="90170" marR="90170">
                        <a:lnSpc>
                          <a:spcPct val="115000"/>
                        </a:lnSpc>
                        <a:spcAft>
                          <a:spcPts val="0"/>
                        </a:spcAft>
                      </a:pPr>
                      <a:r>
                        <a:rPr lang="pl-PL" sz="1300" dirty="0">
                          <a:effectLst/>
                        </a:rPr>
                        <a:t>Analiza popytu zawiera:</a:t>
                      </a:r>
                    </a:p>
                    <a:p>
                      <a:pPr marL="90170" marR="90170">
                        <a:lnSpc>
                          <a:spcPct val="115000"/>
                        </a:lnSpc>
                        <a:spcAft>
                          <a:spcPts val="0"/>
                        </a:spcAft>
                      </a:pPr>
                      <a:r>
                        <a:rPr lang="pl-PL" sz="1300" dirty="0">
                          <a:effectLst/>
                        </a:rPr>
                        <a:t>- bieżący (jeżeli dotyczy) i prognozę przyszłego popytu;</a:t>
                      </a:r>
                    </a:p>
                    <a:p>
                      <a:pPr marL="90170" marR="90170">
                        <a:lnSpc>
                          <a:spcPct val="115000"/>
                        </a:lnSpc>
                        <a:spcAft>
                          <a:spcPts val="0"/>
                        </a:spcAft>
                      </a:pPr>
                      <a:r>
                        <a:rPr lang="pl-PL" sz="1300" dirty="0">
                          <a:effectLst/>
                        </a:rPr>
                        <a:t>- charakterystykę rynku, na którym realizowany jest projekt;</a:t>
                      </a:r>
                    </a:p>
                    <a:p>
                      <a:pPr marL="90170" marR="90170">
                        <a:lnSpc>
                          <a:spcPct val="115000"/>
                        </a:lnSpc>
                        <a:spcAft>
                          <a:spcPts val="0"/>
                        </a:spcAft>
                      </a:pPr>
                      <a:r>
                        <a:rPr lang="pl-PL" sz="1300" dirty="0">
                          <a:effectLst/>
                        </a:rPr>
                        <a:t>- grupy docelowe.</a:t>
                      </a:r>
                    </a:p>
                    <a:p>
                      <a:pPr marL="90170" marR="90170">
                        <a:lnSpc>
                          <a:spcPct val="115000"/>
                        </a:lnSpc>
                        <a:spcAft>
                          <a:spcPts val="0"/>
                        </a:spcAft>
                      </a:pPr>
                      <a:r>
                        <a:rPr lang="pl-PL" sz="1300" dirty="0">
                          <a:effectLst/>
                        </a:rPr>
                        <a:t>Analiza powinna bazować na wykonaniu konkretnych analiz/ badań określających zapotrzebowanie na dany projekt (np. ankiety), możliwości korzystania z usług z uwzględnieniem potencjału nabywczego odbiorców, oraz stopnia wzrostu popytu na oferowane usługi</a:t>
                      </a:r>
                      <a:r>
                        <a:rPr lang="pl-PL" sz="1300" dirty="0" smtClean="0">
                          <a:effectLst/>
                        </a:rPr>
                        <a:t>.</a:t>
                      </a:r>
                      <a:endParaRPr lang="pl-PL" sz="1300" dirty="0">
                        <a:effectLst/>
                      </a:endParaRPr>
                    </a:p>
                  </a:txBody>
                  <a:tcPr marL="49087" marR="49087" marT="0" marB="0"/>
                </a:tc>
                <a:tc>
                  <a:txBody>
                    <a:bodyPr/>
                    <a:lstStyle/>
                    <a:p>
                      <a:pPr algn="ctr">
                        <a:lnSpc>
                          <a:spcPct val="115000"/>
                        </a:lnSpc>
                        <a:spcBef>
                          <a:spcPts val="600"/>
                        </a:spcBef>
                        <a:spcAft>
                          <a:spcPts val="600"/>
                        </a:spcAft>
                      </a:pPr>
                      <a:r>
                        <a:rPr lang="pl-PL" sz="2000" b="1" dirty="0">
                          <a:effectLst/>
                        </a:rPr>
                        <a:t>0/1</a:t>
                      </a:r>
                      <a:endParaRPr lang="pl-PL"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087" marR="49087" marT="0" marB="0" anchor="ctr"/>
                </a:tc>
              </a:tr>
              <a:tr h="824492">
                <a:tc>
                  <a:txBody>
                    <a:bodyPr/>
                    <a:lstStyle/>
                    <a:p>
                      <a:pPr algn="ctr">
                        <a:lnSpc>
                          <a:spcPct val="115000"/>
                        </a:lnSpc>
                        <a:spcAft>
                          <a:spcPts val="0"/>
                        </a:spcAft>
                      </a:pPr>
                      <a:r>
                        <a:rPr lang="pl-PL" sz="1400" dirty="0">
                          <a:effectLst/>
                        </a:rPr>
                        <a:t>3.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087" marR="49087" marT="0" marB="0" anchor="ctr"/>
                </a:tc>
                <a:tc>
                  <a:txBody>
                    <a:bodyPr/>
                    <a:lstStyle/>
                    <a:p>
                      <a:pPr>
                        <a:spcBef>
                          <a:spcPts val="600"/>
                        </a:spcBef>
                        <a:spcAft>
                          <a:spcPts val="600"/>
                        </a:spcAft>
                      </a:pPr>
                      <a:r>
                        <a:rPr lang="pl-PL" sz="1600" dirty="0">
                          <a:effectLst/>
                        </a:rPr>
                        <a:t>Analiza dostępności dla </a:t>
                      </a:r>
                      <a:r>
                        <a:rPr lang="pl-PL" sz="1600" dirty="0" smtClean="0">
                          <a:effectLst/>
                        </a:rPr>
                        <a:t>osób niepełnosprawnych</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087" marR="49087" marT="0" marB="0"/>
                </a:tc>
                <a:tc>
                  <a:txBody>
                    <a:bodyPr/>
                    <a:lstStyle/>
                    <a:p>
                      <a:pPr marL="90170" marR="90170">
                        <a:lnSpc>
                          <a:spcPct val="115000"/>
                        </a:lnSpc>
                        <a:spcAft>
                          <a:spcPts val="0"/>
                        </a:spcAft>
                      </a:pPr>
                      <a:r>
                        <a:rPr lang="pl-PL" sz="1300" dirty="0">
                          <a:effectLst/>
                        </a:rPr>
                        <a:t>W ramach kryterium będzie sprawdzane czy projekt zakłada poprawę dostępności do zasobów kultury dla osób niepełnosprawnych lub obiekt jest w pełni dostosowany do potrzeb osób niepełnosprawnych. </a:t>
                      </a:r>
                      <a:endParaRPr lang="pl-PL" sz="13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087" marR="49087" marT="0" marB="0"/>
                </a:tc>
                <a:tc>
                  <a:txBody>
                    <a:bodyPr/>
                    <a:lstStyle/>
                    <a:p>
                      <a:pPr algn="ctr">
                        <a:lnSpc>
                          <a:spcPct val="115000"/>
                        </a:lnSpc>
                        <a:spcBef>
                          <a:spcPts val="600"/>
                        </a:spcBef>
                        <a:spcAft>
                          <a:spcPts val="600"/>
                        </a:spcAft>
                      </a:pPr>
                      <a:r>
                        <a:rPr lang="pl-PL" sz="2000" b="1" dirty="0">
                          <a:effectLst/>
                        </a:rPr>
                        <a:t>0/1</a:t>
                      </a:r>
                      <a:endParaRPr lang="pl-PL"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087" marR="49087" marT="0" marB="0" anchor="ctr"/>
                </a:tc>
              </a:tr>
            </a:tbl>
          </a:graphicData>
        </a:graphic>
      </p:graphicFrame>
    </p:spTree>
    <p:extLst>
      <p:ext uri="{BB962C8B-B14F-4D97-AF65-F5344CB8AC3E}">
        <p14:creationId xmlns:p14="http://schemas.microsoft.com/office/powerpoint/2010/main" val="2017061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7724" y="1004142"/>
            <a:ext cx="4484176" cy="369332"/>
          </a:xfrm>
          <a:prstGeom prst="rect">
            <a:avLst/>
          </a:prstGeom>
          <a:noFill/>
          <a:ln w="9525">
            <a:noFill/>
            <a:miter lim="800000"/>
            <a:headEnd/>
            <a:tailEnd/>
          </a:ln>
        </p:spPr>
        <p:txBody>
          <a:bodyPr wrap="none" anchor="ctr">
            <a:spAutoFit/>
          </a:bodyPr>
          <a:lstStyle/>
          <a:p>
            <a:pPr eaLnBrk="0" hangingPunct="0"/>
            <a:r>
              <a:rPr lang="pl-PL" b="1" dirty="0" smtClean="0">
                <a:latin typeface="Calibri" pitchFamily="34" charset="0"/>
                <a:cs typeface="Calibri" pitchFamily="34" charset="0"/>
              </a:rPr>
              <a:t>KRYTERIA MERYTORYCZNE – SZCZEGÓŁOWE  </a:t>
            </a:r>
            <a:endParaRPr lang="pl-PL" dirty="0">
              <a:latin typeface="Calibri" pitchFamily="34" charset="0"/>
            </a:endParaRPr>
          </a:p>
        </p:txBody>
      </p:sp>
      <p:cxnSp>
        <p:nvCxnSpPr>
          <p:cNvPr id="4" name="Łącznik prosty 3"/>
          <p:cNvCxnSpPr/>
          <p:nvPr/>
        </p:nvCxnSpPr>
        <p:spPr>
          <a:xfrm>
            <a:off x="1600200" y="4343400"/>
            <a:ext cx="32004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extLst>
              <p:ext uri="{D42A27DB-BD31-4B8C-83A1-F6EECF244321}">
                <p14:modId xmlns:p14="http://schemas.microsoft.com/office/powerpoint/2010/main" val="3026933915"/>
              </p:ext>
            </p:extLst>
          </p:nvPr>
        </p:nvGraphicFramePr>
        <p:xfrm>
          <a:off x="77724" y="1373474"/>
          <a:ext cx="9066276" cy="5757313"/>
        </p:xfrm>
        <a:graphic>
          <a:graphicData uri="http://schemas.openxmlformats.org/drawingml/2006/table">
            <a:tbl>
              <a:tblPr firstRow="1" firstCol="1" bandRow="1">
                <a:tableStyleId>{5C22544A-7EE6-4342-B048-85BDC9FD1C3A}</a:tableStyleId>
              </a:tblPr>
              <a:tblGrid>
                <a:gridCol w="478867"/>
                <a:gridCol w="1155657"/>
                <a:gridCol w="4077321"/>
                <a:gridCol w="2820933"/>
                <a:gridCol w="533498"/>
              </a:tblGrid>
              <a:tr h="990241">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357011">
                <a:tc>
                  <a:txBody>
                    <a:bodyPr/>
                    <a:lstStyle/>
                    <a:p>
                      <a:pPr algn="ctr">
                        <a:lnSpc>
                          <a:spcPct val="115000"/>
                        </a:lnSpc>
                        <a:spcAft>
                          <a:spcPts val="0"/>
                        </a:spcAft>
                      </a:pPr>
                      <a:r>
                        <a:rPr lang="pl-PL" sz="1800" dirty="0" smtClean="0">
                          <a:effectLst/>
                          <a:latin typeface="+mn-lt"/>
                          <a:ea typeface="+mn-ea"/>
                          <a:cs typeface="+mn-cs"/>
                        </a:rPr>
                        <a:t>1.</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nSpc>
                          <a:spcPct val="115000"/>
                        </a:lnSpc>
                        <a:spcAft>
                          <a:spcPts val="0"/>
                        </a:spcAft>
                      </a:pPr>
                      <a:r>
                        <a:rPr lang="pl-PL" sz="1600" dirty="0">
                          <a:effectLst/>
                        </a:rPr>
                        <a:t> </a:t>
                      </a:r>
                    </a:p>
                    <a:p>
                      <a:pPr>
                        <a:lnSpc>
                          <a:spcPct val="115000"/>
                        </a:lnSpc>
                        <a:spcAft>
                          <a:spcPts val="0"/>
                        </a:spcAft>
                      </a:pPr>
                      <a:r>
                        <a:rPr lang="pl-PL" sz="1600" dirty="0">
                          <a:effectLst/>
                        </a:rPr>
                        <a:t>Upowszechnienie oferty kulturalnej</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pPr marL="72390" marR="90170">
                        <a:lnSpc>
                          <a:spcPct val="115000"/>
                        </a:lnSpc>
                        <a:spcAft>
                          <a:spcPts val="0"/>
                        </a:spcAft>
                      </a:pPr>
                      <a:r>
                        <a:rPr lang="pl-PL" sz="1600" dirty="0">
                          <a:effectLst/>
                        </a:rPr>
                        <a:t> </a:t>
                      </a:r>
                    </a:p>
                    <a:p>
                      <a:pPr marL="72390" marR="90170">
                        <a:lnSpc>
                          <a:spcPct val="115000"/>
                        </a:lnSpc>
                        <a:spcAft>
                          <a:spcPts val="0"/>
                        </a:spcAft>
                      </a:pPr>
                      <a:r>
                        <a:rPr lang="pl-PL" sz="1600" dirty="0">
                          <a:effectLst/>
                        </a:rPr>
                        <a:t>Zgodnie z RPO WM 2014-2020, promowane będą projekty przyczyniające się do wzrostu liczby osób korzystających rocznie ze wszystkich obiektów kultury objętych projektem (po roku od ukończenia projektu).</a:t>
                      </a:r>
                    </a:p>
                    <a:p>
                      <a:pPr marL="72390" marR="90170">
                        <a:lnSpc>
                          <a:spcPct val="115000"/>
                        </a:lnSpc>
                        <a:spcAft>
                          <a:spcPts val="0"/>
                        </a:spcAft>
                      </a:pPr>
                      <a:r>
                        <a:rPr lang="pl-PL" sz="1600" dirty="0">
                          <a:effectLst/>
                        </a:rPr>
                        <a:t> </a:t>
                      </a:r>
                    </a:p>
                    <a:p>
                      <a:pPr marL="72390" marR="90170">
                        <a:lnSpc>
                          <a:spcPct val="115000"/>
                        </a:lnSpc>
                        <a:spcAft>
                          <a:spcPts val="0"/>
                        </a:spcAft>
                      </a:pPr>
                      <a:r>
                        <a:rPr lang="pl-PL" sz="1600" dirty="0">
                          <a:effectLst/>
                        </a:rPr>
                        <a:t>Wzrost liczby osób korzystających rocznie z infrastruktury służącej działalności kulturalnej objętej projektem powinien zostać określony wskaźnikiem:</a:t>
                      </a:r>
                    </a:p>
                    <a:p>
                      <a:pPr marL="72390" marR="90170">
                        <a:lnSpc>
                          <a:spcPct val="115000"/>
                        </a:lnSpc>
                        <a:spcAft>
                          <a:spcPts val="0"/>
                        </a:spcAft>
                      </a:pPr>
                      <a:r>
                        <a:rPr lang="pl-PL" sz="1600" dirty="0">
                          <a:effectLst/>
                        </a:rPr>
                        <a:t>„Wzrost oczekiwanej liczby odwiedzin w objętych wsparciem miejscach należących do dziedzictwa kulturalnego i naturalnego oraz stanowiących atrakcje turystyczne [odwiedziny/rok] (CI 9)”.</a:t>
                      </a:r>
                    </a:p>
                    <a:p>
                      <a:pPr marL="72390" marR="90170">
                        <a:lnSpc>
                          <a:spcPct val="115000"/>
                        </a:lnSpc>
                        <a:spcAft>
                          <a:spcPts val="0"/>
                        </a:spcAft>
                      </a:pPr>
                      <a:r>
                        <a:rPr lang="pl-PL" sz="1600" dirty="0">
                          <a:effectLst/>
                        </a:rPr>
                        <a:t> </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72390" marR="90170">
                        <a:lnSpc>
                          <a:spcPct val="115000"/>
                        </a:lnSpc>
                        <a:spcAft>
                          <a:spcPts val="0"/>
                        </a:spcAft>
                      </a:pPr>
                      <a:r>
                        <a:rPr lang="pl-PL" sz="1600" dirty="0">
                          <a:effectLst/>
                        </a:rPr>
                        <a:t> </a:t>
                      </a:r>
                    </a:p>
                    <a:p>
                      <a:pPr marL="72390" marR="90170">
                        <a:lnSpc>
                          <a:spcPct val="115000"/>
                        </a:lnSpc>
                        <a:spcAft>
                          <a:spcPts val="0"/>
                        </a:spcAft>
                      </a:pPr>
                      <a:r>
                        <a:rPr lang="pl-PL" sz="1600" dirty="0">
                          <a:effectLst/>
                        </a:rPr>
                        <a:t>Wzrost liczby osób korzystających:</a:t>
                      </a:r>
                    </a:p>
                    <a:p>
                      <a:pPr marL="72390" marR="90170">
                        <a:lnSpc>
                          <a:spcPct val="115000"/>
                        </a:lnSpc>
                        <a:spcAft>
                          <a:spcPts val="0"/>
                        </a:spcAft>
                      </a:pPr>
                      <a:r>
                        <a:rPr lang="pl-PL" sz="1600" b="1" dirty="0">
                          <a:effectLst/>
                        </a:rPr>
                        <a:t>6 pkt - </a:t>
                      </a:r>
                      <a:r>
                        <a:rPr lang="pl-PL" sz="1600" dirty="0">
                          <a:effectLst/>
                        </a:rPr>
                        <a:t>powyżej 10%;</a:t>
                      </a:r>
                    </a:p>
                    <a:p>
                      <a:pPr marL="72390" marR="90170">
                        <a:lnSpc>
                          <a:spcPct val="115000"/>
                        </a:lnSpc>
                        <a:spcAft>
                          <a:spcPts val="0"/>
                        </a:spcAft>
                      </a:pPr>
                      <a:r>
                        <a:rPr lang="pl-PL" sz="1600" b="1" dirty="0">
                          <a:effectLst/>
                        </a:rPr>
                        <a:t>4 pkt </a:t>
                      </a:r>
                      <a:r>
                        <a:rPr lang="pl-PL" sz="1600" dirty="0">
                          <a:effectLst/>
                        </a:rPr>
                        <a:t>- od 5% do 10% włącznie;</a:t>
                      </a:r>
                    </a:p>
                    <a:p>
                      <a:pPr marL="92075" marR="90170" indent="0">
                        <a:lnSpc>
                          <a:spcPct val="115000"/>
                        </a:lnSpc>
                        <a:spcAft>
                          <a:spcPts val="0"/>
                        </a:spcAft>
                      </a:pPr>
                      <a:r>
                        <a:rPr lang="pl-PL" sz="1600" b="1" dirty="0">
                          <a:effectLst/>
                        </a:rPr>
                        <a:t>2 pkt -</a:t>
                      </a:r>
                      <a:r>
                        <a:rPr lang="pl-PL" sz="1600" dirty="0">
                          <a:effectLst/>
                        </a:rPr>
                        <a:t> poniżej 5% włącznie;</a:t>
                      </a:r>
                    </a:p>
                    <a:p>
                      <a:pPr marL="92075" marR="90170" indent="0">
                        <a:lnSpc>
                          <a:spcPct val="115000"/>
                        </a:lnSpc>
                        <a:spcAft>
                          <a:spcPts val="0"/>
                        </a:spcAft>
                      </a:pPr>
                      <a:r>
                        <a:rPr lang="pl-PL" sz="1600" b="1" dirty="0">
                          <a:effectLst/>
                        </a:rPr>
                        <a:t>0 pkt </a:t>
                      </a:r>
                      <a:r>
                        <a:rPr lang="pl-PL" sz="1600" dirty="0">
                          <a:effectLst/>
                        </a:rPr>
                        <a:t>- nie ulegnie zwiększeniu w stosunku do stanu sprzed realizacji projektu. </a:t>
                      </a:r>
                    </a:p>
                    <a:p>
                      <a:pPr marL="72390" marR="90170">
                        <a:lnSpc>
                          <a:spcPct val="115000"/>
                        </a:lnSpc>
                        <a:spcAft>
                          <a:spcPts val="0"/>
                        </a:spcAft>
                      </a:pPr>
                      <a:r>
                        <a:rPr lang="pl-PL" sz="1600" dirty="0">
                          <a:effectLst/>
                        </a:rPr>
                        <a:t> </a:t>
                      </a:r>
                    </a:p>
                    <a:p>
                      <a:pPr marL="72390" marR="90170">
                        <a:lnSpc>
                          <a:spcPct val="115000"/>
                        </a:lnSpc>
                        <a:spcAft>
                          <a:spcPts val="0"/>
                        </a:spcAft>
                      </a:pPr>
                      <a:r>
                        <a:rPr lang="pl-PL" sz="1600" dirty="0">
                          <a:effectLst/>
                        </a:rPr>
                        <a:t> </a:t>
                      </a:r>
                    </a:p>
                    <a:p>
                      <a:pPr marL="72390" marR="90170">
                        <a:spcAft>
                          <a:spcPts val="0"/>
                        </a:spcAft>
                      </a:pPr>
                      <a:r>
                        <a:rPr lang="pl-PL" sz="1600" dirty="0">
                          <a:effectLst/>
                        </a:rPr>
                        <a:t>Punkty w ramach kryterium nie podlegają sumowaniu.</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a:effectLst/>
                        </a:rPr>
                        <a:t>6</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185056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4188685092"/>
              </p:ext>
            </p:extLst>
          </p:nvPr>
        </p:nvGraphicFramePr>
        <p:xfrm>
          <a:off x="-1" y="369332"/>
          <a:ext cx="9144001" cy="5833513"/>
        </p:xfrm>
        <a:graphic>
          <a:graphicData uri="http://schemas.openxmlformats.org/drawingml/2006/table">
            <a:tbl>
              <a:tblPr firstRow="1" firstCol="1" bandRow="1">
                <a:tableStyleId>{5C22544A-7EE6-4342-B048-85BDC9FD1C3A}</a:tableStyleId>
              </a:tblPr>
              <a:tblGrid>
                <a:gridCol w="482972"/>
                <a:gridCol w="983388"/>
                <a:gridCol w="3147141"/>
                <a:gridCol w="3992428"/>
                <a:gridCol w="538072"/>
              </a:tblGrid>
              <a:tr h="990241">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357011">
                <a:tc>
                  <a:txBody>
                    <a:bodyPr/>
                    <a:lstStyle/>
                    <a:p>
                      <a:pPr algn="ctr">
                        <a:lnSpc>
                          <a:spcPct val="115000"/>
                        </a:lnSpc>
                        <a:spcAft>
                          <a:spcPts val="0"/>
                        </a:spcAft>
                      </a:pPr>
                      <a:r>
                        <a:rPr lang="pl-PL" sz="1800" dirty="0" smtClean="0">
                          <a:effectLst/>
                          <a:latin typeface="+mn-lt"/>
                          <a:ea typeface="+mn-ea"/>
                          <a:cs typeface="+mn-cs"/>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1400" kern="1200" dirty="0" smtClean="0">
                          <a:solidFill>
                            <a:schemeClr val="dk1"/>
                          </a:solidFill>
                          <a:effectLst/>
                          <a:latin typeface="+mn-lt"/>
                          <a:ea typeface="+mn-ea"/>
                          <a:cs typeface="+mn-cs"/>
                        </a:rPr>
                        <a:t>Poprawa dostępności do oferty kulturalne, w tym dla osób niepełnosprawnych </a:t>
                      </a:r>
                    </a:p>
                    <a:p>
                      <a:r>
                        <a:rPr lang="pl-PL" sz="1800" kern="1200" dirty="0" smtClean="0">
                          <a:solidFill>
                            <a:schemeClr val="dk1"/>
                          </a:solidFill>
                          <a:effectLst/>
                          <a:latin typeface="+mn-lt"/>
                          <a:ea typeface="+mn-ea"/>
                          <a:cs typeface="+mn-cs"/>
                        </a:rPr>
                        <a:t> </a:t>
                      </a:r>
                    </a:p>
                    <a:p>
                      <a:pPr>
                        <a:lnSpc>
                          <a:spcPct val="115000"/>
                        </a:lnSpc>
                        <a:spcAft>
                          <a:spcPts val="0"/>
                        </a:spcAft>
                      </a:pP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r>
                        <a:rPr lang="pl-PL" sz="1200" kern="1200" dirty="0" smtClean="0">
                          <a:solidFill>
                            <a:schemeClr val="dk1"/>
                          </a:solidFill>
                          <a:effectLst/>
                          <a:latin typeface="+mn-lt"/>
                          <a:ea typeface="+mn-ea"/>
                          <a:cs typeface="+mn-cs"/>
                        </a:rPr>
                        <a:t>Ocenie podlegać będzie dostępność obiektu, w którym są usługi kultury. </a:t>
                      </a:r>
                    </a:p>
                    <a:p>
                      <a:r>
                        <a:rPr lang="pl-PL" sz="1200" kern="1200" dirty="0" smtClean="0">
                          <a:solidFill>
                            <a:schemeClr val="dk1"/>
                          </a:solidFill>
                          <a:effectLst/>
                          <a:latin typeface="+mn-lt"/>
                          <a:ea typeface="+mn-ea"/>
                          <a:cs typeface="+mn-cs"/>
                        </a:rPr>
                        <a:t>Zgodnie z RPO WM 2014-2020, promowane będą projekty zapewniające otwarty dostęp dla zwiedzających/odbiorców ze szczególnym uwzględnieniem potrzeb osób niepełnosprawnych. </a:t>
                      </a:r>
                    </a:p>
                    <a:p>
                      <a:r>
                        <a:rPr lang="pl-PL" sz="1200" kern="1200" dirty="0" smtClean="0">
                          <a:solidFill>
                            <a:schemeClr val="dk1"/>
                          </a:solidFill>
                          <a:effectLst/>
                          <a:latin typeface="+mn-lt"/>
                          <a:ea typeface="+mn-ea"/>
                          <a:cs typeface="+mn-cs"/>
                        </a:rPr>
                        <a:t> </a:t>
                      </a:r>
                    </a:p>
                    <a:p>
                      <a:r>
                        <a:rPr lang="pl-PL" sz="1200" kern="1200" dirty="0" smtClean="0">
                          <a:solidFill>
                            <a:schemeClr val="dk1"/>
                          </a:solidFill>
                          <a:effectLst/>
                          <a:latin typeface="+mn-lt"/>
                          <a:ea typeface="+mn-ea"/>
                          <a:cs typeface="+mn-cs"/>
                        </a:rPr>
                        <a:t>Obiekty dostosowane do potrzeb osób z niepełnosprawnych powinny zostać określone wskaźnikami:</a:t>
                      </a:r>
                    </a:p>
                    <a:p>
                      <a:r>
                        <a:rPr lang="pl-PL" sz="1200" kern="1200" dirty="0" smtClean="0">
                          <a:solidFill>
                            <a:schemeClr val="dk1"/>
                          </a:solidFill>
                          <a:effectLst/>
                          <a:latin typeface="+mn-lt"/>
                          <a:ea typeface="+mn-ea"/>
                          <a:cs typeface="+mn-cs"/>
                        </a:rPr>
                        <a:t>„Liczba obiektów dostosowanych do potrzeb osób z niepełnosprawnościami [szt.]”</a:t>
                      </a:r>
                    </a:p>
                    <a:p>
                      <a:r>
                        <a:rPr lang="pl-PL" sz="1200" kern="1200" dirty="0" smtClean="0">
                          <a:solidFill>
                            <a:schemeClr val="dk1"/>
                          </a:solidFill>
                          <a:effectLst/>
                          <a:latin typeface="+mn-lt"/>
                          <a:ea typeface="+mn-ea"/>
                          <a:cs typeface="+mn-cs"/>
                        </a:rPr>
                        <a:t>Inne miejsca kulturalne udostępnione na niepełnosprawnych powinny zostać określone wskaźnikiem:</a:t>
                      </a:r>
                    </a:p>
                    <a:p>
                      <a:r>
                        <a:rPr lang="pl-PL" sz="1200" kern="1200" dirty="0" smtClean="0">
                          <a:solidFill>
                            <a:schemeClr val="dk1"/>
                          </a:solidFill>
                          <a:effectLst/>
                          <a:latin typeface="+mn-lt"/>
                          <a:ea typeface="+mn-ea"/>
                          <a:cs typeface="+mn-cs"/>
                        </a:rPr>
                        <a:t>„Liczba kulturowych obszarów / miejsc / instytucji kulturalnych udostępnianych dla niepełnosprawnych [szt.]”</a:t>
                      </a:r>
                    </a:p>
                  </a:txBody>
                  <a:tcPr marL="0" marR="0" marT="0" marB="0"/>
                </a:tc>
                <a:tc>
                  <a:txBody>
                    <a:bodyPr/>
                    <a:lstStyle/>
                    <a:p>
                      <a:r>
                        <a:rPr lang="pl-PL" sz="1600" kern="1200" dirty="0" smtClean="0">
                          <a:solidFill>
                            <a:schemeClr val="dk1"/>
                          </a:solidFill>
                          <a:effectLst/>
                          <a:latin typeface="+mn-lt"/>
                          <a:ea typeface="+mn-ea"/>
                          <a:cs typeface="+mn-cs"/>
                        </a:rPr>
                        <a:t>W projekcie przewidziano:</a:t>
                      </a:r>
                    </a:p>
                    <a:p>
                      <a:r>
                        <a:rPr lang="pl-PL" sz="1600" b="1" kern="1200" dirty="0" smtClean="0">
                          <a:solidFill>
                            <a:schemeClr val="dk1"/>
                          </a:solidFill>
                          <a:effectLst/>
                          <a:latin typeface="+mn-lt"/>
                          <a:ea typeface="+mn-ea"/>
                          <a:cs typeface="+mn-cs"/>
                        </a:rPr>
                        <a:t>3 pkt </a:t>
                      </a:r>
                      <a:r>
                        <a:rPr lang="pl-PL" sz="1600" kern="1200" dirty="0" smtClean="0">
                          <a:solidFill>
                            <a:schemeClr val="dk1"/>
                          </a:solidFill>
                          <a:effectLst/>
                          <a:latin typeface="+mn-lt"/>
                          <a:ea typeface="+mn-ea"/>
                          <a:cs typeface="+mn-cs"/>
                        </a:rPr>
                        <a:t>- kompleksową renowację obiektu kultury lub znaczącą jego część 1, w tym dostosowanie dla osób niepełnosprawnych;</a:t>
                      </a:r>
                    </a:p>
                    <a:p>
                      <a:r>
                        <a:rPr lang="pl-PL" sz="1600" kern="1200" dirty="0" smtClean="0">
                          <a:solidFill>
                            <a:schemeClr val="dk1"/>
                          </a:solidFill>
                          <a:effectLst/>
                          <a:latin typeface="+mn-lt"/>
                          <a:ea typeface="+mn-ea"/>
                          <a:cs typeface="+mn-cs"/>
                        </a:rPr>
                        <a:t>lub</a:t>
                      </a:r>
                    </a:p>
                    <a:p>
                      <a:r>
                        <a:rPr lang="pl-PL" sz="1600" kern="1200" dirty="0" smtClean="0">
                          <a:solidFill>
                            <a:schemeClr val="dk1"/>
                          </a:solidFill>
                          <a:effectLst/>
                          <a:latin typeface="+mn-lt"/>
                          <a:ea typeface="+mn-ea"/>
                          <a:cs typeface="+mn-cs"/>
                        </a:rPr>
                        <a:t>istotną poprawę dostępności do zasobów kultury dla osób niepełnosprawnych tzn. zastosowano różnego rodzaju rozwiązań technicznych/technologicznych wpływających na możliwość  korzystania z zasobów kultury przez osoby niepełnosprawne.</a:t>
                      </a:r>
                    </a:p>
                    <a:p>
                      <a:r>
                        <a:rPr lang="pl-PL" sz="1600" kern="1200" dirty="0" smtClean="0">
                          <a:solidFill>
                            <a:schemeClr val="dk1"/>
                          </a:solidFill>
                          <a:effectLst/>
                          <a:latin typeface="+mn-lt"/>
                          <a:ea typeface="+mn-ea"/>
                          <a:cs typeface="+mn-cs"/>
                        </a:rPr>
                        <a:t> </a:t>
                      </a:r>
                      <a:r>
                        <a:rPr lang="pl-PL" sz="1600" b="1" kern="1200" dirty="0" smtClean="0">
                          <a:solidFill>
                            <a:schemeClr val="dk1"/>
                          </a:solidFill>
                          <a:effectLst/>
                          <a:latin typeface="+mn-lt"/>
                          <a:ea typeface="+mn-ea"/>
                          <a:cs typeface="+mn-cs"/>
                        </a:rPr>
                        <a:t>1 pkt </a:t>
                      </a:r>
                      <a:r>
                        <a:rPr lang="pl-PL" sz="1600" kern="1200" dirty="0" smtClean="0">
                          <a:solidFill>
                            <a:schemeClr val="dk1"/>
                          </a:solidFill>
                          <a:effectLst/>
                          <a:latin typeface="+mn-lt"/>
                          <a:ea typeface="+mn-ea"/>
                          <a:cs typeface="+mn-cs"/>
                        </a:rPr>
                        <a:t>- prace remontowo-modernizacyjne wpływające na poprawę dostępności do kultury, w tym dostosowanie dla osób niepełnosprawnych; </a:t>
                      </a:r>
                    </a:p>
                    <a:p>
                      <a:r>
                        <a:rPr lang="pl-PL" sz="1600" b="1" kern="1200" dirty="0" smtClean="0">
                          <a:solidFill>
                            <a:schemeClr val="dk1"/>
                          </a:solidFill>
                          <a:effectLst/>
                          <a:latin typeface="+mn-lt"/>
                          <a:ea typeface="+mn-ea"/>
                          <a:cs typeface="+mn-cs"/>
                        </a:rPr>
                        <a:t>0 pkt </a:t>
                      </a:r>
                      <a:r>
                        <a:rPr lang="pl-PL" sz="1600" kern="1200" dirty="0" smtClean="0">
                          <a:solidFill>
                            <a:schemeClr val="dk1"/>
                          </a:solidFill>
                          <a:effectLst/>
                          <a:latin typeface="+mn-lt"/>
                          <a:ea typeface="+mn-ea"/>
                          <a:cs typeface="+mn-cs"/>
                        </a:rPr>
                        <a:t>- brak spełnienia ww. warunków lub brak informacji w tym zakresie.</a:t>
                      </a:r>
                    </a:p>
                    <a:p>
                      <a:r>
                        <a:rPr lang="pl-PL" sz="1600" kern="1200" dirty="0" smtClean="0">
                          <a:solidFill>
                            <a:schemeClr val="dk1"/>
                          </a:solidFill>
                          <a:effectLst/>
                          <a:latin typeface="+mn-lt"/>
                          <a:ea typeface="+mn-ea"/>
                          <a:cs typeface="+mn-cs"/>
                        </a:rPr>
                        <a:t> Punkty w ramach kryterium nie podlegają sumowaniu</a:t>
                      </a:r>
                    </a:p>
                    <a:p>
                      <a:pPr marL="72390" marR="90170">
                        <a:lnSpc>
                          <a:spcPct val="115000"/>
                        </a:lnSpc>
                        <a:spcAft>
                          <a:spcPts val="0"/>
                        </a:spcAft>
                      </a:pP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kern="1200" dirty="0" smtClean="0">
                          <a:solidFill>
                            <a:schemeClr val="dk1"/>
                          </a:solidFill>
                          <a:effectLst/>
                          <a:latin typeface="+mn-lt"/>
                          <a:ea typeface="+mn-ea"/>
                          <a:cs typeface="+mn-cs"/>
                        </a:rPr>
                        <a:t>3</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3" name="Prostokąt 2"/>
          <p:cNvSpPr/>
          <p:nvPr/>
        </p:nvSpPr>
        <p:spPr>
          <a:xfrm>
            <a:off x="560070" y="0"/>
            <a:ext cx="3728147" cy="369332"/>
          </a:xfrm>
          <a:prstGeom prst="rect">
            <a:avLst/>
          </a:prstGeom>
          <a:solidFill>
            <a:schemeClr val="bg1"/>
          </a:solidFill>
        </p:spPr>
        <p:txBody>
          <a:bodyPr wrap="square">
            <a:spAutoFit/>
          </a:bodyPr>
          <a:lstStyle/>
          <a:p>
            <a:r>
              <a:rPr lang="pl-PL" b="1" dirty="0">
                <a:solidFill>
                  <a:srgbClr val="FF0000"/>
                </a:solidFill>
                <a:latin typeface="Calibri" pitchFamily="34" charset="0"/>
                <a:cs typeface="Calibri" pitchFamily="34" charset="0"/>
              </a:rPr>
              <a:t>Wersja zatwierdzona przez ZWM</a:t>
            </a:r>
            <a:endParaRPr lang="pl-PL" dirty="0"/>
          </a:p>
        </p:txBody>
      </p:sp>
      <p:sp>
        <p:nvSpPr>
          <p:cNvPr id="2" name="pole tekstowe 1"/>
          <p:cNvSpPr txBox="1"/>
          <p:nvPr/>
        </p:nvSpPr>
        <p:spPr>
          <a:xfrm>
            <a:off x="331470" y="6377940"/>
            <a:ext cx="7978140" cy="369332"/>
          </a:xfrm>
          <a:prstGeom prst="rect">
            <a:avLst/>
          </a:prstGeom>
          <a:noFill/>
        </p:spPr>
        <p:txBody>
          <a:bodyPr wrap="square" rtlCol="0">
            <a:spAutoFit/>
          </a:bodyPr>
          <a:lstStyle/>
          <a:p>
            <a:r>
              <a:rPr lang="pl-PL" baseline="30000" dirty="0" smtClean="0"/>
              <a:t>1. Min </a:t>
            </a:r>
            <a:r>
              <a:rPr lang="pl-PL" baseline="30000" dirty="0"/>
              <a:t>33% powierzchni całkowitej obiektu wykorzystywanej na cele kulturalne.</a:t>
            </a:r>
            <a:endParaRPr lang="pl-PL" dirty="0"/>
          </a:p>
        </p:txBody>
      </p:sp>
    </p:spTree>
    <p:extLst>
      <p:ext uri="{BB962C8B-B14F-4D97-AF65-F5344CB8AC3E}">
        <p14:creationId xmlns:p14="http://schemas.microsoft.com/office/powerpoint/2010/main" val="3165732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2877751317"/>
              </p:ext>
            </p:extLst>
          </p:nvPr>
        </p:nvGraphicFramePr>
        <p:xfrm>
          <a:off x="-1" y="182554"/>
          <a:ext cx="9144001" cy="5347252"/>
        </p:xfrm>
        <a:graphic>
          <a:graphicData uri="http://schemas.openxmlformats.org/drawingml/2006/table">
            <a:tbl>
              <a:tblPr firstRow="1" firstCol="1" bandRow="1">
                <a:tableStyleId>{5C22544A-7EE6-4342-B048-85BDC9FD1C3A}</a:tableStyleId>
              </a:tblPr>
              <a:tblGrid>
                <a:gridCol w="482972"/>
                <a:gridCol w="983388"/>
                <a:gridCol w="3147141"/>
                <a:gridCol w="3992428"/>
                <a:gridCol w="538072"/>
              </a:tblGrid>
              <a:tr h="990241">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357011">
                <a:tc>
                  <a:txBody>
                    <a:bodyPr/>
                    <a:lstStyle/>
                    <a:p>
                      <a:pPr algn="ctr">
                        <a:lnSpc>
                          <a:spcPct val="115000"/>
                        </a:lnSpc>
                        <a:spcAft>
                          <a:spcPts val="0"/>
                        </a:spcAft>
                      </a:pPr>
                      <a:r>
                        <a:rPr lang="pl-PL" sz="1800" dirty="0" smtClean="0">
                          <a:effectLst/>
                          <a:latin typeface="+mn-lt"/>
                          <a:ea typeface="+mn-ea"/>
                          <a:cs typeface="+mn-cs"/>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r>
                        <a:rPr lang="pl-PL" sz="1400" kern="1200" dirty="0" smtClean="0">
                          <a:solidFill>
                            <a:schemeClr val="dk1"/>
                          </a:solidFill>
                          <a:effectLst/>
                          <a:latin typeface="+mn-lt"/>
                          <a:ea typeface="+mn-ea"/>
                          <a:cs typeface="+mn-cs"/>
                        </a:rPr>
                        <a:t>Poprawa dostępności do oferty kulturalne, w tym dla osób niepełnosprawnych </a:t>
                      </a:r>
                    </a:p>
                    <a:p>
                      <a:r>
                        <a:rPr lang="pl-PL" sz="1800" kern="1200" dirty="0" smtClean="0">
                          <a:solidFill>
                            <a:schemeClr val="dk1"/>
                          </a:solidFill>
                          <a:effectLst/>
                          <a:latin typeface="+mn-lt"/>
                          <a:ea typeface="+mn-ea"/>
                          <a:cs typeface="+mn-cs"/>
                        </a:rPr>
                        <a:t> </a:t>
                      </a:r>
                    </a:p>
                    <a:p>
                      <a:pPr>
                        <a:lnSpc>
                          <a:spcPct val="115000"/>
                        </a:lnSpc>
                        <a:spcAft>
                          <a:spcPts val="0"/>
                        </a:spcAft>
                      </a:pP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pPr marL="92075" indent="0"/>
                      <a:r>
                        <a:rPr lang="pl-PL" sz="1200" kern="1200" dirty="0" smtClean="0">
                          <a:solidFill>
                            <a:srgbClr val="FF0000"/>
                          </a:solidFill>
                          <a:effectLst/>
                          <a:latin typeface="+mn-lt"/>
                          <a:ea typeface="+mn-ea"/>
                          <a:cs typeface="+mn-cs"/>
                        </a:rPr>
                        <a:t>Ocenie podlegać będzie dostępność oferty kulturalnej.</a:t>
                      </a:r>
                    </a:p>
                    <a:p>
                      <a:pPr marL="92075" indent="0"/>
                      <a:r>
                        <a:rPr lang="pl-PL" sz="1200" kern="1200" dirty="0" smtClean="0">
                          <a:solidFill>
                            <a:srgbClr val="FF0000"/>
                          </a:solidFill>
                          <a:effectLst/>
                          <a:latin typeface="+mn-lt"/>
                          <a:ea typeface="+mn-ea"/>
                          <a:cs typeface="+mn-cs"/>
                        </a:rPr>
                        <a:t>Zgodnie z RPO WM 2014-2020, promowane będą projekty, które będą wprowadzały dodatkowe udogodnienia podnoszące dostępność do oferty kulturalnej dla różnych grup społecznych a w szczególności dla osób niepełnosprawnych. </a:t>
                      </a:r>
                    </a:p>
                    <a:p>
                      <a:pPr marL="92075" indent="0"/>
                      <a:endParaRPr lang="pl-PL" sz="1200" kern="1200" dirty="0" smtClean="0">
                        <a:solidFill>
                          <a:schemeClr val="dk1"/>
                        </a:solidFill>
                        <a:effectLst/>
                        <a:latin typeface="+mn-lt"/>
                        <a:ea typeface="+mn-ea"/>
                        <a:cs typeface="+mn-cs"/>
                      </a:endParaRPr>
                    </a:p>
                    <a:p>
                      <a:pPr marL="92075" indent="0"/>
                      <a:r>
                        <a:rPr lang="pl-PL" sz="1200" kern="1200" dirty="0" smtClean="0">
                          <a:solidFill>
                            <a:schemeClr val="dk1"/>
                          </a:solidFill>
                          <a:effectLst/>
                          <a:latin typeface="+mn-lt"/>
                          <a:ea typeface="+mn-ea"/>
                          <a:cs typeface="+mn-cs"/>
                        </a:rPr>
                        <a:t> </a:t>
                      </a:r>
                    </a:p>
                    <a:p>
                      <a:pPr marL="92075" indent="0"/>
                      <a:r>
                        <a:rPr lang="pl-PL" sz="1200" kern="1200" dirty="0" smtClean="0">
                          <a:solidFill>
                            <a:schemeClr val="dk1"/>
                          </a:solidFill>
                          <a:effectLst/>
                          <a:latin typeface="+mn-lt"/>
                          <a:ea typeface="+mn-ea"/>
                          <a:cs typeface="+mn-cs"/>
                        </a:rPr>
                        <a:t>Obiekty dostosowane do potrzeb osób z niepełnosprawnych powinny zostać określone wskaźnikami:</a:t>
                      </a:r>
                    </a:p>
                    <a:p>
                      <a:pPr marL="92075" indent="0"/>
                      <a:r>
                        <a:rPr lang="pl-PL" sz="1200" kern="1200" dirty="0" smtClean="0">
                          <a:solidFill>
                            <a:schemeClr val="dk1"/>
                          </a:solidFill>
                          <a:effectLst/>
                          <a:latin typeface="+mn-lt"/>
                          <a:ea typeface="+mn-ea"/>
                          <a:cs typeface="+mn-cs"/>
                        </a:rPr>
                        <a:t>„Liczba obiektów dostosowanych do potrzeb osób z niepełnosprawnościami [szt.]”</a:t>
                      </a:r>
                    </a:p>
                    <a:p>
                      <a:pPr marL="92075" indent="0"/>
                      <a:r>
                        <a:rPr lang="pl-PL" sz="1200" kern="1200" dirty="0" smtClean="0">
                          <a:solidFill>
                            <a:schemeClr val="dk1"/>
                          </a:solidFill>
                          <a:effectLst/>
                          <a:latin typeface="+mn-lt"/>
                          <a:ea typeface="+mn-ea"/>
                          <a:cs typeface="+mn-cs"/>
                        </a:rPr>
                        <a:t>Inne miejsca kulturalne udostępnione na niepełnosprawnych powinny zostać określone wskaźnikiem:</a:t>
                      </a:r>
                    </a:p>
                    <a:p>
                      <a:pPr marL="92075" indent="0"/>
                      <a:r>
                        <a:rPr lang="pl-PL" sz="1200" kern="1200" dirty="0" smtClean="0">
                          <a:solidFill>
                            <a:schemeClr val="dk1"/>
                          </a:solidFill>
                          <a:effectLst/>
                          <a:latin typeface="+mn-lt"/>
                          <a:ea typeface="+mn-ea"/>
                          <a:cs typeface="+mn-cs"/>
                        </a:rPr>
                        <a:t>„Liczba kulturowych obszarów / miejsc / instytucji kulturalnych udostępnianych dla niepełnosprawnych [szt.]”</a:t>
                      </a:r>
                    </a:p>
                  </a:txBody>
                  <a:tcPr marL="0" marR="0" marT="0" marB="0"/>
                </a:tc>
                <a:tc>
                  <a:txBody>
                    <a:bodyPr/>
                    <a:lstStyle/>
                    <a:p>
                      <a:r>
                        <a:rPr lang="pl-PL" sz="1600" kern="1200" dirty="0" smtClean="0">
                          <a:solidFill>
                            <a:schemeClr val="dk1"/>
                          </a:solidFill>
                          <a:effectLst/>
                          <a:latin typeface="+mn-lt"/>
                          <a:ea typeface="+mn-ea"/>
                          <a:cs typeface="+mn-cs"/>
                        </a:rPr>
                        <a:t>W projekcie przewidziano:</a:t>
                      </a:r>
                    </a:p>
                    <a:p>
                      <a:r>
                        <a:rPr lang="pl-PL" sz="1600" b="1" kern="1200" dirty="0" smtClean="0">
                          <a:solidFill>
                            <a:schemeClr val="dk1"/>
                          </a:solidFill>
                          <a:effectLst/>
                          <a:latin typeface="+mn-lt"/>
                          <a:ea typeface="+mn-ea"/>
                          <a:cs typeface="+mn-cs"/>
                        </a:rPr>
                        <a:t>3 pkt </a:t>
                      </a:r>
                      <a:r>
                        <a:rPr lang="pl-PL" sz="1600" kern="1200" dirty="0" smtClean="0">
                          <a:solidFill>
                            <a:schemeClr val="dk1"/>
                          </a:solidFill>
                          <a:effectLst/>
                          <a:latin typeface="+mn-lt"/>
                          <a:ea typeface="+mn-ea"/>
                          <a:cs typeface="+mn-cs"/>
                        </a:rPr>
                        <a:t>- kompleksową renowację obiektu kultury lub znaczącą jego część 1, w tym dostosowanie dla osób niepełnosprawnych;</a:t>
                      </a:r>
                    </a:p>
                    <a:p>
                      <a:r>
                        <a:rPr lang="pl-PL" sz="1600" kern="1200" dirty="0" smtClean="0">
                          <a:solidFill>
                            <a:schemeClr val="dk1"/>
                          </a:solidFill>
                          <a:effectLst/>
                          <a:latin typeface="+mn-lt"/>
                          <a:ea typeface="+mn-ea"/>
                          <a:cs typeface="+mn-cs"/>
                        </a:rPr>
                        <a:t>lub</a:t>
                      </a:r>
                    </a:p>
                    <a:p>
                      <a:r>
                        <a:rPr lang="pl-PL" sz="1600" kern="1200" dirty="0" smtClean="0">
                          <a:solidFill>
                            <a:schemeClr val="dk1"/>
                          </a:solidFill>
                          <a:effectLst/>
                          <a:latin typeface="+mn-lt"/>
                          <a:ea typeface="+mn-ea"/>
                          <a:cs typeface="+mn-cs"/>
                        </a:rPr>
                        <a:t>istotną poprawę dostępności </a:t>
                      </a:r>
                      <a:r>
                        <a:rPr lang="pl-PL" sz="1600" b="1" kern="1200" dirty="0" smtClean="0">
                          <a:solidFill>
                            <a:srgbClr val="FF0000"/>
                          </a:solidFill>
                          <a:effectLst/>
                          <a:latin typeface="+mn-lt"/>
                          <a:ea typeface="+mn-ea"/>
                          <a:cs typeface="+mn-cs"/>
                        </a:rPr>
                        <a:t>2</a:t>
                      </a:r>
                      <a:r>
                        <a:rPr lang="pl-PL" sz="1600" kern="1200" dirty="0" smtClean="0">
                          <a:solidFill>
                            <a:schemeClr val="dk1"/>
                          </a:solidFill>
                          <a:effectLst/>
                          <a:latin typeface="+mn-lt"/>
                          <a:ea typeface="+mn-ea"/>
                          <a:cs typeface="+mn-cs"/>
                        </a:rPr>
                        <a:t> do zasobów kultury dla osób niepełnosprawnych tzn. zastosowano różnego rodzaju rozwiązań technicznych/technologicznych wpływających na możliwość  korzystania z zasobów kultury przez osoby niepełnosprawne.</a:t>
                      </a:r>
                    </a:p>
                    <a:p>
                      <a:r>
                        <a:rPr lang="pl-PL" sz="1600" kern="1200" dirty="0" smtClean="0">
                          <a:solidFill>
                            <a:schemeClr val="dk1"/>
                          </a:solidFill>
                          <a:effectLst/>
                          <a:latin typeface="+mn-lt"/>
                          <a:ea typeface="+mn-ea"/>
                          <a:cs typeface="+mn-cs"/>
                        </a:rPr>
                        <a:t> </a:t>
                      </a:r>
                      <a:r>
                        <a:rPr lang="pl-PL" sz="1600" b="1" kern="1200" dirty="0" smtClean="0">
                          <a:solidFill>
                            <a:schemeClr val="dk1"/>
                          </a:solidFill>
                          <a:effectLst/>
                          <a:latin typeface="+mn-lt"/>
                          <a:ea typeface="+mn-ea"/>
                          <a:cs typeface="+mn-cs"/>
                        </a:rPr>
                        <a:t>1 pkt </a:t>
                      </a:r>
                      <a:r>
                        <a:rPr lang="pl-PL" sz="1600" kern="1200" dirty="0" smtClean="0">
                          <a:solidFill>
                            <a:schemeClr val="dk1"/>
                          </a:solidFill>
                          <a:effectLst/>
                          <a:latin typeface="+mn-lt"/>
                          <a:ea typeface="+mn-ea"/>
                          <a:cs typeface="+mn-cs"/>
                        </a:rPr>
                        <a:t>- prace remontowo-modernizacyjne wpływające na poprawę dostępności </a:t>
                      </a:r>
                      <a:r>
                        <a:rPr lang="pl-PL" sz="1600" b="1" kern="1200" dirty="0" smtClean="0">
                          <a:solidFill>
                            <a:srgbClr val="FF0000"/>
                          </a:solidFill>
                          <a:effectLst/>
                          <a:latin typeface="+mn-lt"/>
                          <a:ea typeface="+mn-ea"/>
                          <a:cs typeface="+mn-cs"/>
                        </a:rPr>
                        <a:t>3</a:t>
                      </a:r>
                      <a:r>
                        <a:rPr lang="pl-PL" sz="1600" kern="1200" dirty="0" smtClean="0">
                          <a:solidFill>
                            <a:schemeClr val="dk1"/>
                          </a:solidFill>
                          <a:effectLst/>
                          <a:latin typeface="+mn-lt"/>
                          <a:ea typeface="+mn-ea"/>
                          <a:cs typeface="+mn-cs"/>
                        </a:rPr>
                        <a:t> do kultury, w tym dostosowanie dla osób niepełnosprawnych; </a:t>
                      </a:r>
                    </a:p>
                    <a:p>
                      <a:r>
                        <a:rPr lang="pl-PL" sz="1600" b="1" kern="1200" dirty="0" smtClean="0">
                          <a:solidFill>
                            <a:schemeClr val="dk1"/>
                          </a:solidFill>
                          <a:effectLst/>
                          <a:latin typeface="+mn-lt"/>
                          <a:ea typeface="+mn-ea"/>
                          <a:cs typeface="+mn-cs"/>
                        </a:rPr>
                        <a:t>0 pkt </a:t>
                      </a:r>
                      <a:r>
                        <a:rPr lang="pl-PL" sz="1600" kern="1200" dirty="0" smtClean="0">
                          <a:solidFill>
                            <a:schemeClr val="dk1"/>
                          </a:solidFill>
                          <a:effectLst/>
                          <a:latin typeface="+mn-lt"/>
                          <a:ea typeface="+mn-ea"/>
                          <a:cs typeface="+mn-cs"/>
                        </a:rPr>
                        <a:t>- brak spełnienia ww. warunków lub brak informacji w tym zakresie.</a:t>
                      </a:r>
                    </a:p>
                    <a:p>
                      <a:r>
                        <a:rPr lang="pl-PL" sz="1200" kern="1200" dirty="0" smtClean="0">
                          <a:solidFill>
                            <a:schemeClr val="dk1"/>
                          </a:solidFill>
                          <a:effectLst/>
                          <a:latin typeface="+mn-lt"/>
                          <a:ea typeface="+mn-ea"/>
                          <a:cs typeface="+mn-cs"/>
                        </a:rPr>
                        <a:t> </a:t>
                      </a:r>
                      <a:endParaRPr lang="pl-PL"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kern="1200" dirty="0" smtClean="0">
                          <a:solidFill>
                            <a:schemeClr val="dk1"/>
                          </a:solidFill>
                          <a:effectLst/>
                          <a:latin typeface="+mn-lt"/>
                          <a:ea typeface="+mn-ea"/>
                          <a:cs typeface="+mn-cs"/>
                        </a:rPr>
                        <a:t>3</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3" name="Prostokąt 2"/>
          <p:cNvSpPr/>
          <p:nvPr/>
        </p:nvSpPr>
        <p:spPr>
          <a:xfrm>
            <a:off x="422910" y="0"/>
            <a:ext cx="5394960" cy="369332"/>
          </a:xfrm>
          <a:prstGeom prst="rect">
            <a:avLst/>
          </a:prstGeom>
          <a:solidFill>
            <a:schemeClr val="bg1"/>
          </a:solidFill>
        </p:spPr>
        <p:txBody>
          <a:bodyPr wrap="square">
            <a:spAutoFit/>
          </a:bodyPr>
          <a:lstStyle/>
          <a:p>
            <a:r>
              <a:rPr lang="pl-PL" b="1" dirty="0" smtClean="0">
                <a:solidFill>
                  <a:srgbClr val="FF0000"/>
                </a:solidFill>
                <a:latin typeface="Calibri" pitchFamily="34" charset="0"/>
                <a:cs typeface="Calibri" pitchFamily="34" charset="0"/>
              </a:rPr>
              <a:t>Autopoprawka po uwagach Komisji Europejskiej</a:t>
            </a:r>
            <a:endParaRPr lang="pl-PL" dirty="0"/>
          </a:p>
        </p:txBody>
      </p:sp>
      <p:sp>
        <p:nvSpPr>
          <p:cNvPr id="2" name="pole tekstowe 1"/>
          <p:cNvSpPr txBox="1"/>
          <p:nvPr/>
        </p:nvSpPr>
        <p:spPr>
          <a:xfrm>
            <a:off x="0" y="5624612"/>
            <a:ext cx="9269730" cy="892552"/>
          </a:xfrm>
          <a:prstGeom prst="rect">
            <a:avLst/>
          </a:prstGeom>
          <a:solidFill>
            <a:schemeClr val="bg1"/>
          </a:solidFill>
        </p:spPr>
        <p:txBody>
          <a:bodyPr wrap="square" rtlCol="0">
            <a:spAutoFit/>
          </a:bodyPr>
          <a:lstStyle/>
          <a:p>
            <a:pPr marL="228600" indent="-228600">
              <a:buFont typeface="+mj-lt"/>
              <a:buAutoNum type="arabicPeriod"/>
            </a:pPr>
            <a:r>
              <a:rPr lang="pl-PL" sz="1400" baseline="30000" dirty="0" smtClean="0"/>
              <a:t>Min </a:t>
            </a:r>
            <a:r>
              <a:rPr lang="pl-PL" sz="1400" baseline="30000" dirty="0"/>
              <a:t>33% powierzchni całkowitej obiektu wykorzystywanej na cele </a:t>
            </a:r>
            <a:r>
              <a:rPr lang="pl-PL" sz="1400" baseline="30000" dirty="0" smtClean="0"/>
              <a:t>kulturalne.</a:t>
            </a:r>
          </a:p>
          <a:p>
            <a:pPr marL="228600" indent="-228600">
              <a:buFont typeface="+mj-lt"/>
              <a:buAutoNum type="arabicPeriod"/>
            </a:pPr>
            <a:r>
              <a:rPr lang="pl-PL" sz="1600" baseline="30000" dirty="0">
                <a:solidFill>
                  <a:srgbClr val="FF0000"/>
                </a:solidFill>
              </a:rPr>
              <a:t>Tzn. rzeczywista i odczuwalna poprawa w możliwie wszystkich wymiarach dostępności  m.in. poprzez budowę wyposażenie obiektu w nowoczesne urządzenia audiowizualne i teleinformatyczne oraz przystosowania do obsługi przez osoby niepełnosprawne</a:t>
            </a:r>
            <a:r>
              <a:rPr lang="pl-PL" sz="1600" baseline="30000" dirty="0" smtClean="0">
                <a:solidFill>
                  <a:srgbClr val="FF0000"/>
                </a:solidFill>
              </a:rPr>
              <a:t>.</a:t>
            </a:r>
          </a:p>
          <a:p>
            <a:pPr marL="228600" indent="-228600">
              <a:buFont typeface="+mj-lt"/>
              <a:buAutoNum type="arabicPeriod"/>
            </a:pPr>
            <a:r>
              <a:rPr lang="pl-PL" sz="1600" baseline="30000" dirty="0">
                <a:solidFill>
                  <a:srgbClr val="FF0000"/>
                </a:solidFill>
              </a:rPr>
              <a:t>Tzn. rzeczywista i odczuwalna poprawa w selektywnie wskazanych przez wnioskodawcę wymiarach dostępności m.in. poprzez budowę wyposażenie obiektu w nowoczesne urządzenia audiowizualne i teleinformatyczne oraz przystosowania do obsługi przez osoby niepełnosprawne</a:t>
            </a:r>
            <a:endParaRPr lang="pl-PL" sz="1600" baseline="30000" dirty="0" smtClean="0">
              <a:solidFill>
                <a:srgbClr val="FF0000"/>
              </a:solidFill>
            </a:endParaRPr>
          </a:p>
        </p:txBody>
      </p:sp>
    </p:spTree>
    <p:extLst>
      <p:ext uri="{BB962C8B-B14F-4D97-AF65-F5344CB8AC3E}">
        <p14:creationId xmlns:p14="http://schemas.microsoft.com/office/powerpoint/2010/main" val="481856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012049129"/>
              </p:ext>
            </p:extLst>
          </p:nvPr>
        </p:nvGraphicFramePr>
        <p:xfrm>
          <a:off x="0" y="1007165"/>
          <a:ext cx="9144000" cy="5440774"/>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kern="1200" dirty="0" smtClean="0">
                          <a:solidFill>
                            <a:schemeClr val="dk1"/>
                          </a:solidFill>
                          <a:effectLst/>
                          <a:latin typeface="+mn-lt"/>
                          <a:ea typeface="+mn-ea"/>
                          <a:cs typeface="+mn-cs"/>
                        </a:rPr>
                        <a:t>Udostepnienie nowej przestrzeni</a:t>
                      </a:r>
                    </a:p>
                    <a:p>
                      <a:pPr>
                        <a:lnSpc>
                          <a:spcPct val="115000"/>
                        </a:lnSpc>
                        <a:spcAft>
                          <a:spcPts val="0"/>
                        </a:spcAft>
                      </a:pP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pPr marL="92075" indent="0"/>
                      <a:r>
                        <a:rPr lang="pl-PL" sz="1800" kern="1200" dirty="0" smtClean="0">
                          <a:solidFill>
                            <a:schemeClr val="dk1"/>
                          </a:solidFill>
                          <a:effectLst/>
                          <a:latin typeface="+mn-lt"/>
                          <a:ea typeface="+mn-ea"/>
                          <a:cs typeface="+mn-cs"/>
                        </a:rPr>
                        <a:t>Zgodnie z RPO WM 2014-2020, promowane będą projekty udostepniające nową przestrzeń wykorzystywaną na cele kulturalne. </a:t>
                      </a:r>
                    </a:p>
                    <a:p>
                      <a:pPr marL="92075" indent="0"/>
                      <a:r>
                        <a:rPr lang="pl-PL" sz="1800" kern="1200" dirty="0" smtClean="0">
                          <a:solidFill>
                            <a:schemeClr val="dk1"/>
                          </a:solidFill>
                          <a:effectLst/>
                          <a:latin typeface="+mn-lt"/>
                          <a:ea typeface="+mn-ea"/>
                          <a:cs typeface="+mn-cs"/>
                        </a:rPr>
                        <a:t>Analizie podlega powierzchnia całkowita obiektu wykorzystywana na cele kulturalne.</a:t>
                      </a:r>
                    </a:p>
                    <a:p>
                      <a:pPr marL="92075" indent="0"/>
                      <a:endParaRPr lang="pl-PL" sz="1800" kern="1200" dirty="0" smtClean="0">
                        <a:solidFill>
                          <a:schemeClr val="dk1"/>
                        </a:solidFill>
                        <a:effectLst/>
                        <a:latin typeface="+mn-lt"/>
                        <a:ea typeface="+mn-ea"/>
                        <a:cs typeface="+mn-cs"/>
                      </a:endParaRPr>
                    </a:p>
                    <a:p>
                      <a:pPr marL="92075" indent="0"/>
                      <a:r>
                        <a:rPr lang="pl-PL" sz="1800" kern="1200" dirty="0" smtClean="0">
                          <a:solidFill>
                            <a:schemeClr val="dk1"/>
                          </a:solidFill>
                          <a:effectLst/>
                          <a:latin typeface="+mn-lt"/>
                          <a:ea typeface="+mn-ea"/>
                          <a:cs typeface="+mn-cs"/>
                        </a:rPr>
                        <a:t>W okresie trwałości projektu wzrost nastąpi w stosunku do roku poprzedzającego rozpoczęcie realizacji projektu. </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185738" indent="0"/>
                      <a:r>
                        <a:rPr lang="pl-PL" sz="1800" kern="1200" dirty="0" smtClean="0">
                          <a:solidFill>
                            <a:schemeClr val="dk1"/>
                          </a:solidFill>
                          <a:effectLst/>
                          <a:latin typeface="+mn-lt"/>
                          <a:ea typeface="+mn-ea"/>
                          <a:cs typeface="+mn-cs"/>
                        </a:rPr>
                        <a:t>Zwiększenie powierzchni:</a:t>
                      </a:r>
                    </a:p>
                    <a:p>
                      <a:pPr marL="185738" indent="0"/>
                      <a:r>
                        <a:rPr lang="pl-PL" sz="1800" b="1" kern="1200" dirty="0" smtClean="0">
                          <a:solidFill>
                            <a:schemeClr val="dk1"/>
                          </a:solidFill>
                          <a:effectLst/>
                          <a:latin typeface="+mn-lt"/>
                          <a:ea typeface="+mn-ea"/>
                          <a:cs typeface="+mn-cs"/>
                        </a:rPr>
                        <a:t>3 pkt - </a:t>
                      </a:r>
                      <a:r>
                        <a:rPr lang="pl-PL" sz="1800" kern="1200" dirty="0" smtClean="0">
                          <a:solidFill>
                            <a:schemeClr val="dk1"/>
                          </a:solidFill>
                          <a:effectLst/>
                          <a:latin typeface="+mn-lt"/>
                          <a:ea typeface="+mn-ea"/>
                          <a:cs typeface="+mn-cs"/>
                        </a:rPr>
                        <a:t>powyżej 15% włącznie;</a:t>
                      </a:r>
                    </a:p>
                    <a:p>
                      <a:pPr marL="185738" indent="0"/>
                      <a:r>
                        <a:rPr lang="pl-PL" sz="1800" b="1" kern="1200" dirty="0" smtClean="0">
                          <a:solidFill>
                            <a:schemeClr val="dk1"/>
                          </a:solidFill>
                          <a:effectLst/>
                          <a:latin typeface="+mn-lt"/>
                          <a:ea typeface="+mn-ea"/>
                          <a:cs typeface="+mn-cs"/>
                        </a:rPr>
                        <a:t>1 pkt </a:t>
                      </a:r>
                      <a:r>
                        <a:rPr lang="pl-PL" sz="1800" kern="1200" dirty="0" smtClean="0">
                          <a:solidFill>
                            <a:schemeClr val="dk1"/>
                          </a:solidFill>
                          <a:effectLst/>
                          <a:latin typeface="+mn-lt"/>
                          <a:ea typeface="+mn-ea"/>
                          <a:cs typeface="+mn-cs"/>
                        </a:rPr>
                        <a:t>- od 5% włącznie do 15%;</a:t>
                      </a:r>
                    </a:p>
                    <a:p>
                      <a:pPr marL="185738" indent="0"/>
                      <a:r>
                        <a:rPr lang="pl-PL" sz="1800" b="1" kern="1200" dirty="0" smtClean="0">
                          <a:solidFill>
                            <a:schemeClr val="dk1"/>
                          </a:solidFill>
                          <a:effectLst/>
                          <a:latin typeface="+mn-lt"/>
                          <a:ea typeface="+mn-ea"/>
                          <a:cs typeface="+mn-cs"/>
                        </a:rPr>
                        <a:t>0 pkt - </a:t>
                      </a:r>
                      <a:r>
                        <a:rPr lang="pl-PL" sz="1800" kern="1200" dirty="0" smtClean="0">
                          <a:solidFill>
                            <a:schemeClr val="dk1"/>
                          </a:solidFill>
                          <a:effectLst/>
                          <a:latin typeface="+mn-lt"/>
                          <a:ea typeface="+mn-ea"/>
                          <a:cs typeface="+mn-cs"/>
                        </a:rPr>
                        <a:t>nie ulegnie zwiększeniu w stosunku do stanu sprzed realizacji projektu.</a:t>
                      </a:r>
                    </a:p>
                    <a:p>
                      <a:pPr marL="185738" indent="0"/>
                      <a:r>
                        <a:rPr lang="pl-PL" sz="1800" kern="1200" dirty="0" smtClean="0">
                          <a:solidFill>
                            <a:schemeClr val="dk1"/>
                          </a:solidFill>
                          <a:effectLst/>
                          <a:latin typeface="+mn-lt"/>
                          <a:ea typeface="+mn-ea"/>
                          <a:cs typeface="+mn-cs"/>
                        </a:rPr>
                        <a:t> </a:t>
                      </a:r>
                    </a:p>
                    <a:p>
                      <a:pPr marL="185738" indent="0"/>
                      <a:r>
                        <a:rPr lang="pl-PL" sz="1800" kern="1200" dirty="0" smtClean="0">
                          <a:solidFill>
                            <a:schemeClr val="dk1"/>
                          </a:solidFill>
                          <a:effectLst/>
                          <a:latin typeface="+mn-lt"/>
                          <a:ea typeface="+mn-ea"/>
                          <a:cs typeface="+mn-cs"/>
                        </a:rPr>
                        <a:t>Punkty w ramach kryterium nie podlegają sumowaniu.</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079525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2588574428"/>
              </p:ext>
            </p:extLst>
          </p:nvPr>
        </p:nvGraphicFramePr>
        <p:xfrm>
          <a:off x="0" y="958850"/>
          <a:ext cx="9144000" cy="5671000"/>
        </p:xfrm>
        <a:graphic>
          <a:graphicData uri="http://schemas.openxmlformats.org/drawingml/2006/table">
            <a:tbl>
              <a:tblPr firstRow="1" firstCol="1" bandRow="1">
                <a:tableStyleId>{5C22544A-7EE6-4342-B048-85BDC9FD1C3A}</a:tableStyleId>
              </a:tblPr>
              <a:tblGrid>
                <a:gridCol w="482972"/>
                <a:gridCol w="1504854"/>
                <a:gridCol w="3772986"/>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4.</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nSpc>
                          <a:spcPct val="115000"/>
                        </a:lnSpc>
                        <a:spcAft>
                          <a:spcPts val="0"/>
                        </a:spcAft>
                      </a:pPr>
                      <a:r>
                        <a:rPr lang="pl-PL" sz="1800" kern="1200" dirty="0" smtClean="0">
                          <a:solidFill>
                            <a:schemeClr val="dk1"/>
                          </a:solidFill>
                          <a:effectLst/>
                          <a:latin typeface="+mn-lt"/>
                          <a:ea typeface="+mn-ea"/>
                          <a:cs typeface="+mn-cs"/>
                        </a:rPr>
                        <a:t>Wpływ projektu na ratowanie najbardziej zagrożonych zabytków</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r>
                        <a:rPr lang="pl-PL" sz="1800" kern="1200" dirty="0" smtClean="0">
                          <a:solidFill>
                            <a:schemeClr val="dk1"/>
                          </a:solidFill>
                          <a:effectLst/>
                          <a:latin typeface="+mn-lt"/>
                          <a:ea typeface="+mn-ea"/>
                          <a:cs typeface="+mn-cs"/>
                        </a:rPr>
                        <a:t>W ramach kryterium ocenie podlegać będzie stan techniczny zabytków (nieruchomych), których dotyczy projekt. Priorytetowo traktowane będą obiekty najbardziej zagrożone całkowitą i bezpowrotną degradacją, w tym obiekty wyłączone z użytkowania z powodu złego stanu technicznego.</a:t>
                      </a:r>
                    </a:p>
                    <a:p>
                      <a:r>
                        <a:rPr lang="pl-PL" sz="1800" kern="1200" dirty="0" smtClean="0">
                          <a:solidFill>
                            <a:schemeClr val="dk1"/>
                          </a:solidFill>
                          <a:effectLst/>
                          <a:latin typeface="+mn-lt"/>
                          <a:ea typeface="+mn-ea"/>
                          <a:cs typeface="+mn-cs"/>
                        </a:rPr>
                        <a:t> </a:t>
                      </a:r>
                    </a:p>
                    <a:p>
                      <a:r>
                        <a:rPr lang="pl-PL" sz="1800" kern="1200" dirty="0" smtClean="0">
                          <a:solidFill>
                            <a:schemeClr val="dk1"/>
                          </a:solidFill>
                          <a:effectLst/>
                          <a:latin typeface="+mn-lt"/>
                          <a:ea typeface="+mn-ea"/>
                          <a:cs typeface="+mn-cs"/>
                        </a:rPr>
                        <a:t>Ocena będzie dokonywana na podstawie programu konserwatorskiego lub programów opieki nad zabytkami (wojewódzkiego, powiatowych lub gminnych).</a:t>
                      </a:r>
                    </a:p>
                    <a:p>
                      <a:r>
                        <a:rPr lang="pl-PL" sz="1800" kern="1200" dirty="0" smtClean="0">
                          <a:solidFill>
                            <a:schemeClr val="dk1"/>
                          </a:solidFill>
                          <a:effectLst/>
                          <a:latin typeface="+mn-lt"/>
                          <a:ea typeface="+mn-ea"/>
                          <a:cs typeface="+mn-cs"/>
                        </a:rPr>
                        <a:t>W programie musi znaleźć się uzasadnienie potrzeby dla realizacji projektu.</a:t>
                      </a:r>
                    </a:p>
                  </a:txBody>
                  <a:tcPr marL="0" marR="0" marT="0" marB="0"/>
                </a:tc>
                <a:tc>
                  <a:txBody>
                    <a:bodyPr/>
                    <a:lstStyle/>
                    <a:p>
                      <a:pPr marL="92075" indent="0"/>
                      <a:r>
                        <a:rPr lang="pl-PL" sz="1600" b="1" kern="1200" dirty="0" smtClean="0">
                          <a:solidFill>
                            <a:schemeClr val="dk1"/>
                          </a:solidFill>
                          <a:effectLst/>
                          <a:latin typeface="+mn-lt"/>
                          <a:ea typeface="+mn-ea"/>
                          <a:cs typeface="+mn-cs"/>
                        </a:rPr>
                        <a:t>6</a:t>
                      </a:r>
                      <a:r>
                        <a:rPr lang="pl-PL" sz="1800" b="1" kern="1200" dirty="0" smtClean="0">
                          <a:solidFill>
                            <a:schemeClr val="dk1"/>
                          </a:solidFill>
                          <a:effectLst/>
                          <a:latin typeface="+mn-lt"/>
                          <a:ea typeface="+mn-ea"/>
                          <a:cs typeface="+mn-cs"/>
                        </a:rPr>
                        <a:t> </a:t>
                      </a:r>
                      <a:r>
                        <a:rPr lang="pl-PL" sz="1400" b="1" kern="1200" dirty="0" smtClean="0">
                          <a:solidFill>
                            <a:schemeClr val="dk1"/>
                          </a:solidFill>
                          <a:effectLst/>
                          <a:latin typeface="+mn-lt"/>
                          <a:ea typeface="+mn-ea"/>
                          <a:cs typeface="+mn-cs"/>
                        </a:rPr>
                        <a:t>pkt </a:t>
                      </a:r>
                      <a:r>
                        <a:rPr lang="pl-PL" sz="1400" kern="1200" dirty="0" smtClean="0">
                          <a:solidFill>
                            <a:schemeClr val="dk1"/>
                          </a:solidFill>
                          <a:effectLst/>
                          <a:latin typeface="+mn-lt"/>
                          <a:ea typeface="+mn-ea"/>
                          <a:cs typeface="+mn-cs"/>
                        </a:rPr>
                        <a:t>- zabytki wyłączone w całości lub częściowo z użytkowania z powodu złego stanu technicznego, w których dzięki realizacji projektu będą mogły być realizowane funkcje edukacyjne i/lub kulturalne; </a:t>
                      </a:r>
                    </a:p>
                    <a:p>
                      <a:pPr marL="92075" indent="0"/>
                      <a:r>
                        <a:rPr lang="pl-PL" sz="1400" b="1" kern="1200" dirty="0" smtClean="0">
                          <a:solidFill>
                            <a:schemeClr val="dk1"/>
                          </a:solidFill>
                          <a:effectLst/>
                          <a:latin typeface="+mn-lt"/>
                          <a:ea typeface="+mn-ea"/>
                          <a:cs typeface="+mn-cs"/>
                        </a:rPr>
                        <a:t>3 pkt </a:t>
                      </a:r>
                      <a:r>
                        <a:rPr lang="pl-PL" sz="1400" kern="1200" dirty="0" smtClean="0">
                          <a:solidFill>
                            <a:schemeClr val="dk1"/>
                          </a:solidFill>
                          <a:effectLst/>
                          <a:latin typeface="+mn-lt"/>
                          <a:ea typeface="+mn-ea"/>
                          <a:cs typeface="+mn-cs"/>
                        </a:rPr>
                        <a:t>- zabytki, które nie są wyłączone z użytkowania z powodu złego stanu technicznego (tj. zabytki w średnim lub zadawalającym stanie technicznym), w których dzięki realizacji projektu będą mogły być realizowane funkcje edukacyjne i/lub kulturalne;</a:t>
                      </a:r>
                    </a:p>
                    <a:p>
                      <a:pPr marL="92075" indent="0"/>
                      <a:r>
                        <a:rPr lang="pl-PL" sz="1400" b="1" kern="1200" dirty="0" smtClean="0">
                          <a:solidFill>
                            <a:schemeClr val="dk1"/>
                          </a:solidFill>
                          <a:effectLst/>
                          <a:latin typeface="+mn-lt"/>
                          <a:ea typeface="+mn-ea"/>
                          <a:cs typeface="+mn-cs"/>
                        </a:rPr>
                        <a:t>0 pkt - </a:t>
                      </a:r>
                      <a:r>
                        <a:rPr lang="pl-PL" sz="1400" kern="1200" dirty="0" smtClean="0">
                          <a:solidFill>
                            <a:schemeClr val="dk1"/>
                          </a:solidFill>
                          <a:effectLst/>
                          <a:latin typeface="+mn-lt"/>
                          <a:ea typeface="+mn-ea"/>
                          <a:cs typeface="+mn-cs"/>
                        </a:rPr>
                        <a:t>zabytki w bardzo dobrym stanie technicznym, po generalnych remontach.</a:t>
                      </a:r>
                    </a:p>
                    <a:p>
                      <a:pPr marL="92075" indent="0"/>
                      <a:r>
                        <a:rPr lang="pl-PL" sz="1400" kern="1200" dirty="0" smtClean="0">
                          <a:solidFill>
                            <a:schemeClr val="dk1"/>
                          </a:solidFill>
                          <a:effectLst/>
                          <a:latin typeface="+mn-lt"/>
                          <a:ea typeface="+mn-ea"/>
                          <a:cs typeface="+mn-cs"/>
                        </a:rPr>
                        <a:t> </a:t>
                      </a:r>
                    </a:p>
                    <a:p>
                      <a:pPr marL="92075" indent="0"/>
                      <a:r>
                        <a:rPr lang="pl-PL" sz="1400" kern="1200" dirty="0" smtClean="0">
                          <a:solidFill>
                            <a:schemeClr val="dk1"/>
                          </a:solidFill>
                          <a:effectLst/>
                          <a:latin typeface="+mn-lt"/>
                          <a:ea typeface="+mn-ea"/>
                          <a:cs typeface="+mn-cs"/>
                        </a:rPr>
                        <a:t>Punkty w ramach kryterium nie podlegają sumowaniu.</a:t>
                      </a:r>
                      <a:endParaRPr lang="pl-PL"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6</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247959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1678495812"/>
              </p:ext>
            </p:extLst>
          </p:nvPr>
        </p:nvGraphicFramePr>
        <p:xfrm>
          <a:off x="0" y="1166191"/>
          <a:ext cx="9144000" cy="5440774"/>
        </p:xfrm>
        <a:graphic>
          <a:graphicData uri="http://schemas.openxmlformats.org/drawingml/2006/table">
            <a:tbl>
              <a:tblPr firstRow="1" firstCol="1" bandRow="1">
                <a:tableStyleId>{5C22544A-7EE6-4342-B048-85BDC9FD1C3A}</a:tableStyleId>
              </a:tblPr>
              <a:tblGrid>
                <a:gridCol w="482972"/>
                <a:gridCol w="1584367"/>
                <a:gridCol w="3693473"/>
                <a:gridCol w="2845116"/>
                <a:gridCol w="538072"/>
              </a:tblGrid>
              <a:tr h="1007560">
                <a:tc>
                  <a:txBody>
                    <a:bodyPr/>
                    <a:lstStyle/>
                    <a:p>
                      <a:pPr>
                        <a:lnSpc>
                          <a:spcPct val="115000"/>
                        </a:lnSpc>
                        <a:spcAft>
                          <a:spcPts val="0"/>
                        </a:spcAft>
                      </a:pPr>
                      <a:r>
                        <a:rPr lang="pl-PL" sz="1600" dirty="0">
                          <a:effectLst/>
                        </a:rPr>
                        <a:t> </a:t>
                      </a:r>
                    </a:p>
                    <a:p>
                      <a:pPr algn="ctr">
                        <a:lnSpc>
                          <a:spcPct val="115000"/>
                        </a:lnSpc>
                        <a:spcAft>
                          <a:spcPts val="0"/>
                        </a:spcAft>
                      </a:pPr>
                      <a:r>
                        <a:rPr lang="pl-PL" sz="1200" dirty="0">
                          <a:effectLst/>
                        </a:rPr>
                        <a:t>L.p</a:t>
                      </a:r>
                      <a:r>
                        <a:rPr lang="pl-PL" sz="1600" dirty="0">
                          <a:effectLst/>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tc>
                <a:tc>
                  <a:txBody>
                    <a:bodyPr/>
                    <a:lstStyle/>
                    <a:p>
                      <a:pPr algn="ctr">
                        <a:lnSpc>
                          <a:spcPct val="115000"/>
                        </a:lnSpc>
                        <a:spcAft>
                          <a:spcPts val="0"/>
                        </a:spcAft>
                      </a:pPr>
                      <a:r>
                        <a:rPr lang="pl-PL" sz="1600" dirty="0">
                          <a:effectLst/>
                        </a:rPr>
                        <a:t>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gn="ctr">
                        <a:lnSpc>
                          <a:spcPct val="115000"/>
                        </a:lnSpc>
                        <a:spcAft>
                          <a:spcPts val="0"/>
                        </a:spcAft>
                      </a:pPr>
                      <a:r>
                        <a:rPr lang="pl-PL" sz="1600" dirty="0">
                          <a:effectLst/>
                        </a:rPr>
                        <a:t>Opis kryterium</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1600" dirty="0">
                          <a:effectLst/>
                        </a:rPr>
                        <a:t>Punktacja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pl-PL" sz="900">
                          <a:effectLst/>
                        </a:rPr>
                        <a:t>Maksymalna liczba punktów</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433214">
                <a:tc>
                  <a:txBody>
                    <a:bodyPr/>
                    <a:lstStyle/>
                    <a:p>
                      <a:pPr algn="ctr">
                        <a:lnSpc>
                          <a:spcPct val="115000"/>
                        </a:lnSpc>
                        <a:spcAft>
                          <a:spcPts val="0"/>
                        </a:spcAft>
                      </a:pPr>
                      <a:r>
                        <a:rPr lang="pl-PL" sz="1800" dirty="0" smtClean="0">
                          <a:effectLst/>
                          <a:latin typeface="+mn-lt"/>
                          <a:ea typeface="+mn-ea"/>
                          <a:cs typeface="+mn-cs"/>
                        </a:rPr>
                        <a:t>5.</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45" marR="60345" marT="0" marB="0" anchor="ctr"/>
                </a:tc>
                <a:tc>
                  <a:txBody>
                    <a:bodyPr/>
                    <a:lstStyle/>
                    <a:p>
                      <a:pPr>
                        <a:lnSpc>
                          <a:spcPct val="115000"/>
                        </a:lnSpc>
                        <a:spcAft>
                          <a:spcPts val="0"/>
                        </a:spcAft>
                      </a:pPr>
                      <a:r>
                        <a:rPr lang="pl-PL" sz="1800" kern="1200" dirty="0" smtClean="0">
                          <a:solidFill>
                            <a:schemeClr val="dk1"/>
                          </a:solidFill>
                          <a:effectLst/>
                          <a:latin typeface="+mn-lt"/>
                          <a:ea typeface="+mn-ea"/>
                          <a:cs typeface="+mn-cs"/>
                        </a:rPr>
                        <a:t>Położenie obiektu na obszarze objętym ochroną konserwatorską</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0345" marR="60345" marT="0" marB="0"/>
                </a:tc>
                <a:tc>
                  <a:txBody>
                    <a:bodyPr/>
                    <a:lstStyle/>
                    <a:p>
                      <a:pPr marL="92075" indent="0"/>
                      <a:r>
                        <a:rPr lang="pl-PL" sz="1800" kern="1200" dirty="0" smtClean="0">
                          <a:solidFill>
                            <a:schemeClr val="dk1"/>
                          </a:solidFill>
                          <a:effectLst/>
                          <a:latin typeface="+mn-lt"/>
                          <a:ea typeface="+mn-ea"/>
                          <a:cs typeface="+mn-cs"/>
                        </a:rPr>
                        <a:t>Ocena w ramach kryterium ma na celu promowanie projektów dotyczących obiektów zabytkowych położonych na terenie parków kulturowych i/lub na obszarach zabytkowych układów urbanistycznych lub ruralistycznych.</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92075" indent="0"/>
                      <a:r>
                        <a:rPr lang="pl-PL" sz="1600" b="1" kern="1200" dirty="0" smtClean="0">
                          <a:solidFill>
                            <a:schemeClr val="dk1"/>
                          </a:solidFill>
                          <a:effectLst/>
                          <a:latin typeface="+mn-lt"/>
                          <a:ea typeface="+mn-ea"/>
                          <a:cs typeface="+mn-cs"/>
                        </a:rPr>
                        <a:t>1 pkt </a:t>
                      </a:r>
                      <a:r>
                        <a:rPr lang="pl-PL" sz="1600" kern="1200" dirty="0" smtClean="0">
                          <a:solidFill>
                            <a:schemeClr val="dk1"/>
                          </a:solidFill>
                          <a:effectLst/>
                          <a:latin typeface="+mn-lt"/>
                          <a:ea typeface="+mn-ea"/>
                          <a:cs typeface="+mn-cs"/>
                        </a:rPr>
                        <a:t>- obiekty wpisane do rejestru zabytków województwa mazowieckiego znajdujące się na obszarze parku kulturowego lub w granicach układu urbanistycznego lub ruralistycznego wpisanego do rejestru zabytków województwa mazowieckiego;</a:t>
                      </a:r>
                    </a:p>
                    <a:p>
                      <a:pPr marL="92075" indent="0"/>
                      <a:r>
                        <a:rPr lang="pl-PL" sz="1600" kern="1200" dirty="0" smtClean="0">
                          <a:solidFill>
                            <a:schemeClr val="dk1"/>
                          </a:solidFill>
                          <a:effectLst/>
                          <a:latin typeface="+mn-lt"/>
                          <a:ea typeface="+mn-ea"/>
                          <a:cs typeface="+mn-cs"/>
                        </a:rPr>
                        <a:t> </a:t>
                      </a:r>
                      <a:r>
                        <a:rPr lang="pl-PL" sz="1600" b="1" kern="1200" dirty="0" smtClean="0">
                          <a:solidFill>
                            <a:schemeClr val="dk1"/>
                          </a:solidFill>
                          <a:effectLst/>
                          <a:latin typeface="+mn-lt"/>
                          <a:ea typeface="+mn-ea"/>
                          <a:cs typeface="+mn-cs"/>
                        </a:rPr>
                        <a:t>0 pkt - </a:t>
                      </a:r>
                      <a:r>
                        <a:rPr lang="pl-PL" sz="1600" kern="1200" dirty="0" smtClean="0">
                          <a:solidFill>
                            <a:schemeClr val="dk1"/>
                          </a:solidFill>
                          <a:effectLst/>
                          <a:latin typeface="+mn-lt"/>
                          <a:ea typeface="+mn-ea"/>
                          <a:cs typeface="+mn-cs"/>
                        </a:rPr>
                        <a:t>obiekty wpisane do rejestru zabytków województwa mazowieckiego znajdujące się poza obszarem parku kulturowego oraz poza granicami układu urbanistycznego lub ruralistycznego wpisanego do rejestru zabytków województwa mazowieckiego</a:t>
                      </a:r>
                      <a:r>
                        <a:rPr lang="pl-PL" sz="1800" kern="1200" dirty="0" smtClean="0">
                          <a:solidFill>
                            <a:schemeClr val="dk1"/>
                          </a:solidFill>
                          <a:effectLst/>
                          <a:latin typeface="+mn-lt"/>
                          <a:ea typeface="+mn-ea"/>
                          <a:cs typeface="+mn-cs"/>
                        </a:rPr>
                        <a:t>.</a:t>
                      </a:r>
                      <a:endParaRPr lang="pl-PL"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algn="ctr">
                        <a:lnSpc>
                          <a:spcPct val="115000"/>
                        </a:lnSpc>
                        <a:spcAft>
                          <a:spcPts val="0"/>
                        </a:spcAft>
                      </a:pPr>
                      <a:r>
                        <a:rPr lang="pl-PL" sz="2000" b="1" i="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pl-PL" sz="20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627407446"/>
      </p:ext>
    </p:extLst>
  </p:cSld>
  <p:clrMapOvr>
    <a:masterClrMapping/>
  </p:clrMapOvr>
</p:sld>
</file>

<file path=ppt/theme/theme1.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FunduszeEuropejskiePrezentacjaTemplate</Template>
  <TotalTime>4199</TotalTime>
  <Words>3153</Words>
  <Application>Microsoft Office PowerPoint</Application>
  <PresentationFormat>Pokaz na ekranie (4:3)</PresentationFormat>
  <Paragraphs>452</Paragraphs>
  <Slides>24</Slides>
  <Notes>17</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24</vt:i4>
      </vt:variant>
    </vt:vector>
  </HeadingPairs>
  <TitlesOfParts>
    <vt:vector size="28" baseType="lpstr">
      <vt:lpstr>Arial</vt:lpstr>
      <vt:lpstr>Calibri</vt:lpstr>
      <vt:lpstr>Times New Roman</vt:lpstr>
      <vt:lpstr>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Dorota Krall</dc:creator>
  <cp:lastModifiedBy>Sikorska Paulina</cp:lastModifiedBy>
  <cp:revision>643</cp:revision>
  <dcterms:created xsi:type="dcterms:W3CDTF">2015-04-20T12:46:14Z</dcterms:created>
  <dcterms:modified xsi:type="dcterms:W3CDTF">2016-10-19T07:40:10Z</dcterms:modified>
</cp:coreProperties>
</file>