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401" r:id="rId12"/>
    <p:sldId id="403" r:id="rId13"/>
    <p:sldId id="402" r:id="rId14"/>
    <p:sldId id="393" r:id="rId15"/>
    <p:sldId id="394" r:id="rId16"/>
    <p:sldId id="400" r:id="rId17"/>
    <p:sldId id="387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187" autoAdjust="0"/>
  </p:normalViewPr>
  <p:slideViewPr>
    <p:cSldViewPr snapToGrid="0">
      <p:cViewPr varScale="1">
        <p:scale>
          <a:sx n="105" d="100"/>
          <a:sy n="105" d="100"/>
        </p:scale>
        <p:origin x="1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2016-02-15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19 lutego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26035"/>
              </p:ext>
            </p:extLst>
          </p:nvPr>
        </p:nvGraphicFramePr>
        <p:xfrm>
          <a:off x="274321" y="2097069"/>
          <a:ext cx="8462010" cy="42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72"/>
                <a:gridCol w="6739279"/>
                <a:gridCol w="1178959"/>
              </a:tblGrid>
              <a:tr h="4778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35372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wsparcie dla osób niesamodzielnych realizowane w ramach projektu odbywać się będzie zgodnie z „Ogólnoeuropejskimi wytycznymi dotyczącymi przejścia od opieki instytucjonalnej do opieki świadczonej na poziomie lokalnych społeczności” i dokumentem „Wykorzystanie funduszy Unii Europejskiej w celu przejścia od opieki instytucjonalnej do opieki świadczonej na poziomie lokalnych społeczności - zestaw narzędzi”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7472" y="159105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n-lt"/>
              </a:rPr>
              <a:t>ZMIANA! - DODATKOWE KRYTERIUM </a:t>
            </a:r>
            <a:r>
              <a:rPr lang="pl-PL" dirty="0" smtClean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0874"/>
              </p:ext>
            </p:extLst>
          </p:nvPr>
        </p:nvGraphicFramePr>
        <p:xfrm>
          <a:off x="338328" y="1878015"/>
          <a:ext cx="846734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56"/>
                <a:gridCol w="6797283"/>
                <a:gridCol w="909305"/>
              </a:tblGrid>
              <a:tr h="28740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51237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projekt prowadzi każdorazowo do zwiększenia liczby miejsc świadczenia usług społecznych prowadzonych przez danego Wnioskodawcę w stosunku do danych z roku poprzedzającego rok rozpoczęcia  realizacji projektu. Liczba miejsc świadczenia usług społecznych jest zwiększana wyłącznie w ramach usług świadczonych  w lokalnej społeczności.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ZMIANA KRYTERIUM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014376"/>
              </p:ext>
            </p:extLst>
          </p:nvPr>
        </p:nvGraphicFramePr>
        <p:xfrm>
          <a:off x="371475" y="1906368"/>
          <a:ext cx="8181976" cy="433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7"/>
                <a:gridCol w="3701268"/>
                <a:gridCol w="3954931"/>
              </a:tblGrid>
              <a:tr h="40058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Wersja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pierwotna k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Wersja</a:t>
                      </a:r>
                      <a:r>
                        <a:rPr lang="pl-PL" sz="1400" baseline="0" dirty="0" smtClean="0"/>
                        <a:t> zmodyfikowana 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86318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8.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deklaruje, że projekt prowadzi do zwiększenia </a:t>
                      </a:r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liczby osób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objętych usługami społecznymi prowadzonymi przez danego Wnioskodawcę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stosunku do danych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roku poprzedzającego rok rozpoczęcia realizacji projektu. </a:t>
                      </a:r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osób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objętych usługami społecznymi jest zwiększana wyłącznie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usług świadczonych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lokalnej społeczności.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projekt prowadzi każdorazowo do zwiększenia </a:t>
                      </a:r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liczby miejsc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świadczenia usług społecznych prowadzonych przez danego Wnioskodawcę w stosunku do danych z roku poprzedzającego rok rozpoczęcia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realizacji projektu. 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miejsc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świadczenia usług społecznych jest zwiększana wyłącznie w ramach usług świadczonych  w lokalnej społeczności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458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31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 ZMIANA KRYTERIUM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48158"/>
              </p:ext>
            </p:extLst>
          </p:nvPr>
        </p:nvGraphicFramePr>
        <p:xfrm>
          <a:off x="374905" y="1965960"/>
          <a:ext cx="8361425" cy="341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09"/>
                <a:gridCol w="6659171"/>
                <a:gridCol w="1164945"/>
              </a:tblGrid>
              <a:tr h="48898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308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wsparcie osoby niesamodzielnej odbywać się będzie na podstawie indywidualnie stworzonej ścieżki dla tej osoby, z uwzględnieniem diagnozy sytuacji rodzinnej, problemowej lub zagrożenia sytuacją problemową, zasobów, potencjału, predyspozycji, potrzeb.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18557"/>
              </p:ext>
            </p:extLst>
          </p:nvPr>
        </p:nvGraphicFramePr>
        <p:xfrm>
          <a:off x="205741" y="1740253"/>
          <a:ext cx="8508492" cy="410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30"/>
                <a:gridCol w="3499943"/>
                <a:gridCol w="3366102"/>
                <a:gridCol w="1158317"/>
              </a:tblGrid>
              <a:tr h="66126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8230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100 % stanowią osoby niesamodzielne z zaburzeniami psychicznymi zgodnie z ustawą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ochronie zdrowia psychicznego.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95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wyłącznie do osób niesamodzielnych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zaburzeniami psychicznymi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9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9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40196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01662"/>
              </p:ext>
            </p:extLst>
          </p:nvPr>
        </p:nvGraphicFramePr>
        <p:xfrm>
          <a:off x="292608" y="1563624"/>
          <a:ext cx="850392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5"/>
                <a:gridCol w="3070915"/>
                <a:gridCol w="3985514"/>
                <a:gridCol w="1043686"/>
              </a:tblGrid>
              <a:tr h="65285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3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300" dirty="0" smtClean="0"/>
                    </a:p>
                  </a:txBody>
                  <a:tcPr anchor="ctr"/>
                </a:tc>
              </a:tr>
              <a:tr h="348188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osoby niesamodzielne zamieszkujące na obszarach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gminach) poniżej progu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określonego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i wykluczenia społecznego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 tym na obszarach wiejskich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będą realizowane: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poniżej progu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na obszarach wiejskich poniżej progu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020" y="983427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13131"/>
              </p:ext>
            </p:extLst>
          </p:nvPr>
        </p:nvGraphicFramePr>
        <p:xfrm>
          <a:off x="205741" y="1682495"/>
          <a:ext cx="8590787" cy="445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45"/>
                <a:gridCol w="2891818"/>
                <a:gridCol w="4233672"/>
                <a:gridCol w="987552"/>
              </a:tblGrid>
              <a:tr h="6974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196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sektorów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podmiotu publicznego z podmiotem ekonomii społecznej 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pkt;</a:t>
                      </a: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ekonomii społecznej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- 10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pkt;</a:t>
                      </a:r>
                    </a:p>
                    <a:p>
                      <a:pPr marL="285750" lvl="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partnerstwo z podmiotem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innego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sektora - 5 pkt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21908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b="1" dirty="0">
                <a:latin typeface="+mn-lt"/>
              </a:rPr>
              <a:t>Kryteria </a:t>
            </a:r>
            <a:r>
              <a:rPr lang="pl-PL" sz="3200" b="1" dirty="0" smtClean="0">
                <a:latin typeface="+mn-lt"/>
              </a:rPr>
              <a:t>dostępu </a:t>
            </a:r>
            <a:r>
              <a:rPr lang="pl-PL" sz="3200" dirty="0" smtClean="0">
                <a:latin typeface="+mn-lt"/>
              </a:rPr>
              <a:t>oraz </a:t>
            </a:r>
            <a:r>
              <a:rPr lang="pl-PL" sz="3200" b="1" dirty="0" smtClean="0">
                <a:latin typeface="+mn-lt"/>
              </a:rPr>
              <a:t>kryteria merytoryczne szczegółowe</a:t>
            </a:r>
            <a:r>
              <a:rPr lang="pl-PL" sz="3200" dirty="0" smtClean="0">
                <a:latin typeface="+mn-lt"/>
              </a:rPr>
              <a:t> wyboru </a:t>
            </a:r>
            <a:r>
              <a:rPr lang="pl-PL" sz="3200" dirty="0">
                <a:latin typeface="+mn-lt"/>
              </a:rPr>
              <a:t>projektów </a:t>
            </a:r>
            <a:r>
              <a:rPr lang="pl-PL" sz="3200" dirty="0" smtClean="0">
                <a:latin typeface="+mn-lt"/>
              </a:rPr>
              <a:t>konkursowych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ze środków </a:t>
            </a:r>
            <a:r>
              <a:rPr lang="pl-PL" sz="3200" dirty="0" smtClean="0">
                <a:latin typeface="+mn-lt"/>
              </a:rPr>
              <a:t>EFS </a:t>
            </a:r>
          </a:p>
          <a:p>
            <a:pPr algn="ctr" eaLnBrk="0" hangingPunct="0">
              <a:defRPr/>
            </a:pPr>
            <a:endParaRPr lang="pl-PL" sz="32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200" dirty="0" smtClean="0">
                <a:latin typeface="+mn-lt"/>
              </a:rPr>
              <a:t>Poddziałanie  9.2.1 </a:t>
            </a:r>
            <a:r>
              <a:rPr lang="pl-PL" sz="3200" dirty="0">
                <a:latin typeface="+mn-lt"/>
              </a:rPr>
              <a:t>Zwiększenie dostępności usług społecznych</a:t>
            </a: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48641" y="1627505"/>
            <a:ext cx="7744967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Poddziałanie 9.2.1 (9iv)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just"/>
            <a:r>
              <a:rPr lang="pl-PL" sz="2800" b="1" dirty="0">
                <a:latin typeface="+mn-lt"/>
              </a:rPr>
              <a:t>Typ </a:t>
            </a:r>
            <a:r>
              <a:rPr lang="pl-PL" sz="2800" b="1" dirty="0" smtClean="0">
                <a:latin typeface="+mn-lt"/>
              </a:rPr>
              <a:t>projektu – </a:t>
            </a:r>
            <a:r>
              <a:rPr lang="pl-PL" sz="2800" dirty="0" smtClean="0">
                <a:latin typeface="+mn-lt"/>
              </a:rPr>
              <a:t>Rozwój </a:t>
            </a:r>
            <a:r>
              <a:rPr lang="pl-PL" sz="2800" dirty="0">
                <a:latin typeface="+mn-lt"/>
              </a:rPr>
              <a:t>dziennych form wsparcia, środowiskowych usług społecznych realizowanych na rzecz osób niesamodzielnych </a:t>
            </a:r>
            <a:r>
              <a:rPr lang="pl-PL" sz="2800" dirty="0" smtClean="0">
                <a:latin typeface="+mn-lt"/>
              </a:rPr>
              <a:t>i osób </a:t>
            </a:r>
            <a:br>
              <a:rPr lang="pl-PL" sz="2800" dirty="0" smtClean="0">
                <a:latin typeface="+mn-lt"/>
              </a:rPr>
            </a:br>
            <a:r>
              <a:rPr lang="pl-PL" sz="2800" dirty="0" smtClean="0">
                <a:latin typeface="+mn-lt"/>
              </a:rPr>
              <a:t>z </a:t>
            </a:r>
            <a:r>
              <a:rPr lang="pl-PL" sz="2800" dirty="0">
                <a:latin typeface="+mn-lt"/>
              </a:rPr>
              <a:t>niepełnosprawnościami</a:t>
            </a:r>
          </a:p>
          <a:p>
            <a:pPr algn="just"/>
            <a:endParaRPr lang="pl-PL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1895"/>
              </p:ext>
            </p:extLst>
          </p:nvPr>
        </p:nvGraphicFramePr>
        <p:xfrm>
          <a:off x="402336" y="1773937"/>
          <a:ext cx="8421152" cy="360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38"/>
                <a:gridCol w="6888022"/>
                <a:gridCol w="1002592"/>
              </a:tblGrid>
              <a:tr h="4231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17954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lub Partner na dzień złożenia wniosku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 posiada co najmniej dwuletnie doświadczenie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świadczeniu usług społecznych. Doświadczenie, którym legitymuje się projektodawca lub partner, musi pochodzić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okresu maksymalnie 5 lat przed dniem złożenia wniosku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dofinansowanie.</a:t>
                      </a:r>
                    </a:p>
                    <a:p>
                      <a:pPr algn="just"/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13752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64056"/>
              </p:ext>
            </p:extLst>
          </p:nvPr>
        </p:nvGraphicFramePr>
        <p:xfrm>
          <a:off x="310895" y="1775083"/>
          <a:ext cx="8513065" cy="279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29"/>
                <a:gridCol w="6963201"/>
                <a:gridCol w="1013535"/>
              </a:tblGrid>
              <a:tr h="4655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32981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po zakończeniu realizacji projektu co najmniej przez okres 24 miesięcy.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21539"/>
              </p:ext>
            </p:extLst>
          </p:nvPr>
        </p:nvGraphicFramePr>
        <p:xfrm>
          <a:off x="347472" y="1545531"/>
          <a:ext cx="8634602" cy="365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1"/>
                <a:gridCol w="7376421"/>
                <a:gridCol w="817490"/>
              </a:tblGrid>
              <a:tr h="36781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308934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</a:t>
                      </a:r>
                      <a:r>
                        <a:rPr lang="pl-PL" sz="1750" dirty="0" smtClean="0">
                          <a:latin typeface="+mn-lt"/>
                        </a:rPr>
                        <a:t>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preferowane do objęcia wsparciem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 których mowa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PO PŻ.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80168"/>
              </p:ext>
            </p:extLst>
          </p:nvPr>
        </p:nvGraphicFramePr>
        <p:xfrm>
          <a:off x="365761" y="1871983"/>
          <a:ext cx="8412480" cy="224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93"/>
                <a:gridCol w="6860224"/>
                <a:gridCol w="1022263"/>
              </a:tblGrid>
              <a:tr h="65265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59016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5.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1 osoby w zakresie tworzenia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funkcjonowania usług społecznych dla osób niesamodzielnych przez okres 24 miesięcy wynosi nie więcej niż 32 000,00 PLN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21557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cross-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będą finansowane wyłącznie, jeżeli zostanie zagwarantowana trwałość inwestycji z EFS.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3854</TotalTime>
  <Words>503</Words>
  <Application>Microsoft Office PowerPoint</Application>
  <PresentationFormat>Pokaz na ekranie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622</cp:revision>
  <dcterms:created xsi:type="dcterms:W3CDTF">2015-04-20T12:46:14Z</dcterms:created>
  <dcterms:modified xsi:type="dcterms:W3CDTF">2016-02-15T14:35:54Z</dcterms:modified>
</cp:coreProperties>
</file>