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0"/>
  </p:notesMasterIdLst>
  <p:sldIdLst>
    <p:sldId id="258" r:id="rId2"/>
    <p:sldId id="333" r:id="rId3"/>
    <p:sldId id="334" r:id="rId4"/>
    <p:sldId id="351" r:id="rId5"/>
    <p:sldId id="353" r:id="rId6"/>
    <p:sldId id="371" r:id="rId7"/>
    <p:sldId id="372" r:id="rId8"/>
    <p:sldId id="373" r:id="rId9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5449" autoAdjust="0"/>
  </p:normalViewPr>
  <p:slideViewPr>
    <p:cSldViewPr snapToGrid="0">
      <p:cViewPr varScale="1">
        <p:scale>
          <a:sx n="100" d="100"/>
          <a:sy n="100" d="100"/>
        </p:scale>
        <p:origin x="2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2015-10-12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774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16 </a:t>
            </a:r>
            <a:r>
              <a:rPr lang="pl-PL" dirty="0" smtClean="0">
                <a:latin typeface="+mj-lt"/>
              </a:rPr>
              <a:t>października </a:t>
            </a:r>
            <a:r>
              <a:rPr lang="pl-PL" dirty="0">
                <a:latin typeface="+mj-lt"/>
              </a:rPr>
              <a:t>2015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44475" y="1558925"/>
            <a:ext cx="8545513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solidFill>
                  <a:srgbClr val="FF0000"/>
                </a:solidFill>
                <a:latin typeface="+mn-lt"/>
              </a:rPr>
              <a:t>Kryteria szczegółowe </a:t>
            </a:r>
            <a:r>
              <a:rPr lang="pl-PL" sz="3600" dirty="0">
                <a:latin typeface="+mn-lt"/>
              </a:rPr>
              <a:t>wyboru projektów konkursowych </a:t>
            </a:r>
            <a:r>
              <a:rPr lang="pl-PL" sz="3600" dirty="0" smtClean="0">
                <a:latin typeface="+mn-lt"/>
              </a:rPr>
              <a:t>w </a:t>
            </a:r>
            <a:r>
              <a:rPr lang="pl-PL" sz="3600" dirty="0">
                <a:latin typeface="+mn-lt"/>
              </a:rPr>
              <a:t>ramach Regionalnego Programu Operacyjnego Województwa Mazowieckiego na lata 2014 – 2020 ze </a:t>
            </a:r>
            <a:r>
              <a:rPr lang="pl-PL" sz="3600" dirty="0">
                <a:solidFill>
                  <a:srgbClr val="FF0000"/>
                </a:solidFill>
                <a:latin typeface="+mn-lt"/>
              </a:rPr>
              <a:t>środków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EFRR</a:t>
            </a:r>
            <a:endParaRPr lang="pl-PL" sz="3600" dirty="0">
              <a:solidFill>
                <a:srgbClr val="FF0000"/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>
                <a:solidFill>
                  <a:srgbClr val="FF0000"/>
                </a:solidFill>
                <a:latin typeface="+mn-lt"/>
              </a:rPr>
              <a:t>Działanie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5.1, typ projektu - systemy </a:t>
            </a:r>
            <a:r>
              <a:rPr lang="pl-PL" sz="3600" dirty="0">
                <a:solidFill>
                  <a:srgbClr val="FF0000"/>
                </a:solidFill>
                <a:latin typeface="+mn-lt"/>
              </a:rPr>
              <a:t>wczesnego ostrzegania przed zjawiskami katastrofalnymi </a:t>
            </a:r>
          </a:p>
        </p:txBody>
      </p:sp>
    </p:spTree>
    <p:extLst>
      <p:ext uri="{BB962C8B-B14F-4D97-AF65-F5344CB8AC3E}">
        <p14:creationId xmlns:p14="http://schemas.microsoft.com/office/powerpoint/2010/main" val="20367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532202"/>
              </p:ext>
            </p:extLst>
          </p:nvPr>
        </p:nvGraphicFramePr>
        <p:xfrm>
          <a:off x="314960" y="1687830"/>
          <a:ext cx="8625840" cy="4481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190"/>
                <a:gridCol w="6315075"/>
                <a:gridCol w="914400"/>
                <a:gridCol w="892175"/>
              </a:tblGrid>
              <a:tr h="493395">
                <a:tc>
                  <a:txBody>
                    <a:bodyPr/>
                    <a:lstStyle/>
                    <a:p>
                      <a:pPr algn="ctr"/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839203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1.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n-cs"/>
                        </a:rPr>
                        <a:t>Zasadność zakresu wsparcia 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n-cs"/>
                        </a:rPr>
                        <a:t>0/1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n-cs"/>
                        </a:rPr>
                        <a:t>1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279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2.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Kompatybilność projektowanego podsystemu z istniejącym systemem sterowania i kontroli Wojewody Mazowieckiego jako</a:t>
                      </a:r>
                      <a:r>
                        <a:rPr lang="pl-PL" sz="20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Szefa Obrony Cywilnej w województwie mazowieckim odpowiedzialnego za przygotowanie i zapewnienie działania systemu wykrywania i alarmowania oraz system wczesnego ostrzegania o zagrożeniach zgodnie z paragrafem 3, pkt. 6  Rozporządzenia Rady Ministrów z dnia 25 czerwca 2002 r. </a:t>
                      </a:r>
                      <a:r>
                        <a:rPr lang="pl-PL" sz="2000" i="1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w sprawie szczegółowego zakresu działania Szefa Obrony Cywilnej Kraju, szefów obrony cywilnej województw powiatów i gmin</a:t>
                      </a:r>
                      <a: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n-cs"/>
                        </a:rPr>
                        <a:t>0/1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n-cs"/>
                        </a:rPr>
                        <a:t>1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1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390150"/>
              </p:ext>
            </p:extLst>
          </p:nvPr>
        </p:nvGraphicFramePr>
        <p:xfrm>
          <a:off x="243840" y="1480185"/>
          <a:ext cx="8625840" cy="522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3088005"/>
                <a:gridCol w="4191000"/>
                <a:gridCol w="859155"/>
              </a:tblGrid>
              <a:tr h="468123">
                <a:tc>
                  <a:txBody>
                    <a:bodyPr/>
                    <a:lstStyle/>
                    <a:p>
                      <a:pPr algn="ctr"/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4407663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1.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Intensywność występowania zagrożeń.</a:t>
                      </a:r>
                    </a:p>
                    <a:p>
                      <a:pPr algn="l"/>
                      <a:endParaRPr lang="pl-PL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pl-PL" sz="1600" b="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Zagrożenia powodziowe</a:t>
                      </a:r>
                      <a:endParaRPr lang="pl-PL" sz="16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pl-PL" sz="1600" b="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Zagrożenia chemiczne</a:t>
                      </a:r>
                      <a:endParaRPr lang="pl-PL" sz="16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pl-PL" sz="1600" b="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Zagrożenia związane z eksploatacją składowisk</a:t>
                      </a:r>
                      <a:endParaRPr lang="pl-PL" sz="16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pl-PL" sz="1600" b="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Zagrożenie w transporcie materiałów niebezpiecznych </a:t>
                      </a:r>
                      <a:endParaRPr lang="pl-PL" sz="16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pl-PL" sz="1600" b="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Zagrożenia radiacyjne</a:t>
                      </a:r>
                      <a:endParaRPr lang="pl-PL" sz="16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pl-PL" sz="1600" b="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Zagrożenia niekorzystnymi zjawiskami atmosferycznymi: Silne huraganowe wiatry, Nadmierne opady deszczu śniegu, gradu</a:t>
                      </a:r>
                      <a:endParaRPr lang="pl-PL" sz="16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pl-PL" sz="1600" b="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</a:rPr>
                        <a:t>Zagrożenie terrorystyczne</a:t>
                      </a:r>
                      <a:endParaRPr lang="pl-PL" sz="16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/>
                      <a:endParaRPr lang="pl-PL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50" dirty="0" smtClean="0"/>
                        <a:t>Zagrożenia: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pl-PL" sz="1850" dirty="0" smtClean="0"/>
                        <a:t>   Duże –5 pkt       b)   Duże –3</a:t>
                      </a:r>
                      <a:r>
                        <a:rPr lang="pl-PL" sz="1850" baseline="0" dirty="0" smtClean="0"/>
                        <a:t> </a:t>
                      </a:r>
                      <a:r>
                        <a:rPr lang="pl-PL" sz="1850" dirty="0" smtClean="0"/>
                        <a:t>pkt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l-PL" sz="1850" baseline="0" dirty="0" smtClean="0"/>
                        <a:t>       </a:t>
                      </a:r>
                      <a:r>
                        <a:rPr lang="pl-PL" sz="1850" dirty="0" smtClean="0"/>
                        <a:t>Średnie –3 pkt         Średnie –</a:t>
                      </a:r>
                      <a:r>
                        <a:rPr lang="pl-PL" sz="1850" baseline="0" dirty="0" smtClean="0"/>
                        <a:t>2</a:t>
                      </a:r>
                      <a:r>
                        <a:rPr lang="pl-PL" sz="1850" dirty="0" smtClean="0"/>
                        <a:t> pkt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l-PL" sz="1850" dirty="0" smtClean="0"/>
                        <a:t>       Małe – 1 pkt            Małe – 1 pkt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l-PL" sz="1850" dirty="0" smtClean="0"/>
                        <a:t>c)    Duże – 3 pkt      d)   Duże – 3 pkt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l-PL" sz="1850" baseline="0" dirty="0" smtClean="0"/>
                        <a:t>       </a:t>
                      </a:r>
                      <a:r>
                        <a:rPr lang="pl-PL" sz="1850" dirty="0" smtClean="0"/>
                        <a:t>Średnie –</a:t>
                      </a:r>
                      <a:r>
                        <a:rPr lang="pl-PL" sz="1850" baseline="0" dirty="0" smtClean="0"/>
                        <a:t> 2</a:t>
                      </a:r>
                      <a:r>
                        <a:rPr lang="pl-PL" sz="1850" dirty="0" smtClean="0"/>
                        <a:t> pkt        Średnie – 2 pkt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l-PL" sz="1850" dirty="0" smtClean="0"/>
                        <a:t>        Małe – 1 pkt            Małe – 1 pkt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l-PL" sz="1850" dirty="0" smtClean="0"/>
                        <a:t>e)    Duże – 3 pkt      f)    Duże – 3 pkt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l-PL" sz="1850" baseline="0" dirty="0" smtClean="0"/>
                        <a:t>        </a:t>
                      </a:r>
                      <a:r>
                        <a:rPr lang="pl-PL" sz="1850" dirty="0" smtClean="0"/>
                        <a:t>Średnie –</a:t>
                      </a:r>
                      <a:r>
                        <a:rPr lang="pl-PL" sz="1850" baseline="0" dirty="0" smtClean="0"/>
                        <a:t>2</a:t>
                      </a:r>
                      <a:r>
                        <a:rPr lang="pl-PL" sz="1850" dirty="0" smtClean="0"/>
                        <a:t> pkt        Średnie – 2 pkt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l-PL" sz="1850" dirty="0" smtClean="0"/>
                        <a:t>        Małe – 1 pkt            Małe – 1 pkt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 startAt="7"/>
                        <a:tabLst/>
                        <a:defRPr/>
                      </a:pPr>
                      <a:r>
                        <a:rPr lang="pl-PL" sz="1850" dirty="0" smtClean="0"/>
                        <a:t>  Duże – 3 pkt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l-PL" sz="1850" dirty="0" smtClean="0"/>
                        <a:t>        Średnie –</a:t>
                      </a:r>
                      <a:r>
                        <a:rPr lang="pl-PL" sz="1850" baseline="0" dirty="0" smtClean="0"/>
                        <a:t> 2</a:t>
                      </a:r>
                      <a:r>
                        <a:rPr lang="pl-PL" sz="1850" dirty="0" smtClean="0"/>
                        <a:t> pkt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l-PL" sz="1850" baseline="0" dirty="0" smtClean="0"/>
                        <a:t>        </a:t>
                      </a:r>
                      <a:r>
                        <a:rPr lang="pl-PL" sz="1850" dirty="0" smtClean="0"/>
                        <a:t>Małe – 1 pkt                </a:t>
                      </a:r>
                    </a:p>
                    <a:p>
                      <a:pPr algn="l"/>
                      <a:r>
                        <a:rPr lang="pl-PL" sz="1850" dirty="0" smtClean="0"/>
                        <a:t>Punktacja w ramach kryterium  podlega sumowaniu.</a:t>
                      </a:r>
                    </a:p>
                    <a:p>
                      <a:pPr algn="l"/>
                      <a:endParaRPr lang="pl-PL" sz="185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23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842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MERYTORYCZNE – 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1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256217"/>
              </p:ext>
            </p:extLst>
          </p:nvPr>
        </p:nvGraphicFramePr>
        <p:xfrm>
          <a:off x="243840" y="1573530"/>
          <a:ext cx="8625840" cy="469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2865120"/>
                <a:gridCol w="4388065"/>
                <a:gridCol w="884975"/>
              </a:tblGrid>
              <a:tr h="436245">
                <a:tc>
                  <a:txBody>
                    <a:bodyPr/>
                    <a:lstStyle/>
                    <a:p>
                      <a:pPr algn="ctr"/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210496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2.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Zasięg terytorialny 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Zasięg projektu obejmuje następujący % gmin należących do powiatu: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powyżej 75% do 100%  - 20 pkt.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powyżej 50% do 75% - 15 pkt.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  25% do 50% - 10 pkt.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poniżej 25% - 5 pkt. </a:t>
                      </a:r>
                    </a:p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pl-PL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Punktacja w ramach kryterium nie podlega sumowaniu.</a:t>
                      </a:r>
                      <a:endParaRPr lang="pl-PL" sz="20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Brak  informacji w tym zakresie – 0 pkt.</a:t>
                      </a:r>
                      <a:b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W przypadku miast na prawach powiatu liczba punktów wynosi 20.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20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842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MERYTORYCZNE – 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5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628604"/>
              </p:ext>
            </p:extLst>
          </p:nvPr>
        </p:nvGraphicFramePr>
        <p:xfrm>
          <a:off x="314960" y="1678304"/>
          <a:ext cx="8625840" cy="3961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2865120"/>
                <a:gridCol w="4388065"/>
                <a:gridCol w="884975"/>
              </a:tblGrid>
              <a:tr h="493396">
                <a:tc>
                  <a:txBody>
                    <a:bodyPr/>
                    <a:lstStyle/>
                    <a:p>
                      <a:pPr algn="ctr"/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34590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3.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Obszar realizacji projektu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realizacja projektu obejmuje obszar gminy wiejskiej – 2 pkt.</a:t>
                      </a:r>
                    </a:p>
                    <a:p>
                      <a:pPr marL="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realizacja projektu obejmuje obszar gminy miejsko - wiejskiej – 1 pkt.</a:t>
                      </a:r>
                    </a:p>
                    <a:p>
                      <a:pPr marL="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realizacja projektu obejmuje obszar gminy miejskiej – 0  pkt.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Brak spełnienia ww. warunków lub brak informacji w tym zakresie – 0 pkt.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2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842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MERYTORYCZNE – 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89766"/>
              </p:ext>
            </p:extLst>
          </p:nvPr>
        </p:nvGraphicFramePr>
        <p:xfrm>
          <a:off x="314960" y="1370202"/>
          <a:ext cx="8625840" cy="526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565"/>
                <a:gridCol w="1809750"/>
                <a:gridCol w="5505450"/>
                <a:gridCol w="854075"/>
              </a:tblGrid>
              <a:tr h="334773">
                <a:tc>
                  <a:txBody>
                    <a:bodyPr/>
                    <a:lstStyle/>
                    <a:p>
                      <a:pPr algn="ctr"/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3792839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4.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Edukacja w zakresie wiedzy o zagrożeniach, sygnałach alarmowych i komunikatach ostrzegawczych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Wszystkie gminy uczestniczące w danym projekcie  zobowiązują się do przekazania wiedzy z zakresu rodzajów alarmów i komunikatów ostrzegawczych oraz zagrożeń oraz działań prewencyjnych w formach: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spotkania z mieszkańcami w gminie, która jest objęta projektem.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materiałów w wersji elektronicznej (np. strona internetowa, w tym materiały do pobrania oraz publikacje on-line itd.).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wydawnictw ( ulotki, broszury, plakaty itd.).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artykuł w prasie lub/i audycja radiowa lub/i reklama telewizyjna.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pozostałych narzędzi informacyjno-edukacyjnych niewymienionych powyżej (np. festyn, piknik).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7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obejmujący wszystkie z ww. form edukacyjnych - 8 pkt.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7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obejmujący 4 z ww. form edukacyjnych  – 6 pkt.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7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obejmujący 3 z ww. form edukacyjnych  – 4 pkt.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7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obejmujący 2 z ww. form edukacyjnych – 2 pkt.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7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obejmujący 1 z ww. form edukacyjnych – 1 pkt.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Punktacja w ramach kryterium nie podlega sumowaniu.</a:t>
                      </a:r>
                      <a:r>
                        <a:rPr lang="pl-PL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Brak spełnienia ww. warunków lub brak informacji w tym zakresie – 0 pkt.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8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41517"/>
            <a:ext cx="4842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MERYTORYCZNE – 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67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7609896"/>
      </p:ext>
    </p:extLst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3464</TotalTime>
  <Words>628</Words>
  <Application>Microsoft Office PowerPoint</Application>
  <PresentationFormat>Pokaz na ekranie (4:3)</PresentationFormat>
  <Paragraphs>103</Paragraphs>
  <Slides>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Symbol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Lis Ewelina</cp:lastModifiedBy>
  <cp:revision>494</cp:revision>
  <dcterms:created xsi:type="dcterms:W3CDTF">2015-04-20T12:46:14Z</dcterms:created>
  <dcterms:modified xsi:type="dcterms:W3CDTF">2015-10-12T12:45:58Z</dcterms:modified>
</cp:coreProperties>
</file>