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sldIdLst>
    <p:sldId id="258" r:id="rId2"/>
    <p:sldId id="382" r:id="rId3"/>
    <p:sldId id="431" r:id="rId4"/>
    <p:sldId id="430" r:id="rId5"/>
    <p:sldId id="432" r:id="rId6"/>
    <p:sldId id="433" r:id="rId7"/>
    <p:sldId id="435" r:id="rId8"/>
    <p:sldId id="434" r:id="rId9"/>
    <p:sldId id="436" r:id="rId10"/>
    <p:sldId id="437" r:id="rId11"/>
    <p:sldId id="438" r:id="rId12"/>
    <p:sldId id="439" r:id="rId13"/>
    <p:sldId id="324" r:id="rId14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0197" autoAdjust="0"/>
  </p:normalViewPr>
  <p:slideViewPr>
    <p:cSldViewPr snapToGrid="0">
      <p:cViewPr varScale="1">
        <p:scale>
          <a:sx n="72" d="100"/>
          <a:sy n="72" d="100"/>
        </p:scale>
        <p:origin x="60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2016-10-18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637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271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1280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3860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października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829387"/>
              </p:ext>
            </p:extLst>
          </p:nvPr>
        </p:nvGraphicFramePr>
        <p:xfrm>
          <a:off x="0" y="954156"/>
          <a:ext cx="9144000" cy="65980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164026"/>
                <a:gridCol w="4104418"/>
                <a:gridCol w="29438"/>
                <a:gridCol w="2681489"/>
                <a:gridCol w="708387"/>
              </a:tblGrid>
              <a:tr h="1323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Opis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wyłonione w ramach konkursu architektonicznego, architektoniczno-urbanistycznego lub urbanistycznego 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dotyczące zagospodarowania przestrzeni (przestrzeni publicznych, projektów urbanistycznych dot. przekształcania lub rekultywacji terenu, terenów zielonych i parków) oraz obiektów kubaturowych (w tym zwłaszcza obiekty użyteczności publicznej - obiekty zabytkowe oraz te o funkcji rekreacyjnej, turystycznej, administracyjnej), które zostały wyłonione w konkursie architektonicznym, architektoniczno- urbanistycznym lub urbanistycznym.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Konkurs architektoniczny nie musi dotyczyć całego przedsięwzięcia.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Ocena przedsięwzięć realizowanych na podstawie konkursu architektonicznego, architektoniczno-urbanistycznego lub urbanistycznego będzie weryfikowana poprzez załączone do wniosku: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oświadczenie o realizacji inwestycji wyłonionej w konkursie architektonicznym, architektoniczno-urbanistycznym lub urbanistycznym,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dokumentacji wykonawczej przygotowanej w oparciu o projekty wyłonione w konkursie architektonicznym, architektoniczno-urbanistycznym lub urbanistycznym,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projekt zakłada wykorzystanie wyników konkursu architektonicznego, architektoniczno-urbanistycznego lub urbanistycznego;</a:t>
                      </a:r>
                    </a:p>
                    <a:p>
                      <a:pPr marL="92075" indent="-92075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zakresie.</a:t>
                      </a:r>
                    </a:p>
                    <a:p>
                      <a:pPr marL="92075" indent="-92075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o wartości dofinansowania powyżej 10 mln zł </a:t>
                      </a:r>
                      <a:r>
                        <a:rPr lang="pl-PL" sz="180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zawsze otrzymują -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 pkt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48337"/>
              </p:ext>
            </p:extLst>
          </p:nvPr>
        </p:nvGraphicFramePr>
        <p:xfrm>
          <a:off x="0" y="868017"/>
          <a:ext cx="9144000" cy="5989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452071"/>
                <a:gridCol w="3816373"/>
                <a:gridCol w="29438"/>
                <a:gridCol w="2681489"/>
                <a:gridCol w="708387"/>
              </a:tblGrid>
              <a:tr h="11131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2954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Zwiększenie efektywności 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energetycznej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promowane są projekty, w których wykazano, że przyczynią się one do zwiększenia efektywności energetycznej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 min. 7%.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Powyższa wartość wynika z audytu energetycznego, z której wynikają również optymalne rozwiązania pod względem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ekonomiczno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technicznym.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projekt zakłada zwiększenia efektywności energetycznej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 co najmniej 25%</a:t>
                      </a:r>
                    </a:p>
                    <a:p>
                      <a:pPr marL="92075" indent="0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projekt zakłada zwiększenia efektywności energetycznej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od 15%-25%</a:t>
                      </a:r>
                    </a:p>
                    <a:p>
                      <a:pPr marL="92075" indent="0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projekt zakłada zwiększenia efektywności energetycznej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termomodernizowanych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budynków od 7%-15%</a:t>
                      </a:r>
                    </a:p>
                    <a:p>
                      <a:pPr marL="92075" indent="0"/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spełnienia ww. warunków lub brak informacji w tym zakresie.</a:t>
                      </a:r>
                    </a:p>
                    <a:p>
                      <a:pPr marL="92075" indent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podlegają sumowaniu.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63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16719"/>
              </p:ext>
            </p:extLst>
          </p:nvPr>
        </p:nvGraphicFramePr>
        <p:xfrm>
          <a:off x="0" y="967410"/>
          <a:ext cx="9144000" cy="5890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346054"/>
                <a:gridCol w="3922390"/>
                <a:gridCol w="29438"/>
                <a:gridCol w="2681489"/>
                <a:gridCol w="708387"/>
              </a:tblGrid>
              <a:tr h="1381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093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realizowane w partnerstwie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Preferowane będą projekty realizowane w formule partnerstwa. Partnerstwa mogą być tworzone przez podmioty wnoszące do projektu zasoby ludzkie, organizacyjne, techniczne lub finansowe na warunkach określonych w porozumieniu lub umowie o partnerstwie (zgodnie z art. 33 ust.1 ustawy z dnia 11 lipca 2014 r. o zasadach realizacji programów w zakresie polityki spójności finansowanych w perspektywie finansowej 2014 – 2020 (Dz. U. z 2016 r., poz. 217), dołączonej do dokumentacji aplikacyjnej.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738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-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realizowany jest w partnerstwie;</a:t>
                      </a:r>
                    </a:p>
                    <a:p>
                      <a:pPr marL="185738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projekt nie jest realizowany w partnerstwie lub brak informacji w tym zakresie.</a:t>
                      </a:r>
                    </a:p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45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705" y="1099820"/>
            <a:ext cx="8545513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+mn-lt"/>
              </a:rPr>
              <a:t>Kryteria szczegółowe wyboru projektów konkursowych </a:t>
            </a:r>
            <a:r>
              <a:rPr lang="pl-PL" sz="3600" dirty="0" smtClean="0">
                <a:latin typeface="+mn-lt"/>
              </a:rPr>
              <a:t>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latin typeface="+mn-lt"/>
              </a:rPr>
              <a:t>środków </a:t>
            </a:r>
            <a:r>
              <a:rPr lang="pl-PL" sz="3600" dirty="0" smtClean="0">
                <a:latin typeface="+mn-lt"/>
              </a:rPr>
              <a:t>EFRR </a:t>
            </a:r>
          </a:p>
          <a:p>
            <a:pPr algn="ctr" eaLnBrk="0" hangingPunct="0">
              <a:defRPr/>
            </a:pPr>
            <a:r>
              <a:rPr lang="pl-PL" sz="3600" b="1" dirty="0" smtClean="0">
                <a:latin typeface="+mn-lt"/>
              </a:rPr>
              <a:t>Działania </a:t>
            </a:r>
            <a:r>
              <a:rPr lang="pl-PL" sz="3600" b="1" dirty="0">
                <a:latin typeface="+mn-lt"/>
              </a:rPr>
              <a:t>6.2 Rewitalizacja obszarów zmarginalizowanych (Typ projektu: Rozwój infrastruktury technicznej na obszarach rewitalizowanych w celu ich aktywizacji społecznej i gospodarczej)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796579"/>
            <a:ext cx="338328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510070"/>
              </p:ext>
            </p:extLst>
          </p:nvPr>
        </p:nvGraphicFramePr>
        <p:xfrm>
          <a:off x="0" y="1133016"/>
          <a:ext cx="9144000" cy="59599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760"/>
                <a:gridCol w="1330518"/>
                <a:gridCol w="6851374"/>
                <a:gridCol w="596348"/>
              </a:tblGrid>
              <a:tr h="521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Lp.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Nazwa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Opis kryterium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Punktacja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</a:tr>
              <a:tr h="5876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1.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200" dirty="0">
                          <a:effectLst/>
                        </a:rPr>
                        <a:t>Program rewitalizacji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Zgodnie z RPO WM 2014 - 2020, projekt znajduje się na liście projektów głównych lub przedsięwzięć uzupełniających / pozostałych w obowiązującym właściwym miejscowo programie rewitalizacji. </a:t>
                      </a:r>
                    </a:p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Ww. program wpisany jest do Wykazu programów rewitalizacji województwa mazowieckiego.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  <a:tr h="27861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Projekty wyłonione w ramach konkursu architektonicznego, architektoniczno-urbanistycznego lub urbanistycznego – </a:t>
                      </a:r>
                      <a:br>
                        <a:rPr lang="pl-PL" sz="1200" dirty="0">
                          <a:effectLst/>
                        </a:rPr>
                      </a:br>
                      <a:r>
                        <a:rPr lang="pl-PL" sz="1200" dirty="0">
                          <a:effectLst/>
                        </a:rPr>
                        <a:t>o wartości dofinansowania powyżej 10 mln zł</a:t>
                      </a:r>
                      <a:r>
                        <a:rPr lang="pl-PL" sz="1100" dirty="0">
                          <a:effectLst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 </a:t>
                      </a:r>
                      <a:endParaRPr lang="pl-PL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Zgodnie z RPO WM 2014-2020, w ramach kryterium ocenie podlegać będzie czy projekt dotyczący zagospodarowania przestrzeni (przestrzeni publicznych, projektów urbanistycznych dot. przekształcania lub rekultywacji terenu, terenów zielonych i parków) oraz obiektów kubaturowych (w tym zwłaszcza obiektów użyteczności publicznej - obiektów zabytkowych oraz o funkcji rekreacyjnej, turystycznej, administracyjnej), o wartości powyżej 10 mln zł, został wyłoniony w konkursie architektonicznym, architektoniczno- urbanistycznym lub urbanistycznym.</a:t>
                      </a:r>
                    </a:p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Ocena przedsięwzięć realizowanych na podstawie konkursu architektonicznego, architektoniczno-urbanistycznego lub urbanistycznego będzie weryfikowana poprzez załączone do wniosku oświadczenie o realizacji inwestycji wyłonionej w konkursie architektonicznym, architektoniczno-urbanistycznym lub urbanistycznym.</a:t>
                      </a:r>
                    </a:p>
                    <a:p>
                      <a:pPr marL="106045" marR="16256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Konkurs architektoniczny nie musi dotyczyć całego przedsięwzięcia. 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  <a:tr h="170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3.</a:t>
                      </a:r>
                      <a:r>
                        <a:rPr lang="pl-PL" sz="1400" dirty="0">
                          <a:effectLst/>
                        </a:rPr>
                        <a:t>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Komplementarność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projektu z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przedsięwzięciami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społecznymi 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marL="81915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Zgodnie z RPO WM 2014-2020, ocenie podlegać będzie czy projekt jest komplementarny z projektami społecznymi. Wnioskodawca wykazał komplementarność i powiązanie projektu z działaniami współfinasowanymi ze środków EFS lub równoważnymi finansowanymi z innych źródeł, realizowanymi przez niego lub inne podmioty zaangażowane w projekt.</a:t>
                      </a:r>
                    </a:p>
                    <a:p>
                      <a:pPr marL="81915" marR="90170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 </a:t>
                      </a:r>
                    </a:p>
                    <a:p>
                      <a:pPr marL="81915" marR="90170"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Realizacja, projektów społecznych powiązanych z inwestycją wspieraną ze środków Działania 6.2 RPO WM 2014-2020 musi trwać min. 3 lata w ciągu 5 lat od rzeczowego zakończenia projektu. </a:t>
                      </a:r>
                    </a:p>
                    <a:p>
                      <a:pPr marL="90170" marR="90170" indent="-1778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 uzasadnionych przypadkach, popartych analizą zapotrzebowania (np. ewaluacji on-</a:t>
                      </a:r>
                      <a:r>
                        <a:rPr lang="pl-PL" sz="1200" dirty="0" err="1">
                          <a:effectLst/>
                        </a:rPr>
                        <a:t>going</a:t>
                      </a:r>
                      <a:r>
                        <a:rPr lang="pl-PL" sz="1200" dirty="0">
                          <a:effectLst/>
                        </a:rPr>
                        <a:t>/ </a:t>
                      </a:r>
                      <a:r>
                        <a:rPr lang="pl-PL" sz="1200" dirty="0" err="1">
                          <a:effectLst/>
                        </a:rPr>
                        <a:t>mid</a:t>
                      </a:r>
                      <a:r>
                        <a:rPr lang="pl-PL" sz="1200" dirty="0">
                          <a:effectLst/>
                        </a:rPr>
                        <a:t>-term/bieżącej) dopuszcza się możliwość dostosowania zakresu projektu społecznego do bieżących potrzeb.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2000" b="1" dirty="0">
                          <a:effectLst/>
                        </a:rPr>
                        <a:t>0/1</a:t>
                      </a:r>
                      <a:endParaRPr lang="pl-PL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0665" marR="50665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0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96249"/>
              </p:ext>
            </p:extLst>
          </p:nvPr>
        </p:nvGraphicFramePr>
        <p:xfrm>
          <a:off x="77723" y="1590261"/>
          <a:ext cx="9066278" cy="4838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64"/>
                <a:gridCol w="1154132"/>
                <a:gridCol w="4069531"/>
                <a:gridCol w="29188"/>
                <a:gridCol w="2658697"/>
                <a:gridCol w="702366"/>
              </a:tblGrid>
              <a:tr h="1139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699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1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Zgodność projektu z programem rewitalizacji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Zgodnie z RPO WM 2014-2020, kryterium promuje zgodność projektu z obowiązującym (na dzień składania wniosku o dofinansowanie) właściwym miejscowo programem rewitalizacji.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Program rewitalizacji musi znajdować się w Wykazie programów rewitalizacji województwa mazowieckiego.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Projekt powinien być określony wskaźnikiem: </a:t>
                      </a:r>
                    </a:p>
                    <a:p>
                      <a:pPr marL="10604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„Udział projektu w odniesieniu do obszaru objętego programem rewitalizacji [%]”.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12 pkt </a:t>
                      </a:r>
                      <a:r>
                        <a:rPr lang="pl-PL" sz="1400" dirty="0">
                          <a:effectLst/>
                        </a:rPr>
                        <a:t>- projekt znajduje się na liście projektów podstawowych w programie rewitalizacji </a:t>
                      </a:r>
                    </a:p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</a:rPr>
                        <a:t>4 pkt </a:t>
                      </a:r>
                      <a:r>
                        <a:rPr lang="pl-PL" sz="1400" dirty="0">
                          <a:effectLst/>
                        </a:rPr>
                        <a:t>- projekt wskazany jest jako pozostałe przedsięwzięcia rewitalizacyjne w programie rewitalizacji</a:t>
                      </a:r>
                    </a:p>
                    <a:p>
                      <a:pPr marL="185738" marR="9017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marL="185738" marR="9017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Punkty w ramach kryterium nie podlegają sumowaniu.</a:t>
                      </a:r>
                    </a:p>
                    <a:p>
                      <a:pPr marL="62865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</a:rPr>
                        <a:t>12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699548"/>
              </p:ext>
            </p:extLst>
          </p:nvPr>
        </p:nvGraphicFramePr>
        <p:xfrm>
          <a:off x="0" y="1009203"/>
          <a:ext cx="9144001" cy="6383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25"/>
                <a:gridCol w="1259236"/>
                <a:gridCol w="4125866"/>
                <a:gridCol w="43064"/>
                <a:gridCol w="2748705"/>
                <a:gridCol w="636105"/>
              </a:tblGrid>
              <a:tr h="9123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Maksymalna liczba punktów</a:t>
                      </a:r>
                      <a:endParaRPr lang="pl-P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220956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</a:rPr>
                        <a:t>2.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Efektywność kosztowa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971" marR="40971" marT="0" marB="0" anchor="ctr"/>
                </a:tc>
                <a:tc rowSpan="2">
                  <a:txBody>
                    <a:bodyPr/>
                    <a:lstStyle/>
                    <a:p>
                      <a:pPr marL="1060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Zgodnie z RPO WM 2014-2020, wskaźnik: „Liczba wspartych obiektów infrastruktury zlokalizowanych na rewitalizowanych obszarach” jest ramą wykonania osi priorytetowej i będzie służył KE do oceny realizacji celów RPO </a:t>
                      </a:r>
                      <a:r>
                        <a:rPr lang="pl-PL" sz="1400" dirty="0" smtClean="0">
                          <a:effectLst/>
                        </a:rPr>
                        <a:t>WM.</a:t>
                      </a:r>
                      <a:r>
                        <a:rPr lang="pl-PL" sz="1400" baseline="0" dirty="0" smtClean="0">
                          <a:effectLst/>
                        </a:rPr>
                        <a:t> </a:t>
                      </a:r>
                      <a:r>
                        <a:rPr lang="pl-PL" sz="1400" dirty="0" smtClean="0">
                          <a:effectLst/>
                        </a:rPr>
                        <a:t>Kryterium </a:t>
                      </a:r>
                      <a:r>
                        <a:rPr lang="pl-PL" sz="1400" dirty="0">
                          <a:effectLst/>
                        </a:rPr>
                        <a:t>jest liczone zgodnie z poniższym wzorem: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Wartość dofinansowania UE projektu (euro)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                                                                               </a:t>
                      </a:r>
                      <a:r>
                        <a:rPr lang="pl-PL" sz="1200" dirty="0" smtClean="0">
                          <a:effectLst/>
                        </a:rPr>
                        <a:t>  </a:t>
                      </a:r>
                      <a:r>
                        <a:rPr lang="pl-PL" sz="1200" dirty="0">
                          <a:effectLst/>
                        </a:rPr>
                        <a:t>&lt;= 1 720 998 euro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</a:rPr>
                        <a:t>Wartości docelowa wskaźnika w ramach projektu: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„Liczba wspartych obiektów infrastruktury zlokalizowanych na rewitalizowanych obszarach [szt.]”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marL="10604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Jako obiekt infrastruktury należy rozumieć obiekt budowlany, kubaturowy, całoroczny, posiadający takie cechy jak kubatura, powierzchnia zabudowy, wysokość, długość, szerokość.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Koszt </a:t>
                      </a:r>
                      <a:r>
                        <a:rPr lang="pl-PL" sz="1400" dirty="0">
                          <a:effectLst/>
                        </a:rPr>
                        <a:t>należy przeliczyć kursem euro podanym w regulaminie konkursu. 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Kryterium nie dotyczy obiektów małej architektury.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784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Średnia </a:t>
                      </a:r>
                      <a:r>
                        <a:rPr lang="pl-PL" sz="1400" dirty="0">
                          <a:effectLst/>
                        </a:rPr>
                        <a:t>wartość arytmetyczna dofinansowania UE jednego obiektu budowlanego, kubaturowego i całorocznego w projekcie:</a:t>
                      </a:r>
                    </a:p>
                    <a:p>
                      <a:pPr marL="1784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12 pkt </a:t>
                      </a:r>
                      <a:r>
                        <a:rPr lang="pl-PL" sz="1400" dirty="0">
                          <a:effectLst/>
                        </a:rPr>
                        <a:t>- poniżej lub równe </a:t>
                      </a:r>
                      <a:r>
                        <a:rPr lang="pl-PL" sz="1400" dirty="0" smtClean="0">
                          <a:effectLst/>
                        </a:rPr>
                        <a:t>1 </a:t>
                      </a:r>
                      <a:r>
                        <a:rPr lang="pl-PL" sz="1400" dirty="0">
                          <a:effectLst/>
                        </a:rPr>
                        <a:t>272 042 euro; 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8 pkt – </a:t>
                      </a:r>
                      <a:r>
                        <a:rPr lang="pl-PL" sz="1400" dirty="0">
                          <a:effectLst/>
                        </a:rPr>
                        <a:t>poniżej lub równe 1 496 520 euro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4  pkt – </a:t>
                      </a:r>
                      <a:r>
                        <a:rPr lang="pl-PL" sz="1400" dirty="0">
                          <a:effectLst/>
                        </a:rPr>
                        <a:t>poniżej lub równe 1 720 998 euro </a:t>
                      </a:r>
                    </a:p>
                    <a:p>
                      <a:pPr marL="622300" indent="-53022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0 pkt - </a:t>
                      </a:r>
                      <a:r>
                        <a:rPr lang="pl-PL" sz="1400" dirty="0">
                          <a:effectLst/>
                        </a:rPr>
                        <a:t>brak spełnienia ww. warunków lub brak informacji w tym zakresie.</a:t>
                      </a:r>
                    </a:p>
                    <a:p>
                      <a:pPr marL="2686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</a:rPr>
                        <a:t>Koszt należy przeliczyć kursem euro podanym w regulaminie konkursu. Punkty w ramach kryterium nie podlegają sumowaniu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</a:rPr>
                        <a:t>12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26158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0971" marR="40971" marT="0" marB="0" anchor="ctr"/>
                </a:tc>
                <a:tc vMerge="1">
                  <a:txBody>
                    <a:bodyPr/>
                    <a:lstStyle/>
                    <a:p>
                      <a:pPr marL="10604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7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marL="1784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cxnSp>
        <p:nvCxnSpPr>
          <p:cNvPr id="9" name="Łącznik prosty 8"/>
          <p:cNvCxnSpPr/>
          <p:nvPr/>
        </p:nvCxnSpPr>
        <p:spPr>
          <a:xfrm>
            <a:off x="1775791" y="3843130"/>
            <a:ext cx="26636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9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146727"/>
              </p:ext>
            </p:extLst>
          </p:nvPr>
        </p:nvGraphicFramePr>
        <p:xfrm>
          <a:off x="0" y="600961"/>
          <a:ext cx="9144001" cy="6760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025"/>
                <a:gridCol w="1259236"/>
                <a:gridCol w="3631096"/>
                <a:gridCol w="25400"/>
                <a:gridCol w="3115365"/>
                <a:gridCol w="781879"/>
              </a:tblGrid>
              <a:tr h="544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Maksymalna liczba punktów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5554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</a:rPr>
                        <a:t>3.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Komplementarność</a:t>
                      </a:r>
                      <a:r>
                        <a:rPr lang="pl-PL" sz="12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projektu </a:t>
                      </a: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przedsięwzięciami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finansowanymi z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Europejskiego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Funduszu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Społecznego</a:t>
                      </a:r>
                      <a:endParaRPr lang="pl-PL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6045" marR="90170" indent="635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 marL="106045" marR="90170" indent="63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Zgodnie z RPO WM 2014 - 2020 kryterium promuje komplementarność podejmowanych działań finansowanych ze środków Europejskiego Funduszu Rozwoju Regionalnego (EFRR) oraz Europejskiego Funduszu Społecznego (EFS) służy maksymalizowaniu efektywności udzielanego wsparcia. </a:t>
                      </a:r>
                    </a:p>
                    <a:p>
                      <a:pPr marL="104140" marR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Komplementarność względem EFS badana będzie zarówno w odniesieniu do perspektywy 2014 -2020, jak i 2007-2013.</a:t>
                      </a:r>
                    </a:p>
                    <a:p>
                      <a:pPr marL="104140" marR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 ramach kryterium oceniane będzie, czy w odniesieniu do projektu (planowanego do wsparcia z EFRR) wykazana została komplementarność z projektami współfinasowanymi z EFS wskazanymi w programie rewitalizacji znajdującym się w Wykazie programów rewitalizacji województwa mazowieckiego wnioskodawcy lub partnera wnioskodawcy.</a:t>
                      </a:r>
                    </a:p>
                    <a:p>
                      <a:pPr marL="104140" marR="9017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50215"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</a:t>
                      </a: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wykazał, że: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 pkt – </a:t>
                      </a: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jest komplementarny z przedsięwzięciami finansowanymi z EFS, będącymi w trakcie realizacji bądź zrealizowanymi,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pkt – </a:t>
                      </a: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jest komplementarny z przedsięwzięciami, dla których został złożony wniosek o dofinansowanie ze środków EFS, 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pkt – </a:t>
                      </a:r>
                      <a:r>
                        <a:rPr lang="pl-PL" sz="13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wykazał komplementarność projektu z przedsięwzięciami planowanymi do realizacji ze środków EFS przez niego lub inne podmioty, dla których nie został złożony wniosek o dofinansowanie, ale zostały ujęte w programie rewitalizacji znajdującym się w Wykazie programów rewitalizacji województwa mazowieckiego a operator programu rewitalizacji zobowiązał się, że zostaną złożone,</a:t>
                      </a:r>
                      <a:endParaRPr lang="pl-PL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pkt - </a:t>
                      </a: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ww. warunków lub brak informacji w tym zakresie.</a:t>
                      </a:r>
                    </a:p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85738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3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Punkty w ramach kryterium nie podlegają sumowaniu.</a:t>
                      </a:r>
                    </a:p>
                    <a:p>
                      <a:pPr marL="628650" marR="8953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26944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40971" marR="40971" marT="0" marB="0" anchor="ctr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pl-PL" dirty="0"/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05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689204"/>
              </p:ext>
            </p:extLst>
          </p:nvPr>
        </p:nvGraphicFramePr>
        <p:xfrm>
          <a:off x="0" y="742121"/>
          <a:ext cx="9144000" cy="6773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544836"/>
                <a:gridCol w="3604592"/>
                <a:gridCol w="25400"/>
                <a:gridCol w="2804543"/>
                <a:gridCol w="708387"/>
              </a:tblGrid>
              <a:tr h="1152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3359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Komplementarność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 projektami dotyczącymi terenów inwestycyjnych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komplementarne z projektami w ramach:</a:t>
                      </a:r>
                    </a:p>
                    <a:p>
                      <a:pPr marL="92075" lvl="0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3.1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Poprawa rozwoju MŚP na Mazowszu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Typ projektów: </a:t>
                      </a:r>
                      <a:r>
                        <a:rPr lang="pl-PL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Uporządkowanie i przygotowanie terenów inwestycyjnych w celu nadania im nowych funkcji gospodarczych w RPO WM 2014-2020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92075" lvl="0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Działania 1.3 Kompleksowe przygotowanie terenów pod działalność gospodarczą RPO WM 2007-2013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realizowanymi wyłącznie na obszarach powojskowych, poprzemysłowych,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pokolejowych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popegeerowskich.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 jest komplementarny z przedsięwzięciami:</a:t>
                      </a:r>
                    </a:p>
                    <a:p>
                      <a:pPr marL="92075" indent="0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–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będącymi w trakcie realizacji bądź zrealizowanymi przez niego lub inne podmioty zaangażowane w projekt ze środków Działania 3.1 RPO WM 2014-2020 lub Działania 1.3 RPO WM 2007-2013.</a:t>
                      </a:r>
                    </a:p>
                    <a:p>
                      <a:pPr marL="92075" indent="0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dla których został złożony wniosek o dofinansowanie ze środków Działania 3.1 RPO WM 2014-2020 przez niego lub inne podmioty zaangażowane w projekt,</a:t>
                      </a:r>
                    </a:p>
                    <a:p>
                      <a:pPr marL="92075" indent="0"/>
                      <a:r>
                        <a:rPr lang="pl-PL" sz="1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</a:t>
                      </a: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nie wykazał komplementarności z przedsięwzięciami planowanymi do realizacji ze środków EFS przez niego lub inne podmioty zaangażowane w projekt.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podlegają sumowaniu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61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917722"/>
              </p:ext>
            </p:extLst>
          </p:nvPr>
        </p:nvGraphicFramePr>
        <p:xfrm>
          <a:off x="77722" y="1020417"/>
          <a:ext cx="9066278" cy="58375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2364"/>
                <a:gridCol w="1736036"/>
                <a:gridCol w="3487627"/>
                <a:gridCol w="29188"/>
                <a:gridCol w="2658697"/>
                <a:gridCol w="702366"/>
              </a:tblGrid>
              <a:tr h="13075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</a:rPr>
                        <a:t>Lp</a:t>
                      </a:r>
                      <a:r>
                        <a:rPr lang="pl-PL" sz="1600" dirty="0">
                          <a:effectLst/>
                        </a:rPr>
                        <a:t>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Opis kryterium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 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Punktacja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530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Odzyskiwanie zdegradowanych</a:t>
                      </a:r>
                    </a:p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przestrzeni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 kompleksowe realizowane na obszarach wskazanych w studium uwarunkowań i kierunków zagospodarowania przestrzennego gminy, jako obszary wymagające przekształceń, rehabilitacji, rekultywacji lub </a:t>
                      </a:r>
                      <a:r>
                        <a:rPr lang="pl-PL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remediacji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(wykluczając tereny rolne i leśne).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musi dołączyć wypis ze SUIKZPG w wyżej przytoczonym zakresie.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5738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wykazał, że projekt:</a:t>
                      </a:r>
                    </a:p>
                    <a:p>
                      <a:pPr marL="185738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jest w trakcie realizacji bądź zrealizowanymi przez niego lub inne podmioty zaangażowane w projekt;</a:t>
                      </a:r>
                    </a:p>
                    <a:p>
                      <a:pPr marL="185738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jest planowany do realizacji przez niego lub inne podmioty zaangażowane w projekt;</a:t>
                      </a:r>
                    </a:p>
                    <a:p>
                      <a:pPr marL="185738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brak spełnienia ww. warunków lub brak informacji w tym zakresie.</a:t>
                      </a:r>
                    </a:p>
                    <a:p>
                      <a:pPr marL="185738" marR="89535" indent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2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710381"/>
              </p:ext>
            </p:extLst>
          </p:nvPr>
        </p:nvGraphicFramePr>
        <p:xfrm>
          <a:off x="0" y="662609"/>
          <a:ext cx="9144000" cy="6195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6242"/>
                <a:gridCol w="1319549"/>
                <a:gridCol w="3948895"/>
                <a:gridCol w="29438"/>
                <a:gridCol w="2681489"/>
                <a:gridCol w="708387"/>
              </a:tblGrid>
              <a:tr h="1341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</a:rPr>
                        <a:t>Lp</a:t>
                      </a:r>
                      <a:r>
                        <a:rPr lang="pl-PL" sz="1400" dirty="0">
                          <a:effectLst/>
                        </a:rPr>
                        <a:t>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Opis kryterium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Punktacja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Maksymalna liczba punktów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53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generujące bezpośredni efekt społeczno-gospodarczy</a:t>
                      </a:r>
                      <a:endParaRPr lang="pl-PL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2014-2020, kryterium promuje projekty, w których wnioskodawca wykazał na podstawie rzetelnych analiz, że projekt może wpłynąć na osiągniecie, co najmniej jednego z poniższych efektów: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zwiększenie dostępności do usług społecznych;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stworzenie warunków na odejście od form opieki instytucjonalnej na rzecz opieki środowiskowej (nie wykluczając stacjonarnych form opieki); 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zwiększenie zatrudnienia osób zamieszkujących obszar wskazany w programie rewitalizacji do rewitalizacji;</a:t>
                      </a:r>
                    </a:p>
                    <a:p>
                      <a:pPr lvl="0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udostępnienie przestrzeni do działalności gospodarczej o charakterze usługowo-handlowym (z wykluczeniem obiektów wielkopowierzchniowych), w tym sprzedaży produktów lokalnych i regionalnych.</a:t>
                      </a:r>
                    </a:p>
                    <a:p>
                      <a:pPr marL="106045" marR="90170" indent="635">
                        <a:lnSpc>
                          <a:spcPct val="10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 marR="901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Weryfikacja nastąpi na podstawie opisu projektu:</a:t>
                      </a:r>
                    </a:p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inwestycja generuje 4 wymienione efekty;</a:t>
                      </a:r>
                    </a:p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inwestycja generuje 3 z wymienionych efektów;</a:t>
                      </a:r>
                    </a:p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inwestycja generuje 2 z wymienionych efektów;</a:t>
                      </a:r>
                    </a:p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inwestycja generuje 1 z wymienionych efektów;</a:t>
                      </a:r>
                    </a:p>
                    <a:p>
                      <a:pPr marL="92075" indent="0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</a:t>
                      </a: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inwestycja nie generuje żadnego z wymienionych efektów.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92075" indent="0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Punkty w ramach kryterium nie podlegają sumowaniu.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7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4074</TotalTime>
  <Words>1359</Words>
  <Application>Microsoft Office PowerPoint</Application>
  <PresentationFormat>Pokaz na ekranie (4:3)</PresentationFormat>
  <Paragraphs>249</Paragraphs>
  <Slides>13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Sikorska Paulina</cp:lastModifiedBy>
  <cp:revision>635</cp:revision>
  <dcterms:created xsi:type="dcterms:W3CDTF">2015-04-20T12:46:14Z</dcterms:created>
  <dcterms:modified xsi:type="dcterms:W3CDTF">2016-10-18T09:49:57Z</dcterms:modified>
</cp:coreProperties>
</file>