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sldIdLst>
    <p:sldId id="258" r:id="rId2"/>
    <p:sldId id="382" r:id="rId3"/>
    <p:sldId id="387" r:id="rId4"/>
    <p:sldId id="400" r:id="rId5"/>
    <p:sldId id="404" r:id="rId6"/>
    <p:sldId id="405" r:id="rId7"/>
    <p:sldId id="402" r:id="rId8"/>
    <p:sldId id="403" r:id="rId9"/>
    <p:sldId id="324" r:id="rId1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2016-04-15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projektów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22 kwietnia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1832" y="1494028"/>
            <a:ext cx="854551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Kryteria </a:t>
            </a:r>
            <a:r>
              <a:rPr lang="pl-PL" sz="2400" b="1" dirty="0" smtClean="0">
                <a:latin typeface="+mn-lt"/>
              </a:rPr>
              <a:t>wyboru </a:t>
            </a:r>
            <a:r>
              <a:rPr lang="pl-PL" sz="2400" b="1" dirty="0">
                <a:latin typeface="+mn-lt"/>
              </a:rPr>
              <a:t>projektów </a:t>
            </a:r>
            <a:r>
              <a:rPr lang="pl-PL" sz="2400" b="1" dirty="0" smtClean="0">
                <a:latin typeface="+mn-lt"/>
              </a:rPr>
              <a:t>konkursowych</a:t>
            </a:r>
          </a:p>
          <a:p>
            <a:pPr algn="ctr" eaLnBrk="0" hangingPunct="0">
              <a:defRPr/>
            </a:pPr>
            <a:endParaRPr lang="pl-PL" sz="24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b="1" dirty="0" smtClean="0">
                <a:latin typeface="+mn-lt"/>
              </a:rPr>
              <a:t>Działanie </a:t>
            </a:r>
            <a:r>
              <a:rPr lang="pl-PL" sz="2400" b="1" dirty="0">
                <a:latin typeface="+mn-lt"/>
              </a:rPr>
              <a:t>10.3 (10iv) </a:t>
            </a:r>
            <a:r>
              <a:rPr lang="pl-PL" sz="2400" b="1" dirty="0" smtClean="0">
                <a:latin typeface="+mn-lt"/>
              </a:rPr>
              <a:t>- Doskonalenie zawodowe,</a:t>
            </a:r>
          </a:p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Poddziałanie 10.3.3 - Doradztwo </a:t>
            </a:r>
            <a:r>
              <a:rPr lang="pl-PL" sz="2400" b="1" dirty="0" err="1">
                <a:latin typeface="+mn-lt"/>
              </a:rPr>
              <a:t>edukacyjno</a:t>
            </a:r>
            <a:r>
              <a:rPr lang="pl-PL" sz="2400" b="1" dirty="0">
                <a:latin typeface="+mn-lt"/>
              </a:rPr>
              <a:t> – zawodowe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w </a:t>
            </a:r>
            <a:r>
              <a:rPr lang="pl-PL" sz="2400" b="1">
                <a:latin typeface="+mn-lt"/>
              </a:rPr>
              <a:t>ramach </a:t>
            </a:r>
            <a:r>
              <a:rPr lang="pl-PL" sz="2400" b="1" smtClean="0">
                <a:latin typeface="+mn-lt"/>
              </a:rPr>
              <a:t>ZIT</a:t>
            </a:r>
          </a:p>
          <a:p>
            <a:pPr algn="ctr" eaLnBrk="0" hangingPunct="0">
              <a:defRPr/>
            </a:pPr>
            <a:endParaRPr lang="pl-PL" sz="24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u="sng" dirty="0">
                <a:latin typeface="+mn-lt"/>
              </a:rPr>
              <a:t>Rodzaj przedsięwzięcia:</a:t>
            </a:r>
          </a:p>
          <a:p>
            <a:pPr algn="ctr" eaLnBrk="0" hangingPunct="0">
              <a:defRPr/>
            </a:pPr>
            <a:r>
              <a:rPr lang="pl-PL" sz="2400" dirty="0" smtClean="0">
                <a:latin typeface="+mn-lt"/>
              </a:rPr>
              <a:t>modernizacja </a:t>
            </a:r>
            <a:r>
              <a:rPr lang="pl-PL" sz="2400" dirty="0">
                <a:latin typeface="+mn-lt"/>
              </a:rPr>
              <a:t>oferty kształcenia zawodowego poprzez rozwój doradztwa zawodowego (w gimnazjach oraz szkołach zawodowych) oraz współpracy z rynkiem </a:t>
            </a:r>
            <a:r>
              <a:rPr lang="pl-PL" sz="2400" dirty="0" smtClean="0">
                <a:latin typeface="+mn-lt"/>
              </a:rPr>
              <a:t>pracy.</a:t>
            </a:r>
            <a:endParaRPr lang="pl-PL" sz="2400" dirty="0">
              <a:latin typeface="+mn-lt"/>
            </a:endParaRPr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22285"/>
              </p:ext>
            </p:extLst>
          </p:nvPr>
        </p:nvGraphicFramePr>
        <p:xfrm>
          <a:off x="571841" y="1653562"/>
          <a:ext cx="8012610" cy="450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organ prowadzący szkołę/szkoły obejmowane wsparciem,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inny podmiot posiadający doświadczenie w obszarze doradztwa edukacyjno-zawodowego  (z wyłączeniem osób fizycznych innych niż prowadzące działalność gospodarczą lub oświatową na podstawie odrębnych przepisów) w partnerstwie z organem prowadzącym.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23389"/>
              </p:ext>
            </p:extLst>
          </p:nvPr>
        </p:nvGraphicFramePr>
        <p:xfrm>
          <a:off x="501029" y="1668545"/>
          <a:ext cx="8077363" cy="451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66165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327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Wnioskodawca/Partner zapewnia wkład własny w wysokości co najmniej 10%.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103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ramach projektu jest kierowane do gimnazjów i/lub szkół zawodowych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 wyłączeniem szkół dla dorosłych) z obszaru ZIT WOF, w tym do doradców edukacyjno-zawodowych oraz nauczycieli wyznaczonych do realizacji zadań z zakresu doradztwa </a:t>
                      </a:r>
                      <a:r>
                        <a:rPr lang="pl-P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edukacyjno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zawodowego w w/w szkołach.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48822"/>
              </p:ext>
            </p:extLst>
          </p:nvPr>
        </p:nvGraphicFramePr>
        <p:xfrm>
          <a:off x="543560" y="1753991"/>
          <a:ext cx="8012610" cy="436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Przygotowanie wniosku o dofinansowanie poprzedza przeprowadzenie analizy aktualnych potrzeb szkół w zakresie doradztwa edukacyjno-zawodowego z uwzględnieniem zachowania trwałości wprowadzonych/wzmocnionych efektów działań realizowanych w ramach projektu. 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obejmuje działania, które mają na celu systemowe wzmocnienie doradztwa edukacyjno-zawodowego w szkołach oraz przygotowanie szkół do świadczenia tego typu usług.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47728"/>
              </p:ext>
            </p:extLst>
          </p:nvPr>
        </p:nvGraphicFramePr>
        <p:xfrm>
          <a:off x="509047" y="1764904"/>
          <a:ext cx="8044324" cy="251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864"/>
                <a:gridCol w="6415724"/>
                <a:gridCol w="1114736"/>
              </a:tblGrid>
              <a:tr h="56006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5411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uwzględnia działania mające na celu rozwój współpracy               z rynkiem pracy, w tym nawiązanie współpracy z co najmniej dwoma przedsiębiorcami.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57497"/>
              </p:ext>
            </p:extLst>
          </p:nvPr>
        </p:nvGraphicFramePr>
        <p:xfrm>
          <a:off x="414779" y="1557855"/>
          <a:ext cx="8257882" cy="472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626677"/>
                <a:gridCol w="2205872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projekcie wykorzystane są pozytywnie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zwalidowane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produkty projektów innowacyjnych zrealizowanych w latach 2007 – 2013 w ramach POKL.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0/3pkt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pkt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jest realizowany w partnerstwie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instytucjami otoczenia społeczno-gospodarczego szkół.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0/5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6081"/>
              </p:ext>
            </p:extLst>
          </p:nvPr>
        </p:nvGraphicFramePr>
        <p:xfrm>
          <a:off x="441803" y="1589535"/>
          <a:ext cx="8193150" cy="477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ramach projektu podejmuje się działania zwiększające „kompetencje miękkie” uczniów szkół objętych wsparciem z zakresu doradztwa edukacyjno – zawodowego.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0/3 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pkt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982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sprzyja oszczędnemu, efektywnemu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wydajnemu wydatkowaniu środków oraz zapewnia realizację wskaźników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z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zachowaniem efektywności kosztowej.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projektu w przeliczeniu na jedną szkołę lub placówkę</a:t>
                      </a:r>
                      <a:r>
                        <a:rPr lang="pl-PL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 pkt – poniżej  26 181 </a:t>
                      </a:r>
                      <a:r>
                        <a:rPr lang="pl-PL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</a:t>
                      </a:r>
                      <a:r>
                        <a:rPr lang="pl-PL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pkt – równa/powyżej 26 181 </a:t>
                      </a:r>
                      <a:r>
                        <a:rPr lang="pl-PL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wg kursu </a:t>
                      </a:r>
                      <a:r>
                        <a:rPr lang="pl-PL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 </a:t>
                      </a:r>
                      <a:r>
                        <a:rPr lang="pl-PL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podanego w regulaminie konkursu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MERYTORYCZNE-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3846</TotalTime>
  <Words>407</Words>
  <Application>Microsoft Office PowerPoint</Application>
  <PresentationFormat>Pokaz na ekranie (4:3)</PresentationFormat>
  <Paragraphs>95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591</cp:revision>
  <cp:lastPrinted>2016-01-14T07:13:19Z</cp:lastPrinted>
  <dcterms:created xsi:type="dcterms:W3CDTF">2015-04-20T12:46:14Z</dcterms:created>
  <dcterms:modified xsi:type="dcterms:W3CDTF">2016-04-15T13:38:19Z</dcterms:modified>
</cp:coreProperties>
</file>