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15"/>
  </p:notesMasterIdLst>
  <p:sldIdLst>
    <p:sldId id="258" r:id="rId2"/>
    <p:sldId id="333" r:id="rId3"/>
    <p:sldId id="383" r:id="rId4"/>
    <p:sldId id="334" r:id="rId5"/>
    <p:sldId id="352" r:id="rId6"/>
    <p:sldId id="375" r:id="rId7"/>
    <p:sldId id="373" r:id="rId8"/>
    <p:sldId id="351" r:id="rId9"/>
    <p:sldId id="353" r:id="rId10"/>
    <p:sldId id="376" r:id="rId11"/>
    <p:sldId id="377" r:id="rId12"/>
    <p:sldId id="378" r:id="rId13"/>
    <p:sldId id="324" r:id="rId14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69" autoAdjust="0"/>
    <p:restoredTop sz="81919" autoAdjust="0"/>
  </p:normalViewPr>
  <p:slideViewPr>
    <p:cSldViewPr snapToGrid="0">
      <p:cViewPr varScale="1">
        <p:scale>
          <a:sx n="85" d="100"/>
          <a:sy n="85" d="100"/>
        </p:scale>
        <p:origin x="-54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DC4977-FD33-4CB2-991C-A68D841B0620}" type="datetimeFigureOut">
              <a:rPr lang="pl-PL"/>
              <a:pPr>
                <a:defRPr/>
              </a:pPr>
              <a:t>2015-10-16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34C956-B754-4C75-8DEC-855A05BAA6E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8172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02574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94739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00832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11752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8B90-6C0E-4806-8360-90AA373B438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631DF-8575-42C4-8AD1-3B269E395D2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BB99B-23B4-4013-8B33-E8D8CB9BEB84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B98E5-012B-49B4-9B54-CB9E11C2C4DB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0E1F0-A00C-4175-B12B-4C125BF8CFA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E926B-0BD4-4C23-BDAA-30628419D81A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CFDE1-7393-4D72-A34E-0CA0C697B84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65B12-73B9-4C5B-BB76-800E2755E565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74A99-F21A-4BDC-8AA6-FE0DB6330B36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D4C8389-493D-4519-ADBD-AC2150272C8C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braz 6" descr="UnijneFE_PR-LOGO-UE-EFSI kolo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363" y="342900"/>
            <a:ext cx="43386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73100" y="4094163"/>
            <a:ext cx="7886700" cy="15430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l-PL" b="1" dirty="0" smtClean="0">
                <a:solidFill>
                  <a:schemeClr val="tx1"/>
                </a:solidFill>
                <a:latin typeface="+mj-lt"/>
              </a:rPr>
              <a:t>Propozycje kryteriów wyboru finansowanych operacji dla poszczególnych działań w ramach Regionalnego Programu Operacyjnego Województwa Mazowieckiego na lata 2014 - 2020</a:t>
            </a:r>
            <a:endParaRPr lang="pl-PL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228725" y="5600700"/>
            <a:ext cx="6659563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dirty="0">
                <a:latin typeface="+mj-lt"/>
              </a:rPr>
              <a:t>Posiedzenie Komitetu Monitorującego RPO WM na lata 2014 -2020 16 </a:t>
            </a:r>
            <a:r>
              <a:rPr lang="pl-PL" dirty="0" smtClean="0">
                <a:latin typeface="+mj-lt"/>
              </a:rPr>
              <a:t>października </a:t>
            </a:r>
            <a:r>
              <a:rPr lang="pl-PL" dirty="0">
                <a:latin typeface="+mj-lt"/>
              </a:rPr>
              <a:t>2015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0" y="6435725"/>
            <a:ext cx="914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b="1" dirty="0">
                <a:solidFill>
                  <a:schemeClr val="bg1"/>
                </a:solidFill>
                <a:latin typeface="+mj-lt"/>
              </a:rPr>
              <a:t>Departament Rozwoju Regionalnego i Funduszy Europejskich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9593244"/>
              </p:ext>
            </p:extLst>
          </p:nvPr>
        </p:nvGraphicFramePr>
        <p:xfrm>
          <a:off x="243840" y="1512146"/>
          <a:ext cx="8696960" cy="4853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1701"/>
                <a:gridCol w="3825170"/>
                <a:gridCol w="3480914"/>
                <a:gridCol w="899175"/>
              </a:tblGrid>
              <a:tr h="373098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1830640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/>
                        <a:t>5.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obejmuje wsparciem szkoły podstawowe z niższym niż 10% udziałem uczniów dodatkowo uczących się języka obcego (drugiego języka obcego) w roku 2014 (dotyczy typu projektu nr 1).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0/5 pkt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 pkt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04720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/>
                        <a:t>6.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zakłada stworzenie nowych lub doposażenie istniejących międzyszkolnych pracowni przedmiotowych</a:t>
                      </a:r>
                    </a:p>
                    <a:p>
                      <a:pPr algn="ctr"/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(dotyczy typu projektu nr 2).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</a:pP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Liczba szkół, którym udostępnione będą pracownie:</a:t>
                      </a:r>
                    </a:p>
                    <a:p>
                      <a:pPr algn="ctr">
                        <a:spcBef>
                          <a:spcPts val="300"/>
                        </a:spcBef>
                      </a:pP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udostępnienia-0 pkt,</a:t>
                      </a:r>
                    </a:p>
                    <a:p>
                      <a:pPr algn="ctr">
                        <a:spcBef>
                          <a:spcPts val="300"/>
                        </a:spcBef>
                      </a:pP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 szkole - 1 pkt,</a:t>
                      </a:r>
                    </a:p>
                    <a:p>
                      <a:pPr algn="ctr">
                        <a:spcBef>
                          <a:spcPts val="300"/>
                        </a:spcBef>
                      </a:pP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 szkołom - 2 pkt,</a:t>
                      </a:r>
                    </a:p>
                    <a:p>
                      <a:pPr algn="ctr">
                        <a:spcBef>
                          <a:spcPts val="300"/>
                        </a:spcBef>
                      </a:pP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szkołom - 3 pkt,</a:t>
                      </a:r>
                    </a:p>
                    <a:p>
                      <a:pPr algn="ctr">
                        <a:spcBef>
                          <a:spcPts val="300"/>
                        </a:spcBef>
                      </a:pP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i więcej szkołom – 4 pkt.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dirty="0" smtClean="0"/>
                        <a:t>4 pkt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1008192"/>
            <a:ext cx="44184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SZCZEGÓŁOWE - PREMIUJĄCE</a:t>
            </a:r>
            <a:endParaRPr lang="pl-PL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93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2459789"/>
              </p:ext>
            </p:extLst>
          </p:nvPr>
        </p:nvGraphicFramePr>
        <p:xfrm>
          <a:off x="292382" y="1444413"/>
          <a:ext cx="8625840" cy="519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262"/>
                <a:gridCol w="4018845"/>
                <a:gridCol w="3273777"/>
                <a:gridCol w="857956"/>
              </a:tblGrid>
              <a:tr h="384387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2104960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/>
                        <a:t>7.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zakłada współpracę szkół i placówek systemu oświaty dotyczącą wykorzystania posiadanych zasobów w zakresie technologii informacyjno-komunikacyjnych (TIK) (dotyczy typu projektu nr 3).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Liczba szkół, z którymi podjęta została współpraca:</a:t>
                      </a:r>
                    </a:p>
                    <a:p>
                      <a:pPr algn="ctr">
                        <a:spcBef>
                          <a:spcPts val="300"/>
                        </a:spcBef>
                      </a:pP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współpracy-0 pkt, </a:t>
                      </a:r>
                    </a:p>
                    <a:p>
                      <a:pPr algn="ctr">
                        <a:spcBef>
                          <a:spcPts val="300"/>
                        </a:spcBef>
                      </a:pP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 1 szkołą - 1 pkt,</a:t>
                      </a:r>
                    </a:p>
                    <a:p>
                      <a:pPr algn="ctr">
                        <a:spcBef>
                          <a:spcPts val="300"/>
                        </a:spcBef>
                      </a:pP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 2 szkołami - 2 pkt,</a:t>
                      </a:r>
                    </a:p>
                    <a:p>
                      <a:pPr algn="ctr">
                        <a:spcBef>
                          <a:spcPts val="300"/>
                        </a:spcBef>
                      </a:pP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 3 szkołami - 3 pkt,</a:t>
                      </a:r>
                    </a:p>
                    <a:p>
                      <a:pPr algn="ctr">
                        <a:spcBef>
                          <a:spcPts val="300"/>
                        </a:spcBef>
                      </a:pP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 4 szkołami - 4pkt,</a:t>
                      </a:r>
                    </a:p>
                    <a:p>
                      <a:pPr algn="ctr">
                        <a:spcBef>
                          <a:spcPts val="300"/>
                        </a:spcBef>
                      </a:pP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 5 i więcej szkołami - 5pkt.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dirty="0" smtClean="0"/>
                        <a:t>5 pkt</a:t>
                      </a:r>
                    </a:p>
                    <a:p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69680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/>
                        <a:t>8.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projekcie wykorzystane są pozytywnie zwalidowane produkty projektów innowacyjnych zrealizowanych w latach 2007 – 2013 w ramach POKL (dotyczy typu projektu nr 1).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0/5 pkt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 pkt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1008192"/>
            <a:ext cx="44184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SZCZEGÓŁOWE - PREMIUJĄCE</a:t>
            </a:r>
            <a:endParaRPr lang="pl-PL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48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6754451"/>
              </p:ext>
            </p:extLst>
          </p:nvPr>
        </p:nvGraphicFramePr>
        <p:xfrm>
          <a:off x="243840" y="1647613"/>
          <a:ext cx="8625840" cy="3557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80"/>
                <a:gridCol w="4104640"/>
                <a:gridCol w="3148545"/>
                <a:gridCol w="884975"/>
              </a:tblGrid>
              <a:tr h="395676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2886930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/>
                        <a:t>9.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Zgodnie z zapisami RPO projekt sprzyja oszczędnemu, efektywnemu i wydajnemu wydatkowaniu środków oraz zapewnia realizację wskaźników z zachowaniem efektywności kosztowej (dotyczy typu projektu nr 1).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koszt objęcia wsparciem jednego ucznia powyżej 1800 euro - 0 pkt,</a:t>
                      </a:r>
                      <a:endParaRPr lang="pl-PL" sz="2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koszt objęcia wsparciem jednego ucznia </a:t>
                      </a:r>
                      <a:r>
                        <a:rPr lang="pl-PL" sz="20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powyżej</a:t>
                      </a:r>
                      <a:r>
                        <a:rPr lang="pl-PL" sz="2000" baseline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1300</a:t>
                      </a:r>
                      <a:r>
                        <a:rPr lang="pl-PL" sz="20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do </a:t>
                      </a: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1800 euro -</a:t>
                      </a:r>
                      <a:r>
                        <a:rPr lang="pl-PL" sz="2000" strike="sngStrike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20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pkt</a:t>
                      </a: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</a:t>
                      </a:r>
                      <a:endParaRPr lang="pl-PL" sz="2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300"/>
                        </a:spcBef>
                      </a:pP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koszt objęcia wsparciem jednego ucznia do 1300 euro -</a:t>
                      </a:r>
                      <a:r>
                        <a:rPr lang="pl-PL" sz="2000" strike="sngStrike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pl-PL" sz="20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20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 </a:t>
                      </a: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pkt</a:t>
                      </a: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strike="sngStrike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20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pkt</a:t>
                      </a:r>
                      <a:endParaRPr lang="pl-PL" sz="2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l-PL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1008192"/>
            <a:ext cx="44184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vl="0" eaLnBrk="0" hangingPunct="0"/>
            <a:r>
              <a:rPr lang="pl-PL" sz="20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KRYTERIA SZCZEGÓŁOWE - PREMIUJĄCE</a:t>
            </a:r>
            <a:endParaRPr lang="pl-PL" sz="20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01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4425950"/>
            <a:ext cx="9144000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altLang="pl-PL" dirty="0">
                <a:latin typeface="+mn-lt"/>
              </a:rPr>
              <a:t>Departament Rozwoju Regionalnego i Funduszy Europejskich 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UMWM w Warszawie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al. Solidarności 61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03-402 Warszawa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dsrr@mazovia.pl</a:t>
            </a:r>
          </a:p>
        </p:txBody>
      </p:sp>
      <p:sp>
        <p:nvSpPr>
          <p:cNvPr id="6" name="Prostokąt 5"/>
          <p:cNvSpPr/>
          <p:nvPr/>
        </p:nvSpPr>
        <p:spPr>
          <a:xfrm>
            <a:off x="0" y="2401888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2400" dirty="0">
                <a:latin typeface="+mn-lt"/>
              </a:rPr>
              <a:t>Dziękuję za uwagę!</a:t>
            </a:r>
            <a:br>
              <a:rPr lang="pl-PL" sz="2400" dirty="0">
                <a:latin typeface="+mn-lt"/>
              </a:rPr>
            </a:br>
            <a:endParaRPr lang="pl-PL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25425" y="2025650"/>
            <a:ext cx="8545513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3600" dirty="0">
                <a:solidFill>
                  <a:srgbClr val="FF0000"/>
                </a:solidFill>
                <a:latin typeface="+mn-lt"/>
              </a:rPr>
              <a:t>Kryteria szczegółowe </a:t>
            </a:r>
            <a:r>
              <a:rPr lang="pl-PL" sz="3600" dirty="0">
                <a:latin typeface="+mn-lt"/>
              </a:rPr>
              <a:t>wyboru projektów konkursowych </a:t>
            </a:r>
            <a:r>
              <a:rPr lang="pl-PL" sz="3600" dirty="0" smtClean="0">
                <a:latin typeface="+mn-lt"/>
              </a:rPr>
              <a:t>w </a:t>
            </a:r>
            <a:r>
              <a:rPr lang="pl-PL" sz="3600" dirty="0">
                <a:latin typeface="+mn-lt"/>
              </a:rPr>
              <a:t>ramach Regionalnego Programu Operacyjnego Województwa Mazowieckiego na lata 2014 – 2020 </a:t>
            </a:r>
            <a:r>
              <a:rPr lang="pl-PL" sz="3600" dirty="0" smtClean="0">
                <a:latin typeface="+mn-lt"/>
              </a:rPr>
              <a:t/>
            </a:r>
            <a:br>
              <a:rPr lang="pl-PL" sz="3600" dirty="0" smtClean="0">
                <a:latin typeface="+mn-lt"/>
              </a:rPr>
            </a:br>
            <a:r>
              <a:rPr lang="pl-PL" sz="3600" dirty="0" smtClean="0">
                <a:latin typeface="+mn-lt"/>
              </a:rPr>
              <a:t>ze </a:t>
            </a:r>
            <a:r>
              <a:rPr lang="pl-PL" sz="3600" dirty="0">
                <a:solidFill>
                  <a:srgbClr val="FF0000"/>
                </a:solidFill>
                <a:latin typeface="+mn-lt"/>
              </a:rPr>
              <a:t>środków </a:t>
            </a:r>
            <a:r>
              <a:rPr lang="pl-PL" sz="3600" dirty="0" smtClean="0">
                <a:solidFill>
                  <a:srgbClr val="FF0000"/>
                </a:solidFill>
                <a:latin typeface="+mn-lt"/>
              </a:rPr>
              <a:t>EFS</a:t>
            </a:r>
            <a:endParaRPr lang="pl-PL" sz="3600" dirty="0">
              <a:solidFill>
                <a:srgbClr val="FF0000"/>
              </a:solidFill>
              <a:latin typeface="+mn-lt"/>
            </a:endParaRPr>
          </a:p>
          <a:p>
            <a:pPr algn="ctr" eaLnBrk="0" hangingPunct="0">
              <a:defRPr/>
            </a:pPr>
            <a:r>
              <a:rPr lang="pl-PL" sz="3600" dirty="0">
                <a:solidFill>
                  <a:srgbClr val="FF0000"/>
                </a:solidFill>
                <a:latin typeface="+mn-lt"/>
              </a:rPr>
              <a:t>Działanie </a:t>
            </a:r>
            <a:r>
              <a:rPr lang="pl-PL" sz="3600" dirty="0" smtClean="0">
                <a:solidFill>
                  <a:srgbClr val="FF0000"/>
                </a:solidFill>
                <a:latin typeface="+mn-lt"/>
              </a:rPr>
              <a:t>10.1</a:t>
            </a:r>
            <a:endParaRPr lang="pl-PL" sz="36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3672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320018" y="1268905"/>
            <a:ext cx="8545513" cy="522194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pl-PL" sz="2000" b="1" dirty="0" smtClean="0"/>
              <a:t>Poddziałanie 10.1.1 (10i) - Edukacja ogólna (w tym w szkołach zawodowych).</a:t>
            </a:r>
          </a:p>
          <a:p>
            <a:pPr algn="ctr"/>
            <a:endParaRPr lang="pl-PL" sz="2000" dirty="0" smtClean="0"/>
          </a:p>
          <a:p>
            <a:pPr algn="ctr"/>
            <a:r>
              <a:rPr lang="pl-PL" sz="2000" dirty="0" smtClean="0"/>
              <a:t>Rodzaj przedsięwzięcia </a:t>
            </a:r>
            <a:r>
              <a:rPr lang="pl-PL" sz="2000" b="1" dirty="0" smtClean="0"/>
              <a:t>- </a:t>
            </a:r>
            <a:r>
              <a:rPr lang="pl-PL" sz="2000" b="1" dirty="0" smtClean="0">
                <a:solidFill>
                  <a:srgbClr val="FF0000"/>
                </a:solidFill>
              </a:rPr>
              <a:t>wsparcie kształcenia ogólnego oraz wsparcie rozwoju zawodowego nauczycieli  </a:t>
            </a:r>
            <a:r>
              <a:rPr lang="pl-PL" sz="2000" dirty="0" smtClean="0"/>
              <a:t>poprzez</a:t>
            </a:r>
            <a:r>
              <a:rPr lang="pl-PL" sz="2000" b="1" dirty="0" smtClean="0"/>
              <a:t>:</a:t>
            </a:r>
          </a:p>
          <a:p>
            <a:endParaRPr lang="pl-PL" sz="800" dirty="0" smtClean="0"/>
          </a:p>
          <a:p>
            <a:pPr marL="342900" lvl="0" indent="-342900">
              <a:spcBef>
                <a:spcPts val="1000"/>
              </a:spcBef>
              <a:buFont typeface="+mj-lt"/>
              <a:buAutoNum type="arabicParenR"/>
            </a:pPr>
            <a:r>
              <a:rPr lang="pl-PL" sz="2000" b="1" dirty="0" smtClean="0"/>
              <a:t>kształcenie u uczniów/słuchaczy kompetencji kluczowych niezbędnych na rynku pracy oraz właściwych postaw i umiejętności</a:t>
            </a:r>
            <a:r>
              <a:rPr lang="pl-PL" sz="2000" dirty="0" smtClean="0"/>
              <a:t>,</a:t>
            </a:r>
          </a:p>
          <a:p>
            <a:pPr marL="342900" lvl="0" indent="-342900">
              <a:spcBef>
                <a:spcPts val="1000"/>
              </a:spcBef>
              <a:buFont typeface="+mj-lt"/>
              <a:buAutoNum type="arabicParenR"/>
            </a:pPr>
            <a:r>
              <a:rPr lang="pl-PL" sz="2000" b="1" dirty="0" smtClean="0"/>
              <a:t>tworzenie warunków dla nauczania opartego na metodzie eksperymentu</a:t>
            </a:r>
            <a:r>
              <a:rPr lang="pl-PL" sz="2000" dirty="0" smtClean="0"/>
              <a:t>,</a:t>
            </a:r>
          </a:p>
          <a:p>
            <a:pPr marL="342900" lvl="0" indent="-342900">
              <a:spcBef>
                <a:spcPts val="1000"/>
              </a:spcBef>
              <a:buFont typeface="+mj-lt"/>
              <a:buAutoNum type="arabicParenR"/>
            </a:pPr>
            <a:r>
              <a:rPr lang="pl-PL" sz="2000" b="1" dirty="0" smtClean="0"/>
              <a:t>korzystanie z technologii informacyjno-komunikacyjnych oraz rozwijanie kompetencji informatycznych</a:t>
            </a:r>
            <a:r>
              <a:rPr lang="pl-PL" sz="2000" dirty="0" smtClean="0"/>
              <a:t>,</a:t>
            </a:r>
          </a:p>
          <a:p>
            <a:pPr marL="342900" lvl="0" indent="-342900">
              <a:spcBef>
                <a:spcPts val="1000"/>
              </a:spcBef>
              <a:buFont typeface="+mj-lt"/>
              <a:buAutoNum type="arabicParenR"/>
            </a:pPr>
            <a:r>
              <a:rPr lang="pl-PL" sz="2000" b="1" dirty="0" smtClean="0"/>
              <a:t>indywidualizację pracy z uczniem ze specjalnymi potrzebami edukacyjnymi, w tym wsparcie ucznia młodszego</a:t>
            </a:r>
            <a:r>
              <a:rPr lang="pl-PL" sz="2000" dirty="0" smtClean="0"/>
              <a:t>.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40724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6155517"/>
              </p:ext>
            </p:extLst>
          </p:nvPr>
        </p:nvGraphicFramePr>
        <p:xfrm>
          <a:off x="303671" y="1636324"/>
          <a:ext cx="8625840" cy="44258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80"/>
                <a:gridCol w="5979160"/>
                <a:gridCol w="1167581"/>
                <a:gridCol w="991419"/>
              </a:tblGrid>
              <a:tr h="508565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780627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>
                          <a:latin typeface="+mn-lt"/>
                        </a:rPr>
                        <a:t>1.</a:t>
                      </a:r>
                      <a:endParaRPr lang="pl-PL" sz="20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 smtClean="0">
                          <a:latin typeface="+mn-lt"/>
                        </a:rPr>
                        <a:t>Okres realizacji projektu nie przekracza 24 miesięcy.</a:t>
                      </a:r>
                      <a:endParaRPr lang="pl-PL" sz="20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 pkt</a:t>
                      </a:r>
                      <a:endParaRPr lang="pl-PL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pkt</a:t>
                      </a:r>
                      <a:endParaRPr lang="pl-PL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09511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>
                          <a:latin typeface="+mn-lt"/>
                        </a:rPr>
                        <a:t>2.</a:t>
                      </a:r>
                      <a:endParaRPr lang="pl-PL" sz="20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 smtClean="0">
                          <a:latin typeface="+mn-lt"/>
                        </a:rPr>
                        <a:t>Wnioskodawca zapewnia wkład własny </a:t>
                      </a:r>
                      <a:br>
                        <a:rPr lang="pl-PL" sz="2000" dirty="0" smtClean="0">
                          <a:latin typeface="+mn-lt"/>
                        </a:rPr>
                      </a:br>
                      <a:r>
                        <a:rPr lang="pl-PL" sz="2000" dirty="0" smtClean="0">
                          <a:latin typeface="+mn-lt"/>
                        </a:rPr>
                        <a:t>w wysokości minimum 5%.</a:t>
                      </a:r>
                      <a:endParaRPr lang="pl-PL" sz="20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 pkt</a:t>
                      </a:r>
                      <a:endParaRPr lang="pl-PL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pkt</a:t>
                      </a:r>
                      <a:endParaRPr lang="pl-PL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17511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/>
                        <a:t>3.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Wnioskodawca gwarantuje, że zakupione w ramach projektu pomoce sprzęt/wyposażenie, a także zdobyte przez przeszkolonych nauczycieli</a:t>
                      </a:r>
                      <a:r>
                        <a:rPr lang="pl-PL" sz="2000" strike="sng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20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wiedza i umiejętności będą wykorzystywane w ciągu 1-go roku po zakończeniu projektu.</a:t>
                      </a:r>
                      <a:endParaRPr lang="pl-PL" sz="2000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 pkt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pkt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51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4862051"/>
              </p:ext>
            </p:extLst>
          </p:nvPr>
        </p:nvGraphicFramePr>
        <p:xfrm>
          <a:off x="223520" y="1523435"/>
          <a:ext cx="8625840" cy="4912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80"/>
                <a:gridCol w="6085840"/>
                <a:gridCol w="1090397"/>
                <a:gridCol w="961923"/>
              </a:tblGrid>
              <a:tr h="440831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1254760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/>
                        <a:t>4.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Wnioskodawca zapewnia, że stworzone w ramach projektu materiały edukacyjne i szkoleniowe podlegają otwartemu, publicznemu udostępnianiu.</a:t>
                      </a:r>
                      <a:endParaRPr lang="pl-PL" sz="2000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 pkt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pkt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75555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/>
                        <a:t>5.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Wnioskodawca przed przygotowaniem wniosku o dofinansowanie projektu przeprowadza diagnozę potrzeb szkół lub placówek systemu oświaty w zakresie obszaru wsparcia, uwzględniającą inwentaryzację posiadanego sprzętu (ze szczególnym uwzględnieniem sprzętu zakupionego ze środków UE we wcześniejszych perspektywach finansowych i wciąż używanego) i zatwierdzaną przez organ prowadzący, oraz zapewnia zgodność proponowanego w projekcie wsparcia z przeprowadzoną diagnozą.</a:t>
                      </a:r>
                      <a:endParaRPr lang="pl-PL" sz="2000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 pkt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pkt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28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1715367"/>
              </p:ext>
            </p:extLst>
          </p:nvPr>
        </p:nvGraphicFramePr>
        <p:xfrm>
          <a:off x="223520" y="1604782"/>
          <a:ext cx="8625840" cy="4796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102"/>
                <a:gridCol w="6252916"/>
                <a:gridCol w="1016000"/>
                <a:gridCol w="891822"/>
              </a:tblGrid>
              <a:tr h="542431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1397497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/>
                        <a:t>6.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Działania podejmowane w ramach projektu uwzględniają indywidualne potrzeby rozwojowe i edukacyjne oraz możliwości psychofizyczne uczniów/słuchaczy objętych wsparciem.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 pkt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pkt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524000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/>
                        <a:t>7.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Projekt uwzględnia współpracę z rodzicami w procesie wsparcia uczniów ze specjalnymi potrzebami edukacyjnymi (dotyczy typu projektu nr 4).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 pkt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pkt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32090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/>
                        <a:t>8.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Projekt przewiduje monitorowanie nabycia kompetencji kluczowych przez uczniów/kwalifikacji lub kompetencji przez nauczycieli. 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 pkt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pkt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45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1660675"/>
              </p:ext>
            </p:extLst>
          </p:nvPr>
        </p:nvGraphicFramePr>
        <p:xfrm>
          <a:off x="223520" y="1512147"/>
          <a:ext cx="8625840" cy="494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4124"/>
                <a:gridCol w="5968436"/>
                <a:gridCol w="1151357"/>
                <a:gridCol w="961923"/>
              </a:tblGrid>
              <a:tr h="418253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2104960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/>
                        <a:t>9.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Przedsięwzięcia finansowane w ramach projektu ze środków EFS stanowią uzupełnienie działań prowadzonych przez szkoły lub placówki systemu oświaty przed rozpoczęciem realizacji projektu. Nakłady ponoszone na rzecz powyższych przedsięwzięć nie zmniejszą się w stosunku do okresu 12 miesięcy poprzedzających realizację projektu.</a:t>
                      </a:r>
                      <a:endParaRPr lang="pl-PL" sz="2000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 pkt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pkt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04720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/>
                        <a:t>10.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ramach projektu wsparcie obejmuje w szczególności uczniów i nauczycieli szkół lub placówek systemu oświaty, w których uczniowie uzyskują najsłabsze wyniki edukacyjne </a:t>
                      </a:r>
                      <a:r>
                        <a:rPr lang="pl-PL" sz="2000" strike="sng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skali subregionu (dotyczy typu projektu nr 1, 2 i 3</a:t>
                      </a:r>
                      <a:r>
                        <a:rPr lang="pl-PL" sz="2000" strike="sng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</a:t>
                      </a:r>
                      <a:r>
                        <a:rPr lang="pl-PL" sz="2000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2000" strike="sng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pl-PL" sz="2000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przeniesienie</a:t>
                      </a:r>
                      <a:r>
                        <a:rPr lang="pl-PL" sz="2000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do </a:t>
                      </a:r>
                      <a:r>
                        <a:rPr lang="pl-PL" sz="2000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k.meryt.i</a:t>
                      </a:r>
                      <a:r>
                        <a:rPr lang="pl-PL" sz="2000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dodanie w opisie kryterium + punktacja</a:t>
                      </a:r>
                      <a:r>
                        <a:rPr lang="pl-PL" sz="2000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0-3 pkt/3 grupy</a:t>
                      </a:r>
                      <a:endParaRPr lang="pl-PL" sz="2000" strike="noStrike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 pkt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pkt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51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8656644"/>
              </p:ext>
            </p:extLst>
          </p:nvPr>
        </p:nvGraphicFramePr>
        <p:xfrm>
          <a:off x="314960" y="1478280"/>
          <a:ext cx="8625840" cy="48758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80"/>
                <a:gridCol w="4378960"/>
                <a:gridCol w="2874225"/>
                <a:gridCol w="884975"/>
              </a:tblGrid>
              <a:tr h="576298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1769680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/>
                        <a:t>1.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bazuje na już istniejących materiałach edukacyjnych, w tym zasobach dostępnych swobodnie, na wolnych licencjach.</a:t>
                      </a:r>
                      <a:endParaRPr lang="pl-PL" sz="2000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0/2 pkt 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pkt 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14600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/>
                        <a:t>2.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obejmuje szkoły/placówki systemu oświaty, które brały udział w latach 2012-2013 w programie Cyfrowa szkoła lub analogicznych programach lub są odpowiednio wyposażone lub mają odpowiedni potencjał do rozwijania kompetencji cyfrowych uczniów lub słuchaczy (dotyczy typu projektu nr 3).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0/4 pkt 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pkt 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1008192"/>
            <a:ext cx="44184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SZCZEGÓŁOWE - PREMIUJĄCE</a:t>
            </a:r>
            <a:endParaRPr lang="pl-PL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19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4774061"/>
              </p:ext>
            </p:extLst>
          </p:nvPr>
        </p:nvGraphicFramePr>
        <p:xfrm>
          <a:off x="243840" y="1555058"/>
          <a:ext cx="8625840" cy="5780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80"/>
                <a:gridCol w="4122702"/>
                <a:gridCol w="3130483"/>
                <a:gridCol w="884975"/>
              </a:tblGrid>
              <a:tr h="474698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1114360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/>
                        <a:t>3.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Projekt wspiera szkoły lub placówki systemu oświaty </a:t>
                      </a:r>
                      <a:endParaRPr lang="pl-PL" sz="2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z obszarów wiejskich.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0/5 pkt 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 pkt 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139440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/>
                        <a:t>4.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Projekt zapewnia wyrównanie szans rozwojowych uczniów/słuchaczy </a:t>
                      </a:r>
                      <a:endParaRPr lang="pl-PL" sz="2000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pl-PL" sz="20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z grup defaworyzowanych poprzez objęcie wsparciem klas/grup szkół/placówek systemu oświaty, w obrębie których minimum 20% stanowią takie osoby.</a:t>
                      </a:r>
                      <a:endParaRPr lang="pl-PL" sz="2000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Uczestnictwo w projekcie uczniów/słuchaczy z grup defaworyzowanych: </a:t>
                      </a:r>
                      <a:endParaRPr lang="pl-PL" sz="2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poniżej 20%-0 pkt, </a:t>
                      </a:r>
                      <a:endParaRPr lang="pl-PL" sz="2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od </a:t>
                      </a:r>
                      <a:r>
                        <a:rPr lang="pl-PL" sz="20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20% do 50% uczestników </a:t>
                      </a:r>
                      <a:r>
                        <a:rPr lang="pl-PL" sz="20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– 1 pkt,</a:t>
                      </a:r>
                      <a:endParaRPr lang="pl-PL" sz="2000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powyżej 50% do 75% uczestników </a:t>
                      </a:r>
                      <a:r>
                        <a:rPr lang="pl-PL" sz="20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– 2 pkt,</a:t>
                      </a:r>
                      <a:endParaRPr lang="pl-PL" sz="2000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powyżej 75% do 100% uczestników </a:t>
                      </a:r>
                      <a:r>
                        <a:rPr lang="pl-PL" sz="20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– 3 pkt,</a:t>
                      </a:r>
                      <a:endParaRPr lang="pl-PL" sz="2000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2000" strike="sng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od 80% uczestników – 4 pkt,</a:t>
                      </a:r>
                      <a:endParaRPr lang="pl-PL" sz="2000" strike="sngStrike" kern="1200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ctr">
                        <a:spcBef>
                          <a:spcPts val="300"/>
                        </a:spcBef>
                      </a:pPr>
                      <a:r>
                        <a:rPr lang="pl-PL" sz="2000" strike="sng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100 % uczestników – 5 pkt.</a:t>
                      </a:r>
                      <a:endParaRPr lang="pl-PL" sz="2000" strike="sngStrike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dirty="0" smtClean="0"/>
                        <a:t>3 </a:t>
                      </a:r>
                      <a:r>
                        <a:rPr lang="pl-PL" sz="2000" dirty="0" smtClean="0"/>
                        <a:t>pkt 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1008192"/>
            <a:ext cx="44184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SZCZEGÓŁOWE - PREMIUJĄCE</a:t>
            </a:r>
            <a:endParaRPr lang="pl-PL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45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3555</TotalTime>
  <Words>966</Words>
  <Application>Microsoft Office PowerPoint</Application>
  <PresentationFormat>Pokaz na ekranie (4:3)</PresentationFormat>
  <Paragraphs>167</Paragraphs>
  <Slides>13</Slides>
  <Notes>4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Programy Regionalne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 Krall</dc:creator>
  <cp:lastModifiedBy>UMWM</cp:lastModifiedBy>
  <cp:revision>523</cp:revision>
  <dcterms:created xsi:type="dcterms:W3CDTF">2015-04-20T12:46:14Z</dcterms:created>
  <dcterms:modified xsi:type="dcterms:W3CDTF">2015-10-16T10:36:00Z</dcterms:modified>
</cp:coreProperties>
</file>