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sldIdLst>
    <p:sldId id="258" r:id="rId2"/>
    <p:sldId id="345" r:id="rId3"/>
    <p:sldId id="382" r:id="rId4"/>
    <p:sldId id="354" r:id="rId5"/>
    <p:sldId id="388" r:id="rId6"/>
    <p:sldId id="389" r:id="rId7"/>
    <p:sldId id="390" r:id="rId8"/>
    <p:sldId id="391" r:id="rId9"/>
    <p:sldId id="392" r:id="rId10"/>
    <p:sldId id="396" r:id="rId11"/>
    <p:sldId id="385" r:id="rId12"/>
    <p:sldId id="393" r:id="rId13"/>
    <p:sldId id="394" r:id="rId14"/>
    <p:sldId id="395" r:id="rId15"/>
    <p:sldId id="387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5449" autoAdjust="0"/>
  </p:normalViewPr>
  <p:slideViewPr>
    <p:cSldViewPr snapToGrid="0">
      <p:cViewPr varScale="1">
        <p:scale>
          <a:sx n="100" d="100"/>
          <a:sy n="100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2015-11-18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listopada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37518"/>
              </p:ext>
            </p:extLst>
          </p:nvPr>
        </p:nvGraphicFramePr>
        <p:xfrm>
          <a:off x="305435" y="1516380"/>
          <a:ext cx="8609965" cy="300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65"/>
                <a:gridCol w="7048500"/>
                <a:gridCol w="1028700"/>
              </a:tblGrid>
              <a:tr h="5060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23508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Jeden podmiot działający jako Wnioskodawca lub Partner w projekcie składa nie więcej niż 1 wniosek o dofinansowanie projektu w ramach danego konkursu.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13.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co najmniej 5 % wkładu własnego, wkład własny może wnieść Partner w projekcie.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10823"/>
              </p:ext>
            </p:extLst>
          </p:nvPr>
        </p:nvGraphicFramePr>
        <p:xfrm>
          <a:off x="205740" y="1397379"/>
          <a:ext cx="8752840" cy="424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91"/>
                <a:gridCol w="1865391"/>
                <a:gridCol w="5362228"/>
                <a:gridCol w="1090930"/>
              </a:tblGrid>
              <a:tr h="26809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360324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Projekt realizowany jest w partnerstwie z NGO, LGD, instytucjami publicznymi, przedsiębiorcami lub instytucjami edukacyjnymi.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W przypadku realizacji projektów w partnerstwie z minimum jednym z poniższych podmiotów: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-NGO,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-LGD,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-instytucjami publicznymi,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-przedsiębiorcami,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-instytucjami edukacyjnymi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– 4 pkt.</a:t>
                      </a:r>
                    </a:p>
                    <a:p>
                      <a:endParaRPr lang="pl-PL" sz="2000" dirty="0" smtClean="0">
                        <a:latin typeface="+mn-lt"/>
                      </a:endParaRPr>
                    </a:p>
                    <a:p>
                      <a:r>
                        <a:rPr lang="pl-PL" sz="2000" dirty="0" smtClean="0">
                          <a:latin typeface="+mn-lt"/>
                        </a:rPr>
                        <a:t>Brak spełnienia ww. warunków lub brak informacji w tym zakresie – 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4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46027"/>
              </p:ext>
            </p:extLst>
          </p:nvPr>
        </p:nvGraphicFramePr>
        <p:xfrm>
          <a:off x="197237" y="1368804"/>
          <a:ext cx="87528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91"/>
                <a:gridCol w="3178472"/>
                <a:gridCol w="4105275"/>
                <a:gridCol w="1034802"/>
              </a:tblGrid>
              <a:tr h="26809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9554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Projekt obejmuje wsparciem wyłącznie osoby zamieszkujące na obszarach wiejskich.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W przypadku objęcia wsparciem wyłącznie osób zamieszkujących na obszarach wiejskich – 5 pkt.</a:t>
                      </a:r>
                    </a:p>
                    <a:p>
                      <a:endParaRPr lang="pl-PL" sz="1800" dirty="0" smtClean="0">
                        <a:latin typeface="+mn-lt"/>
                      </a:endParaRPr>
                    </a:p>
                    <a:p>
                      <a:r>
                        <a:rPr lang="pl-PL" sz="1800" dirty="0" smtClean="0">
                          <a:latin typeface="+mn-lt"/>
                        </a:rPr>
                        <a:t>W przypadku objęcia wsparciem mniejszej liczby osób lub brak informacji w tym zakresie – 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16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3.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W przypadku przewidzianych w projekcie szkoleń zawodowych realizowane wsparcie dotyczy wyłącznie zawodów/branż z przynajmniej jednego sektora wymienionego poniżej: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- biała gospodarka,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- zielona gospodarka.</a:t>
                      </a:r>
                    </a:p>
                    <a:p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W przypadku realizacji wsparcia w przynajmniej jednej z ww. branż – 4 pkt.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W przypadku nie objęcia wsparciem ww. branż lub brak informacji w tym zakresie – 0 pkt.</a:t>
                      </a:r>
                    </a:p>
                    <a:p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4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92687"/>
              </p:ext>
            </p:extLst>
          </p:nvPr>
        </p:nvGraphicFramePr>
        <p:xfrm>
          <a:off x="205740" y="1416429"/>
          <a:ext cx="8803888" cy="498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91"/>
                <a:gridCol w="3178472"/>
                <a:gridCol w="4153922"/>
                <a:gridCol w="1037203"/>
              </a:tblGrid>
              <a:tr h="26809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9554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4.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Projekt zapewnia wyższy poziom efektywności zatrudnieniowej 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minimum</a:t>
                      </a:r>
                      <a:r>
                        <a:rPr lang="pl-PL" sz="1800" dirty="0" smtClean="0">
                          <a:latin typeface="+mn-lt"/>
                        </a:rPr>
                        <a:t> o 5 pp. niż minimalny, który wynosi: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- dla osób w wieku 50 lat i więcej – 38%;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- dla kobiet 44%;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- dla osób z niepełnosprawnościami – 38%;</a:t>
                      </a:r>
                    </a:p>
                    <a:p>
                      <a:r>
                        <a:rPr lang="pl-PL" sz="1800" dirty="0" smtClean="0">
                          <a:latin typeface="+mn-lt"/>
                        </a:rPr>
                        <a:t>- dla osób o niskich kwalifikacjach – 34%.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Zapewnienie w projekcie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wyższego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5 pp. poziomu efektywności zatrudnieniowej niż minimalny – 5pkt.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7236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Udział osób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niepełnosprawnościami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l-PL" sz="1800" dirty="0" smtClean="0">
                          <a:latin typeface="+mn-lt"/>
                        </a:rPr>
                        <a:t>stanowi co najmniej 10% grupy docelowej projektu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Udział w projekcie co najmniej 10% osób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niepełnosprawnościami</a:t>
                      </a:r>
                      <a:r>
                        <a:rPr lang="pl-PL" sz="1800" dirty="0" smtClean="0">
                          <a:latin typeface="+mn-lt"/>
                        </a:rPr>
                        <a:t> – 10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10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40969"/>
              </p:ext>
            </p:extLst>
          </p:nvPr>
        </p:nvGraphicFramePr>
        <p:xfrm>
          <a:off x="205740" y="1625979"/>
          <a:ext cx="8803888" cy="181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91"/>
                <a:gridCol w="3178472"/>
                <a:gridCol w="4153922"/>
                <a:gridCol w="1037203"/>
              </a:tblGrid>
              <a:tr h="26809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172466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Udział osób powyżej 50 r.ż. stanowi co najmniej 10% grupy docelowej projektu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Udział w projekcie co najmniej 10% osób powyżej 50 r.ż. – 10 pkt.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EFS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8.2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5128" y="1664081"/>
            <a:ext cx="8545513" cy="47610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dirty="0" smtClean="0">
                <a:solidFill>
                  <a:srgbClr val="FF0000"/>
                </a:solidFill>
                <a:latin typeface="+mn-lt"/>
              </a:rPr>
              <a:t>Działanie 8.2 (8i)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30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300" dirty="0" smtClean="0">
                <a:latin typeface="+mn-lt"/>
              </a:rPr>
              <a:t>Typ </a:t>
            </a:r>
            <a:r>
              <a:rPr lang="pl-PL" sz="2300" dirty="0">
                <a:latin typeface="+mn-lt"/>
              </a:rPr>
              <a:t>projektu (formy wsparcia):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300" dirty="0" smtClean="0">
                <a:latin typeface="+mn-lt"/>
              </a:rPr>
              <a:t>1. Diagnozowanie </a:t>
            </a:r>
            <a:r>
              <a:rPr lang="pl-PL" sz="2300" dirty="0">
                <a:latin typeface="+mn-lt"/>
              </a:rPr>
              <a:t>indywidualnej sytuacji uczestników projektów i pomoc w aktywnym poszukiwaniu pracy (IPD/analogiczny dokument i pośrednictwo pracy i/lub poradnictwo zawodowe);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300" dirty="0" smtClean="0">
                <a:latin typeface="+mn-lt"/>
              </a:rPr>
              <a:t>2. Podnoszenie </a:t>
            </a:r>
            <a:r>
              <a:rPr lang="pl-PL" sz="2300" dirty="0">
                <a:latin typeface="+mn-lt"/>
              </a:rPr>
              <a:t>lub zmiana kwalifikacji zawodowych oraz ich lepsze dopasowanie do potrzeb rynku pracy (szkolenia);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300" dirty="0" smtClean="0">
                <a:latin typeface="+mn-lt"/>
              </a:rPr>
              <a:t>3. Pomoc </a:t>
            </a:r>
            <a:r>
              <a:rPr lang="pl-PL" sz="2300" dirty="0">
                <a:latin typeface="+mn-lt"/>
              </a:rPr>
              <a:t>w zdobyciu doświadczenia zawodowego (staże/praktyki zawodowe</a:t>
            </a:r>
            <a:r>
              <a:rPr lang="pl-PL" sz="2300" dirty="0" smtClean="0">
                <a:latin typeface="+mn-lt"/>
              </a:rPr>
              <a:t>).</a:t>
            </a:r>
            <a:endParaRPr lang="pl-PL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9860"/>
              </p:ext>
            </p:extLst>
          </p:nvPr>
        </p:nvGraphicFramePr>
        <p:xfrm>
          <a:off x="305435" y="1516380"/>
          <a:ext cx="864806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988810"/>
                <a:gridCol w="1171575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8669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Wsparcie kierowane jest wyłącznie do osób biernych zawodowo, w wieku 30 lat i więcej należących co najmniej do jednej z poniższych grup: osoby powyżej 50 roku życia, osoby z niepełnosprawnościami, osoby o niskich kwalifikacjach, kobiety.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Projekt zapewni kompleksowe wsparcie poprzez zastosowanie w odniesieniu do każdego uczestnika co najmniej dwóch form wsparcia z niżej wymienionych: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 diagnozowanie indywidualnej sytuacji uczestnika projektu i pośrednictwo pracy i/lub poradnictwo zawodowe (obligatoryjne);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 staży/praktyk zawodowych;</a:t>
                      </a:r>
                    </a:p>
                    <a:p>
                      <a:r>
                        <a:rPr lang="pl-PL" sz="2000" dirty="0" smtClean="0">
                          <a:latin typeface="+mn-lt"/>
                        </a:rPr>
                        <a:t>- szkoleń.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31114"/>
              </p:ext>
            </p:extLst>
          </p:nvPr>
        </p:nvGraphicFramePr>
        <p:xfrm>
          <a:off x="305435" y="1516380"/>
          <a:ext cx="8533765" cy="4779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922135"/>
                <a:gridCol w="112395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0955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3.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W przypadku gdy projekt obejmuje wsparcie w postaci podnoszenia lub zmiany kwalifikacji </a:t>
                      </a:r>
                      <a:r>
                        <a:rPr lang="pl-PL" sz="2000" strike="sng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zawodowych</a:t>
                      </a:r>
                      <a:r>
                        <a:rPr lang="pl-PL" sz="2000" dirty="0" smtClean="0">
                          <a:latin typeface="+mn-lt"/>
                        </a:rPr>
                        <a:t> oferowane usługi szkoleniowe są realizowane przez instytucje posiadające wpis do Rejestru Instytucji Szkoleniowych prowadzonego przez Wojewódzkie Urzędy Pracy właściwy ze względu na siedzibę instytucji szkoleniowej.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2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Zastosowane w projekcie instrumenty wsparcia dla osób z grup </a:t>
                      </a:r>
                      <a:r>
                        <a:rPr lang="pl-PL" sz="2000" dirty="0" err="1" smtClean="0">
                          <a:latin typeface="+mn-lt"/>
                        </a:rPr>
                        <a:t>defaworyzowanych</a:t>
                      </a:r>
                      <a:r>
                        <a:rPr lang="pl-PL" sz="2000" dirty="0" smtClean="0">
                          <a:latin typeface="+mn-lt"/>
                        </a:rPr>
                        <a:t>, wiążą się z koniecznością zachowania standardów oraz poziomów kosztów dla poszczególnych form określonych w Wytycznych w zakresie realizacji przedsięwzięć z udziałem środków Europejskiego Funduszu Społecznego w obszarze rynku pracy na lata 2014-2020.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96191"/>
              </p:ext>
            </p:extLst>
          </p:nvPr>
        </p:nvGraphicFramePr>
        <p:xfrm>
          <a:off x="305435" y="1516380"/>
          <a:ext cx="8629015" cy="326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7045960"/>
                <a:gridCol w="1095375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72415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5.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W przypadku, gdy projekt obejmuje wsparcie w postaci szkoleń prowadzących do uzyskania kwalifikacji lub nabycia kompetencji muszą zostać one zweryfikowane poprzez przeprowadzenie odpowiedniego sprawdzenia przyswojonej wiedzy i uzyskanych kwalifikacji lub kompetencji (np. w formie egzaminu) oraz być potwierdzone odpowiednim dokumentem (np. certyfikatem). Minimum 6% uczestników projektu musi uzyskać certyfikat potwierdzający uzyskanie kwalifikacji.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78308"/>
              </p:ext>
            </p:extLst>
          </p:nvPr>
        </p:nvGraphicFramePr>
        <p:xfrm>
          <a:off x="305435" y="1516380"/>
          <a:ext cx="8581390" cy="481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7017385"/>
                <a:gridCol w="1076325"/>
              </a:tblGrid>
              <a:tr h="5060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65162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W przypadku gdy projekt obejmuje wsparcie doświadczenia zawodowego w postaci organizacji staży zawodowych, jest ono realizowane zgodnie z zaleceniem Rady z dnia 10 marca 2014 r. w sprawie ram jakości staży oraz z Polskimi Ramami Jakości Praktyk i Staży (z wyłączeniem okresu trwania stażu, który zgodnie z Wytycznymi MIR w zakresie realizacji przedsięwzięć z udziałem środków Europejskiego Funduszu Społecznego w obszarze rynku pracy na lata 2014-2020 nie może trwać krócej niż 3 i dłużej niż 12 miesięcy) oraz spełnia podstawowe wymogi zapewniające wysoki standard stażu.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425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Wartość projektu wynosi minimum 100 000 PLN.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</a:t>
                      </a:r>
                    </a:p>
                  </a:txBody>
                  <a:tcPr marL="84000" marR="84000" marT="42000" marB="4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9713"/>
              </p:ext>
            </p:extLst>
          </p:nvPr>
        </p:nvGraphicFramePr>
        <p:xfrm>
          <a:off x="305435" y="1478280"/>
          <a:ext cx="8495665" cy="517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7007860"/>
                <a:gridCol w="1000125"/>
              </a:tblGrid>
              <a:tr h="41719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52083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W przypadku gdy projekt obejmuje szkolenia otwarte ich realizacja jest możliwa tylko w uzasadnionych przypadkach, w odniesieniu do osób, u których zidentyfikowano konieczność nabycia w taki sposób niezbędnych umiejętności czy kwalifikacji zawodowych.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Maksymalny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koszt na jednego uczestnika projektu nie może przekroczyć kwoty </a:t>
                      </a: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18 000 zł. W ww. kwocie nie są brane pod uwagę ewentualne koszty racjonalnych usprawnień, mogące wynieść łącznie maksymalnie do 12 tys. zł na jednego uczestnika z niepełnosprawnościami w projekcie (w przypadku zaistnienia potrzeby ich zastosowania w celu umożliwienia udziału w projekcie osoby z niepełnosprawnościami).</a:t>
                      </a:r>
                    </a:p>
                    <a:p>
                      <a:r>
                        <a:rPr lang="pl-PL" sz="20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liczony jest jako iloraz wartości projektu i liczby uczestników w projekcie, wyrażonych wskaźnikiem „Liczba osób biernych zawodowo objętych wsparciem w programie”.</a:t>
                      </a:r>
                      <a:endParaRPr lang="pl-PL" sz="2000" strike="sng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83006"/>
              </p:ext>
            </p:extLst>
          </p:nvPr>
        </p:nvGraphicFramePr>
        <p:xfrm>
          <a:off x="305435" y="1516380"/>
          <a:ext cx="8609965" cy="378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65"/>
                <a:gridCol w="7048500"/>
                <a:gridCol w="1028700"/>
              </a:tblGrid>
              <a:tr h="5060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09233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zapewnia minimalny poziom efektywności zatrudnieniowej, który wynosi: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dla osób w wieku 50 lat i więcej – 33%;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dla kobiet 39%;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dla osób z niepełnosprawnościami – 33%;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dla osób o niskich kwalifikacjach – 29%.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 nie przekracza 18 miesięcy.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3625</TotalTime>
  <Words>1118</Words>
  <Application>Microsoft Office PowerPoint</Application>
  <PresentationFormat>Pokaz na ekranie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506</cp:revision>
  <dcterms:created xsi:type="dcterms:W3CDTF">2015-04-20T12:46:14Z</dcterms:created>
  <dcterms:modified xsi:type="dcterms:W3CDTF">2015-11-18T14:55:36Z</dcterms:modified>
</cp:coreProperties>
</file>