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4"/>
  </p:notesMasterIdLst>
  <p:sldIdLst>
    <p:sldId id="258" r:id="rId2"/>
    <p:sldId id="382" r:id="rId3"/>
    <p:sldId id="384" r:id="rId4"/>
    <p:sldId id="387" r:id="rId5"/>
    <p:sldId id="406" r:id="rId6"/>
    <p:sldId id="400" r:id="rId7"/>
    <p:sldId id="389" r:id="rId8"/>
    <p:sldId id="402" r:id="rId9"/>
    <p:sldId id="403" r:id="rId10"/>
    <p:sldId id="404" r:id="rId11"/>
    <p:sldId id="405" r:id="rId12"/>
    <p:sldId id="324" r:id="rId13"/>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80197" autoAdjust="0"/>
  </p:normalViewPr>
  <p:slideViewPr>
    <p:cSldViewPr snapToGrid="0">
      <p:cViewPr varScale="1">
        <p:scale>
          <a:sx n="87" d="100"/>
          <a:sy n="87" d="100"/>
        </p:scale>
        <p:origin x="684" y="9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2016-10-15</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177914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3</a:t>
            </a:fld>
            <a:endParaRPr lang="pl-PL" dirty="0"/>
          </a:p>
        </p:txBody>
      </p:sp>
    </p:spTree>
    <p:extLst>
      <p:ext uri="{BB962C8B-B14F-4D97-AF65-F5344CB8AC3E}">
        <p14:creationId xmlns:p14="http://schemas.microsoft.com/office/powerpoint/2010/main" val="382418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7</a:t>
            </a:fld>
            <a:endParaRPr lang="pl-PL" dirty="0"/>
          </a:p>
        </p:txBody>
      </p:sp>
    </p:spTree>
    <p:extLst>
      <p:ext uri="{BB962C8B-B14F-4D97-AF65-F5344CB8AC3E}">
        <p14:creationId xmlns:p14="http://schemas.microsoft.com/office/powerpoint/2010/main" val="289002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8</a:t>
            </a:fld>
            <a:endParaRPr lang="pl-PL" dirty="0"/>
          </a:p>
        </p:txBody>
      </p:sp>
    </p:spTree>
    <p:extLst>
      <p:ext uri="{BB962C8B-B14F-4D97-AF65-F5344CB8AC3E}">
        <p14:creationId xmlns:p14="http://schemas.microsoft.com/office/powerpoint/2010/main" val="348617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9</a:t>
            </a:fld>
            <a:endParaRPr lang="pl-PL" dirty="0"/>
          </a:p>
        </p:txBody>
      </p:sp>
    </p:spTree>
    <p:extLst>
      <p:ext uri="{BB962C8B-B14F-4D97-AF65-F5344CB8AC3E}">
        <p14:creationId xmlns:p14="http://schemas.microsoft.com/office/powerpoint/2010/main" val="156153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solidFill>
                  <a:prstClr val="black"/>
                </a:solidFill>
              </a:rPr>
              <a:pPr>
                <a:defRPr/>
              </a:pPr>
              <a:t>10</a:t>
            </a:fld>
            <a:endParaRPr lang="pl-PL" dirty="0">
              <a:solidFill>
                <a:prstClr val="black"/>
              </a:solidFill>
            </a:endParaRPr>
          </a:p>
        </p:txBody>
      </p:sp>
    </p:spTree>
    <p:extLst>
      <p:ext uri="{BB962C8B-B14F-4D97-AF65-F5344CB8AC3E}">
        <p14:creationId xmlns:p14="http://schemas.microsoft.com/office/powerpoint/2010/main" val="216729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solidFill>
                  <a:prstClr val="black"/>
                </a:solidFill>
              </a:rPr>
              <a:pPr>
                <a:defRPr/>
              </a:pPr>
              <a:t>11</a:t>
            </a:fld>
            <a:endParaRPr lang="pl-PL" dirty="0">
              <a:solidFill>
                <a:prstClr val="black"/>
              </a:solidFill>
            </a:endParaRPr>
          </a:p>
        </p:txBody>
      </p:sp>
    </p:spTree>
    <p:extLst>
      <p:ext uri="{BB962C8B-B14F-4D97-AF65-F5344CB8AC3E}">
        <p14:creationId xmlns:p14="http://schemas.microsoft.com/office/powerpoint/2010/main" val="203928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12</a:t>
            </a:fld>
            <a:endParaRPr lang="pl-PL" dirty="0"/>
          </a:p>
        </p:txBody>
      </p:sp>
    </p:spTree>
    <p:extLst>
      <p:ext uri="{BB962C8B-B14F-4D97-AF65-F5344CB8AC3E}">
        <p14:creationId xmlns:p14="http://schemas.microsoft.com/office/powerpoint/2010/main" val="4011752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smtClean="0">
                <a:solidFill>
                  <a:schemeClr val="tx1"/>
                </a:solidFill>
                <a:latin typeface="+mj-lt"/>
              </a:rPr>
              <a:t>Propozycje kryteriów wyboru finansowanych operacji dla poszczególnych działań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28725" y="5600700"/>
            <a:ext cx="6659563" cy="647700"/>
          </a:xfrm>
          <a:prstGeom prst="rect">
            <a:avLst/>
          </a:prstGeom>
          <a:noFill/>
        </p:spPr>
        <p:txBody>
          <a:bodyPr>
            <a:spAutoFit/>
          </a:bodyPr>
          <a:lstStyle/>
          <a:p>
            <a:pPr algn="ctr" eaLnBrk="0" hangingPunct="0">
              <a:defRPr/>
            </a:pPr>
            <a:r>
              <a:rPr lang="pl-PL" dirty="0">
                <a:latin typeface="+mj-lt"/>
              </a:rPr>
              <a:t>Posiedzenie Komitetu Monitorującego RPO WM na lata 2014 -</a:t>
            </a:r>
            <a:r>
              <a:rPr lang="pl-PL">
                <a:latin typeface="+mj-lt"/>
              </a:rPr>
              <a:t>2020 </a:t>
            </a:r>
            <a:r>
              <a:rPr lang="pl-PL" smtClean="0">
                <a:latin typeface="+mj-lt"/>
              </a:rPr>
              <a:t>21 październik 2016</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294473468"/>
              </p:ext>
            </p:extLst>
          </p:nvPr>
        </p:nvGraphicFramePr>
        <p:xfrm>
          <a:off x="243840" y="1557856"/>
          <a:ext cx="8625840" cy="4808220"/>
        </p:xfrm>
        <a:graphic>
          <a:graphicData uri="http://schemas.openxmlformats.org/drawingml/2006/table">
            <a:tbl>
              <a:tblPr firstRow="1" bandRow="1">
                <a:tableStyleId>{5C22544A-7EE6-4342-B048-85BDC9FD1C3A}</a:tableStyleId>
              </a:tblPr>
              <a:tblGrid>
                <a:gridCol w="474617"/>
                <a:gridCol w="1390042"/>
                <a:gridCol w="5917901"/>
                <a:gridCol w="843280"/>
              </a:tblGrid>
              <a:tr h="91989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 liczba punktów</a:t>
                      </a:r>
                      <a:endParaRPr lang="pl-PL" sz="1400" dirty="0" smtClean="0"/>
                    </a:p>
                  </a:txBody>
                  <a:tcPr anchor="ctr"/>
                </a:tc>
              </a:tr>
              <a:tr h="828675">
                <a:tc>
                  <a:txBody>
                    <a:bodyPr/>
                    <a:lstStyle/>
                    <a:p>
                      <a:pPr algn="l"/>
                      <a:r>
                        <a:rPr lang="pl-PL" sz="2000" dirty="0" smtClean="0"/>
                        <a:t>4.</a:t>
                      </a:r>
                      <a:endParaRPr lang="pl-PL" sz="2000" dirty="0"/>
                    </a:p>
                  </a:txBody>
                  <a:tcPr anchor="ctr" anchorCtr="1">
                    <a:solidFill>
                      <a:schemeClr val="accent1">
                        <a:lumMod val="20000"/>
                        <a:lumOff val="80000"/>
                      </a:schemeClr>
                    </a:solidFill>
                  </a:tcPr>
                </a:tc>
                <a:tc>
                  <a:txBody>
                    <a:bodyPr/>
                    <a:lstStyle/>
                    <a:p>
                      <a:pPr>
                        <a:spcAft>
                          <a:spcPts val="0"/>
                        </a:spcAft>
                      </a:pPr>
                      <a:r>
                        <a:rPr lang="pl-PL" sz="2000" dirty="0" smtClean="0">
                          <a:effectLst/>
                          <a:latin typeface="Times New Roman" panose="02020603050405020304" pitchFamily="18" charset="0"/>
                          <a:ea typeface="Times New Roman" panose="02020603050405020304" pitchFamily="18" charset="0"/>
                        </a:rPr>
                        <a:t>Utworzenie nowych miejsc pracy w ramach projektu</a:t>
                      </a:r>
                      <a:endParaRPr lang="pl-PL" sz="24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spcAft>
                          <a:spcPts val="0"/>
                        </a:spcAft>
                      </a:pPr>
                      <a:r>
                        <a:rPr lang="pl-PL" sz="1600" dirty="0" smtClean="0">
                          <a:effectLst/>
                          <a:latin typeface="Times New Roman" panose="02020603050405020304" pitchFamily="18" charset="0"/>
                          <a:ea typeface="Times New Roman" panose="02020603050405020304" pitchFamily="18" charset="0"/>
                        </a:rPr>
                        <a:t>W wyniku realizacji projektu utworzono min. jedno miejsce pracy – 1 pkt. </a:t>
                      </a:r>
                    </a:p>
                    <a:p>
                      <a:pPr>
                        <a:spcAft>
                          <a:spcPts val="0"/>
                        </a:spcAft>
                      </a:pPr>
                      <a:r>
                        <a:rPr lang="pl-PL" sz="1600" dirty="0" smtClean="0">
                          <a:effectLst/>
                          <a:latin typeface="Times New Roman" panose="02020603050405020304" pitchFamily="18" charset="0"/>
                          <a:ea typeface="Times New Roman" panose="02020603050405020304" pitchFamily="18" charset="0"/>
                        </a:rPr>
                        <a:t> </a:t>
                      </a:r>
                    </a:p>
                    <a:p>
                      <a:pPr marL="20320">
                        <a:spcAft>
                          <a:spcPts val="0"/>
                        </a:spcAft>
                      </a:pPr>
                      <a:r>
                        <a:rPr lang="pl-PL" sz="1600" dirty="0" smtClean="0">
                          <a:effectLst/>
                          <a:latin typeface="Times New Roman" panose="02020603050405020304" pitchFamily="18" charset="0"/>
                          <a:ea typeface="Times New Roman" panose="02020603050405020304" pitchFamily="18" charset="0"/>
                        </a:rPr>
                        <a:t>Brak spełnienia ww. warunku lub brak informacji w tym zakresie – 0 pkt.</a:t>
                      </a:r>
                    </a:p>
                    <a:p>
                      <a:pPr>
                        <a:spcAft>
                          <a:spcPts val="0"/>
                        </a:spcAft>
                      </a:pPr>
                      <a:r>
                        <a:rPr lang="pl-PL" sz="1200" dirty="0" smtClean="0">
                          <a:effectLst/>
                          <a:latin typeface="Times New Roman" panose="02020603050405020304" pitchFamily="18" charset="0"/>
                          <a:ea typeface="Times New Roman" panose="02020603050405020304" pitchFamily="18" charset="0"/>
                        </a:rPr>
                        <a:t>.</a:t>
                      </a:r>
                    </a:p>
                    <a:p>
                      <a:pPr>
                        <a:spcAft>
                          <a:spcPts val="0"/>
                        </a:spcAft>
                      </a:pPr>
                      <a:r>
                        <a:rPr lang="pl-PL" sz="1200" dirty="0" smtClean="0">
                          <a:effectLst/>
                          <a:latin typeface="Times New Roman" panose="02020603050405020304" pitchFamily="18" charset="0"/>
                          <a:ea typeface="Times New Roman" panose="02020603050405020304" pitchFamily="18" charset="0"/>
                        </a:rPr>
                        <a:t> </a:t>
                      </a:r>
                      <a:endParaRPr lang="pl-PL" sz="14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2000" dirty="0" smtClean="0">
                          <a:effectLst/>
                          <a:latin typeface="Calibri" panose="020F0502020204030204" pitchFamily="34" charset="0"/>
                          <a:ea typeface="Times New Roman" panose="02020603050405020304" pitchFamily="18" charset="0"/>
                          <a:cs typeface="Arial" panose="020B0604020202020204" pitchFamily="34" charset="0"/>
                        </a:rPr>
                        <a:t>1</a:t>
                      </a:r>
                      <a:endParaRPr lang="pl-PL" sz="20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r>
              <a:tr h="828675">
                <a:tc>
                  <a:txBody>
                    <a:bodyPr/>
                    <a:lstStyle/>
                    <a:p>
                      <a:pPr algn="l"/>
                      <a:r>
                        <a:rPr lang="pl-PL" sz="2000" dirty="0" smtClean="0"/>
                        <a:t>5.</a:t>
                      </a:r>
                      <a:endParaRPr lang="pl-PL" sz="2000" dirty="0"/>
                    </a:p>
                  </a:txBody>
                  <a:tcPr anchor="ctr" anchorCtr="1">
                    <a:solidFill>
                      <a:schemeClr val="accent1">
                        <a:lumMod val="20000"/>
                        <a:lumOff val="80000"/>
                      </a:schemeClr>
                    </a:solidFill>
                  </a:tcPr>
                </a:tc>
                <a:tc>
                  <a:txBody>
                    <a:bodyPr/>
                    <a:lstStyle/>
                    <a:p>
                      <a:pPr>
                        <a:spcAft>
                          <a:spcPts val="0"/>
                        </a:spcAft>
                      </a:pPr>
                      <a:r>
                        <a:rPr lang="pl-PL" sz="2000" dirty="0" smtClean="0">
                          <a:effectLst/>
                          <a:latin typeface="Times New Roman" panose="02020603050405020304" pitchFamily="18" charset="0"/>
                          <a:ea typeface="Times New Roman" panose="02020603050405020304" pitchFamily="18" charset="0"/>
                        </a:rPr>
                        <a:t>Kompleksowość projektu</a:t>
                      </a:r>
                      <a:endParaRPr lang="pl-PL" sz="20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spcAft>
                          <a:spcPts val="0"/>
                        </a:spcAft>
                      </a:pPr>
                      <a:r>
                        <a:rPr lang="pl-PL" sz="1400" dirty="0" smtClean="0">
                          <a:effectLst/>
                          <a:latin typeface="Times New Roman" panose="02020603050405020304" pitchFamily="18" charset="0"/>
                          <a:ea typeface="Times New Roman" panose="02020603050405020304" pitchFamily="18" charset="0"/>
                        </a:rPr>
                        <a:t>Dodatkowe funkcje RIPOK:</a:t>
                      </a:r>
                    </a:p>
                    <a:p>
                      <a:pPr>
                        <a:spcAft>
                          <a:spcPts val="0"/>
                        </a:spcAft>
                      </a:pPr>
                      <a:r>
                        <a:rPr lang="pl-PL" sz="1400" dirty="0" smtClean="0">
                          <a:effectLst/>
                          <a:latin typeface="Times New Roman" panose="02020603050405020304" pitchFamily="18" charset="0"/>
                          <a:ea typeface="Times New Roman" panose="02020603050405020304" pitchFamily="18" charset="0"/>
                        </a:rPr>
                        <a:t> </a:t>
                      </a:r>
                    </a:p>
                    <a:p>
                      <a:pPr marL="342900" lvl="0" indent="-342900" algn="just">
                        <a:spcAft>
                          <a:spcPts val="0"/>
                        </a:spcAft>
                        <a:buFont typeface="Symbol" panose="05050102010706020507" pitchFamily="18" charset="2"/>
                        <a:buChar char=""/>
                      </a:pPr>
                      <a:r>
                        <a:rPr lang="pl-PL" sz="1400" dirty="0" smtClean="0">
                          <a:solidFill>
                            <a:srgbClr val="000000"/>
                          </a:solidFill>
                          <a:effectLst/>
                          <a:latin typeface="Times New Roman" panose="02020603050405020304" pitchFamily="18" charset="0"/>
                          <a:ea typeface="Times New Roman" panose="02020603050405020304" pitchFamily="18" charset="0"/>
                        </a:rPr>
                        <a:t>utworzenie punktu napraw (przygotowania do ponownego użycia)– 4 pkt.;</a:t>
                      </a:r>
                    </a:p>
                    <a:p>
                      <a:pPr>
                        <a:spcAft>
                          <a:spcPts val="0"/>
                        </a:spcAft>
                      </a:pPr>
                      <a:r>
                        <a:rPr lang="pl-PL" sz="1400" dirty="0" smtClean="0">
                          <a:effectLst/>
                          <a:latin typeface="Times New Roman" panose="02020603050405020304" pitchFamily="18" charset="0"/>
                          <a:ea typeface="Times New Roman" panose="02020603050405020304" pitchFamily="18" charset="0"/>
                        </a:rPr>
                        <a:t> </a:t>
                      </a:r>
                    </a:p>
                    <a:p>
                      <a:pPr marL="342900" lvl="0" indent="-342900" algn="just">
                        <a:spcAft>
                          <a:spcPts val="0"/>
                        </a:spcAft>
                        <a:buFont typeface="Symbol" panose="05050102010706020507" pitchFamily="18" charset="2"/>
                        <a:buChar char=""/>
                      </a:pPr>
                      <a:r>
                        <a:rPr lang="pl-PL" sz="1400" dirty="0" smtClean="0">
                          <a:solidFill>
                            <a:srgbClr val="000000"/>
                          </a:solidFill>
                          <a:effectLst/>
                          <a:latin typeface="Times New Roman" panose="02020603050405020304" pitchFamily="18" charset="0"/>
                          <a:ea typeface="Times New Roman" panose="02020603050405020304" pitchFamily="18" charset="0"/>
                        </a:rPr>
                        <a:t>utworzenie punktu przyjmowania rzeczy używanych niestanowiących odpadów, celem ponownego użycia</a:t>
                      </a:r>
                      <a:r>
                        <a:rPr lang="pl-PL" sz="1400" baseline="30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400" dirty="0" smtClean="0">
                          <a:solidFill>
                            <a:srgbClr val="000000"/>
                          </a:solidFill>
                          <a:effectLst/>
                          <a:latin typeface="Times New Roman" panose="02020603050405020304" pitchFamily="18" charset="0"/>
                          <a:ea typeface="Times New Roman" panose="02020603050405020304" pitchFamily="18" charset="0"/>
                        </a:rPr>
                        <a:t>–  4 pkt.</a:t>
                      </a:r>
                    </a:p>
                    <a:p>
                      <a:pPr>
                        <a:spcAft>
                          <a:spcPts val="0"/>
                        </a:spcAft>
                      </a:pPr>
                      <a:r>
                        <a:rPr lang="pl-PL" sz="1400" dirty="0" smtClean="0">
                          <a:effectLst/>
                          <a:latin typeface="Times New Roman" panose="02020603050405020304" pitchFamily="18" charset="0"/>
                          <a:ea typeface="Times New Roman" panose="02020603050405020304" pitchFamily="18" charset="0"/>
                        </a:rPr>
                        <a:t> </a:t>
                      </a:r>
                    </a:p>
                    <a:p>
                      <a:pPr>
                        <a:spcAft>
                          <a:spcPts val="0"/>
                        </a:spcAft>
                      </a:pPr>
                      <a:r>
                        <a:rPr lang="pl-PL" sz="1400" dirty="0" smtClean="0">
                          <a:effectLst/>
                          <a:latin typeface="Times New Roman" panose="02020603050405020304" pitchFamily="18" charset="0"/>
                          <a:ea typeface="Times New Roman" panose="02020603050405020304" pitchFamily="18" charset="0"/>
                        </a:rPr>
                        <a:t>Punkty w ramach kryterium sumują się.</a:t>
                      </a:r>
                    </a:p>
                    <a:p>
                      <a:pPr>
                        <a:spcAft>
                          <a:spcPts val="0"/>
                        </a:spcAft>
                      </a:pPr>
                      <a:r>
                        <a:rPr lang="pl-PL" sz="1400" dirty="0" smtClean="0">
                          <a:effectLst/>
                          <a:latin typeface="Times New Roman" panose="02020603050405020304" pitchFamily="18" charset="0"/>
                          <a:ea typeface="Times New Roman" panose="02020603050405020304" pitchFamily="18" charset="0"/>
                        </a:rPr>
                        <a:t> </a:t>
                      </a:r>
                    </a:p>
                    <a:p>
                      <a:pPr>
                        <a:spcAft>
                          <a:spcPts val="0"/>
                        </a:spcAft>
                      </a:pPr>
                      <a:r>
                        <a:rPr lang="pl-PL" sz="1400" dirty="0" smtClean="0">
                          <a:effectLst/>
                          <a:latin typeface="Times New Roman" panose="02020603050405020304" pitchFamily="18" charset="0"/>
                          <a:ea typeface="Times New Roman" panose="02020603050405020304" pitchFamily="18" charset="0"/>
                        </a:rPr>
                        <a:t>Brak spełnienia ww. warunków lub brak informacji w tym zakresie – 0 pkt.</a:t>
                      </a: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2000" dirty="0" smtClean="0">
                          <a:effectLst/>
                          <a:latin typeface="Times New Roman" panose="02020603050405020304" pitchFamily="18" charset="0"/>
                          <a:ea typeface="Times New Roman" panose="02020603050405020304" pitchFamily="18" charset="0"/>
                        </a:rPr>
                        <a:t>8</a:t>
                      </a:r>
                      <a:endParaRPr lang="pl-PL" sz="20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243840" y="1008192"/>
            <a:ext cx="4725396" cy="400110"/>
          </a:xfrm>
          <a:prstGeom prst="rect">
            <a:avLst/>
          </a:prstGeom>
          <a:noFill/>
          <a:ln w="9525">
            <a:noFill/>
            <a:miter lim="800000"/>
            <a:headEnd/>
            <a:tailEnd/>
          </a:ln>
        </p:spPr>
        <p:txBody>
          <a:bodyPr wrap="none" anchor="ctr">
            <a:spAutoFit/>
          </a:bodyPr>
          <a:lstStyle/>
          <a:p>
            <a:pPr lvl="0" eaLnBrk="0" hangingPunct="0"/>
            <a:r>
              <a:rPr lang="pl-PL" sz="2000" b="1" dirty="0">
                <a:solidFill>
                  <a:prstClr val="black"/>
                </a:solidFill>
                <a:latin typeface="Calibri" pitchFamily="34" charset="0"/>
                <a:cs typeface="Calibri" pitchFamily="34" charset="0"/>
              </a:rPr>
              <a:t>KRYTERIA MERYTORYCZNO-SZCZEGÓŁOWE</a:t>
            </a:r>
            <a:endParaRPr lang="pl-PL" sz="2000" dirty="0">
              <a:solidFill>
                <a:prstClr val="black"/>
              </a:solidFill>
              <a:latin typeface="Calibri" pitchFamily="34" charset="0"/>
            </a:endParaRPr>
          </a:p>
        </p:txBody>
      </p:sp>
    </p:spTree>
    <p:extLst>
      <p:ext uri="{BB962C8B-B14F-4D97-AF65-F5344CB8AC3E}">
        <p14:creationId xmlns:p14="http://schemas.microsoft.com/office/powerpoint/2010/main" val="1026937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307515731"/>
              </p:ext>
            </p:extLst>
          </p:nvPr>
        </p:nvGraphicFramePr>
        <p:xfrm>
          <a:off x="243840" y="1408303"/>
          <a:ext cx="8625840" cy="5193714"/>
        </p:xfrm>
        <a:graphic>
          <a:graphicData uri="http://schemas.openxmlformats.org/drawingml/2006/table">
            <a:tbl>
              <a:tblPr firstRow="1" bandRow="1">
                <a:tableStyleId>{5C22544A-7EE6-4342-B048-85BDC9FD1C3A}</a:tableStyleId>
              </a:tblPr>
              <a:tblGrid>
                <a:gridCol w="474617"/>
                <a:gridCol w="1583679"/>
                <a:gridCol w="5724264"/>
                <a:gridCol w="843280"/>
              </a:tblGrid>
              <a:tr h="917834">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 liczba punktów</a:t>
                      </a:r>
                      <a:endParaRPr lang="pl-PL" sz="1400" dirty="0" smtClean="0"/>
                    </a:p>
                  </a:txBody>
                  <a:tcPr anchor="ctr"/>
                </a:tc>
              </a:tr>
              <a:tr h="4248834">
                <a:tc>
                  <a:txBody>
                    <a:bodyPr/>
                    <a:lstStyle/>
                    <a:p>
                      <a:pPr algn="l"/>
                      <a:r>
                        <a:rPr lang="pl-PL" sz="2000" dirty="0" smtClean="0"/>
                        <a:t>6.</a:t>
                      </a:r>
                      <a:endParaRPr lang="pl-PL" sz="2000" dirty="0"/>
                    </a:p>
                  </a:txBody>
                  <a:tcPr anchor="ctr" anchorCtr="1">
                    <a:solidFill>
                      <a:schemeClr val="accent1">
                        <a:lumMod val="20000"/>
                        <a:lumOff val="80000"/>
                      </a:schemeClr>
                    </a:solidFill>
                  </a:tcPr>
                </a:tc>
                <a:tc>
                  <a:txBody>
                    <a:bodyPr/>
                    <a:lstStyle/>
                    <a:p>
                      <a:pPr algn="ctr">
                        <a:lnSpc>
                          <a:spcPct val="115000"/>
                        </a:lnSpc>
                        <a:spcAft>
                          <a:spcPts val="0"/>
                        </a:spcAft>
                      </a:pPr>
                      <a:r>
                        <a:rPr lang="pl-PL" sz="1800" dirty="0" smtClean="0">
                          <a:effectLst/>
                          <a:latin typeface="Calibri" panose="020F0502020204030204" pitchFamily="34" charset="0"/>
                          <a:ea typeface="Times New Roman" panose="02020603050405020304" pitchFamily="18" charset="0"/>
                          <a:cs typeface="Arial" panose="020B0604020202020204" pitchFamily="34" charset="0"/>
                        </a:rPr>
                        <a:t>Promocyjna akcja edukacyjna </a:t>
                      </a:r>
                      <a:endParaRPr lang="pl-PL" sz="18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spcAft>
                          <a:spcPts val="0"/>
                        </a:spcAft>
                      </a:pPr>
                      <a:r>
                        <a:rPr lang="pl-PL" sz="1400" dirty="0" smtClean="0">
                          <a:effectLst/>
                          <a:latin typeface="Times New Roman" panose="02020603050405020304" pitchFamily="18" charset="0"/>
                          <a:ea typeface="Times New Roman" panose="02020603050405020304" pitchFamily="18" charset="0"/>
                        </a:rPr>
                        <a:t>Narzędzia kampanii informacyjno-promocyjnej dotycząca podnoszenia świadomości ekologicznej:</a:t>
                      </a:r>
                      <a:endParaRPr lang="pl-PL" sz="1600" dirty="0" smtClean="0">
                        <a:effectLst/>
                        <a:latin typeface="Times New Roman" panose="02020603050405020304" pitchFamily="18" charset="0"/>
                        <a:ea typeface="Times New Roman" panose="02020603050405020304" pitchFamily="18" charset="0"/>
                      </a:endParaRPr>
                    </a:p>
                    <a:p>
                      <a:pPr>
                        <a:spcAft>
                          <a:spcPts val="0"/>
                        </a:spcAft>
                      </a:pPr>
                      <a:r>
                        <a:rPr lang="pl-PL" sz="1600" dirty="0" smtClean="0">
                          <a:effectLst/>
                          <a:latin typeface="Times New Roman" panose="02020603050405020304" pitchFamily="18" charset="0"/>
                          <a:ea typeface="Times New Roman" panose="02020603050405020304" pitchFamily="18" charset="0"/>
                        </a:rPr>
                        <a:t> </a:t>
                      </a:r>
                    </a:p>
                    <a:p>
                      <a:pPr marL="342900" lvl="0" indent="-342900">
                        <a:lnSpc>
                          <a:spcPct val="115000"/>
                        </a:lnSpc>
                        <a:spcAft>
                          <a:spcPts val="1000"/>
                        </a:spcAft>
                        <a:buFont typeface="+mj-lt"/>
                        <a:buAutoNum type="arabicParenR"/>
                      </a:pPr>
                      <a:r>
                        <a:rPr lang="pl-PL" sz="1400" dirty="0" smtClean="0">
                          <a:effectLst/>
                          <a:latin typeface="Times New Roman" panose="02020603050405020304" pitchFamily="18" charset="0"/>
                          <a:ea typeface="Times New Roman" panose="02020603050405020304" pitchFamily="18" charset="0"/>
                        </a:rPr>
                        <a:t>spotkania z mieszkańcami w gminie, która jest objęta projektem – 1 pkt.;</a:t>
                      </a:r>
                      <a:endParaRPr lang="pl-PL" sz="1600" dirty="0" smtClean="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mj-lt"/>
                        <a:buAutoNum type="arabicParenR"/>
                      </a:pPr>
                      <a:r>
                        <a:rPr lang="pl-PL" sz="1400" dirty="0" smtClean="0">
                          <a:effectLst/>
                          <a:latin typeface="Times New Roman" panose="02020603050405020304" pitchFamily="18" charset="0"/>
                          <a:ea typeface="Times New Roman" panose="02020603050405020304" pitchFamily="18" charset="0"/>
                        </a:rPr>
                        <a:t>materiały w wersji elektronicznej (np. strona internetowa, w tym materiały do pobrania oraz publikacje on-</a:t>
                      </a:r>
                      <a:r>
                        <a:rPr lang="pl-PL" sz="1400" dirty="0" err="1" smtClean="0">
                          <a:effectLst/>
                          <a:latin typeface="Times New Roman" panose="02020603050405020304" pitchFamily="18" charset="0"/>
                          <a:ea typeface="Times New Roman" panose="02020603050405020304" pitchFamily="18" charset="0"/>
                        </a:rPr>
                        <a:t>line</a:t>
                      </a:r>
                      <a:r>
                        <a:rPr lang="pl-PL" sz="1400" dirty="0" smtClean="0">
                          <a:effectLst/>
                          <a:latin typeface="Times New Roman" panose="02020603050405020304" pitchFamily="18" charset="0"/>
                          <a:ea typeface="Times New Roman" panose="02020603050405020304" pitchFamily="18" charset="0"/>
                        </a:rPr>
                        <a:t> itd.) – 1 pkt.;</a:t>
                      </a:r>
                      <a:endParaRPr lang="pl-PL" sz="1600" dirty="0" smtClean="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mj-lt"/>
                        <a:buAutoNum type="arabicParenR"/>
                      </a:pPr>
                      <a:r>
                        <a:rPr lang="pl-PL" sz="1400" dirty="0" smtClean="0">
                          <a:effectLst/>
                          <a:latin typeface="Times New Roman" panose="02020603050405020304" pitchFamily="18" charset="0"/>
                          <a:ea typeface="Times New Roman" panose="02020603050405020304" pitchFamily="18" charset="0"/>
                        </a:rPr>
                        <a:t>pozostałe narzędzia informacyjno-edukacyjne niewymienionych powyżej - 1 pkt.</a:t>
                      </a:r>
                      <a:endParaRPr lang="pl-PL" sz="1600" dirty="0" smtClean="0">
                        <a:effectLst/>
                        <a:latin typeface="Times New Roman" panose="02020603050405020304" pitchFamily="18" charset="0"/>
                        <a:ea typeface="Times New Roman" panose="02020603050405020304" pitchFamily="18" charset="0"/>
                      </a:endParaRPr>
                    </a:p>
                    <a:p>
                      <a:pPr>
                        <a:spcAft>
                          <a:spcPts val="0"/>
                        </a:spcAft>
                      </a:pPr>
                      <a:r>
                        <a:rPr lang="pl-PL" sz="1400" dirty="0" smtClean="0">
                          <a:effectLst/>
                          <a:latin typeface="Times New Roman" panose="02020603050405020304" pitchFamily="18" charset="0"/>
                          <a:ea typeface="Times New Roman" panose="02020603050405020304" pitchFamily="18" charset="0"/>
                        </a:rPr>
                        <a:t>Punkty w ramach kryterium sumują się.</a:t>
                      </a:r>
                      <a:endParaRPr lang="pl-PL" sz="1600" dirty="0" smtClean="0">
                        <a:effectLst/>
                        <a:latin typeface="Times New Roman" panose="02020603050405020304" pitchFamily="18" charset="0"/>
                        <a:ea typeface="Times New Roman" panose="02020603050405020304" pitchFamily="18" charset="0"/>
                      </a:endParaRPr>
                    </a:p>
                    <a:p>
                      <a:pPr>
                        <a:spcAft>
                          <a:spcPts val="0"/>
                        </a:spcAft>
                      </a:pPr>
                      <a:r>
                        <a:rPr lang="pl-PL" sz="1600" dirty="0" smtClean="0">
                          <a:effectLst/>
                          <a:latin typeface="Times New Roman" panose="02020603050405020304" pitchFamily="18" charset="0"/>
                          <a:ea typeface="Times New Roman" panose="02020603050405020304" pitchFamily="18" charset="0"/>
                        </a:rPr>
                        <a:t> </a:t>
                      </a:r>
                    </a:p>
                    <a:p>
                      <a:r>
                        <a:rPr lang="pl-PL" sz="1400" dirty="0" smtClean="0">
                          <a:effectLst/>
                          <a:latin typeface="Times New Roman" panose="02020603050405020304" pitchFamily="18" charset="0"/>
                          <a:ea typeface="Times New Roman" panose="02020603050405020304" pitchFamily="18" charset="0"/>
                        </a:rPr>
                        <a:t>Brak spełnienia ww. warunków lub brak informacji w tym zakresie – 0 pkt.</a:t>
                      </a: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2000" dirty="0" smtClean="0">
                          <a:effectLst/>
                          <a:latin typeface="Calibri" panose="020F0502020204030204" pitchFamily="34" charset="0"/>
                          <a:ea typeface="Times New Roman" panose="02020603050405020304" pitchFamily="18" charset="0"/>
                          <a:cs typeface="Arial" panose="020B0604020202020204" pitchFamily="34" charset="0"/>
                        </a:rPr>
                        <a:t>3</a:t>
                      </a:r>
                      <a:endParaRPr lang="pl-PL" sz="20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243840" y="1008192"/>
            <a:ext cx="4725396" cy="400110"/>
          </a:xfrm>
          <a:prstGeom prst="rect">
            <a:avLst/>
          </a:prstGeom>
          <a:noFill/>
          <a:ln w="9525">
            <a:noFill/>
            <a:miter lim="800000"/>
            <a:headEnd/>
            <a:tailEnd/>
          </a:ln>
        </p:spPr>
        <p:txBody>
          <a:bodyPr wrap="none" anchor="ctr">
            <a:spAutoFit/>
          </a:bodyPr>
          <a:lstStyle/>
          <a:p>
            <a:pPr lvl="0" eaLnBrk="0" hangingPunct="0"/>
            <a:r>
              <a:rPr lang="pl-PL" sz="2000" b="1" dirty="0">
                <a:solidFill>
                  <a:prstClr val="black"/>
                </a:solidFill>
                <a:latin typeface="Calibri" pitchFamily="34" charset="0"/>
                <a:cs typeface="Calibri" pitchFamily="34" charset="0"/>
              </a:rPr>
              <a:t>KRYTERIA MERYTORYCZNO-SZCZEGÓŁOWE</a:t>
            </a:r>
            <a:endParaRPr lang="pl-PL" sz="2000" dirty="0">
              <a:solidFill>
                <a:prstClr val="black"/>
              </a:solidFill>
              <a:latin typeface="Calibri" pitchFamily="34" charset="0"/>
            </a:endParaRPr>
          </a:p>
        </p:txBody>
      </p:sp>
    </p:spTree>
    <p:extLst>
      <p:ext uri="{BB962C8B-B14F-4D97-AF65-F5344CB8AC3E}">
        <p14:creationId xmlns:p14="http://schemas.microsoft.com/office/powerpoint/2010/main" val="2067439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a:latin typeface="+mn-lt"/>
              </a:rPr>
              <a:t>dsrr@mazovia.pl</a:t>
            </a: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25425" y="2025650"/>
            <a:ext cx="8545513" cy="3416300"/>
          </a:xfrm>
          <a:prstGeom prst="rect">
            <a:avLst/>
          </a:prstGeom>
          <a:noFill/>
        </p:spPr>
        <p:txBody>
          <a:bodyPr>
            <a:spAutoFit/>
          </a:bodyPr>
          <a:lstStyle/>
          <a:p>
            <a:pPr algn="ctr" eaLnBrk="0" hangingPunct="0">
              <a:defRPr/>
            </a:pPr>
            <a:r>
              <a:rPr lang="pl-PL" sz="3600" dirty="0">
                <a:latin typeface="+mn-lt"/>
              </a:rPr>
              <a:t>Kryteria szczegółowe wyboru projektów konkursowych </a:t>
            </a:r>
            <a:r>
              <a:rPr lang="pl-PL" sz="3600" dirty="0" smtClean="0">
                <a:latin typeface="+mn-lt"/>
              </a:rPr>
              <a:t>w </a:t>
            </a:r>
            <a:r>
              <a:rPr lang="pl-PL" sz="3600" dirty="0">
                <a:latin typeface="+mn-lt"/>
              </a:rPr>
              <a:t>ramach Regionalnego Programu Operacyjnego Województwa Mazowieckiego na lata 2014 – 2020 </a:t>
            </a:r>
            <a:r>
              <a:rPr lang="pl-PL" sz="3600" dirty="0" smtClean="0">
                <a:latin typeface="+mn-lt"/>
              </a:rPr>
              <a:t/>
            </a:r>
            <a:br>
              <a:rPr lang="pl-PL" sz="3600" dirty="0" smtClean="0">
                <a:latin typeface="+mn-lt"/>
              </a:rPr>
            </a:br>
            <a:r>
              <a:rPr lang="pl-PL" sz="3600" dirty="0" smtClean="0">
                <a:latin typeface="+mn-lt"/>
              </a:rPr>
              <a:t>ze </a:t>
            </a:r>
            <a:r>
              <a:rPr lang="pl-PL" sz="3600" dirty="0">
                <a:latin typeface="+mn-lt"/>
              </a:rPr>
              <a:t>środków </a:t>
            </a:r>
            <a:r>
              <a:rPr lang="pl-PL" sz="3600" dirty="0" smtClean="0">
                <a:latin typeface="+mn-lt"/>
              </a:rPr>
              <a:t>EFRR</a:t>
            </a:r>
            <a:endParaRPr lang="pl-PL" sz="3600" dirty="0">
              <a:latin typeface="+mn-lt"/>
            </a:endParaRPr>
          </a:p>
          <a:p>
            <a:pPr algn="ctr" eaLnBrk="0" hangingPunct="0">
              <a:defRPr/>
            </a:pPr>
            <a:r>
              <a:rPr lang="pl-PL" sz="3600" dirty="0">
                <a:latin typeface="+mn-lt"/>
              </a:rPr>
              <a:t>Działanie </a:t>
            </a:r>
            <a:r>
              <a:rPr lang="pl-PL" sz="3600" dirty="0" smtClean="0">
                <a:latin typeface="+mn-lt"/>
              </a:rPr>
              <a:t>5.2</a:t>
            </a:r>
            <a:endParaRPr lang="pl-PL" sz="3600" dirty="0">
              <a:latin typeface="+mn-lt"/>
            </a:endParaRPr>
          </a:p>
        </p:txBody>
      </p:sp>
    </p:spTree>
    <p:extLst>
      <p:ext uri="{BB962C8B-B14F-4D97-AF65-F5344CB8AC3E}">
        <p14:creationId xmlns:p14="http://schemas.microsoft.com/office/powerpoint/2010/main" val="56100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88487" y="2561678"/>
            <a:ext cx="8545513" cy="2308324"/>
          </a:xfrm>
          <a:prstGeom prst="rect">
            <a:avLst/>
          </a:prstGeom>
          <a:noFill/>
        </p:spPr>
        <p:txBody>
          <a:bodyPr>
            <a:spAutoFit/>
          </a:bodyPr>
          <a:lstStyle/>
          <a:p>
            <a:pPr algn="ctr"/>
            <a:r>
              <a:rPr lang="pl-PL" sz="2400" b="1" dirty="0" smtClean="0"/>
              <a:t>Działanie 5.2 (PI 6a) – </a:t>
            </a:r>
            <a:r>
              <a:rPr lang="pl-PL" sz="2400" dirty="0" smtClean="0"/>
              <a:t>Gospodarka odpadami</a:t>
            </a:r>
            <a:endParaRPr lang="pl-PL" sz="2400" dirty="0"/>
          </a:p>
          <a:p>
            <a:pPr algn="ctr"/>
            <a:endParaRPr lang="pl-PL" sz="2400" b="1" dirty="0"/>
          </a:p>
          <a:p>
            <a:pPr algn="ctr"/>
            <a:r>
              <a:rPr lang="pl-PL" sz="2400" dirty="0" smtClean="0"/>
              <a:t>Rodzaj </a:t>
            </a:r>
            <a:r>
              <a:rPr lang="pl-PL" sz="2400" dirty="0"/>
              <a:t>przedsięwzięcia</a:t>
            </a:r>
            <a:r>
              <a:rPr lang="pl-PL" sz="2400" b="1" dirty="0"/>
              <a:t> </a:t>
            </a:r>
            <a:r>
              <a:rPr lang="pl-PL" sz="2400" b="1" dirty="0" smtClean="0"/>
              <a:t>–</a:t>
            </a:r>
            <a:r>
              <a:rPr lang="pl-PL" sz="2400" dirty="0" smtClean="0"/>
              <a:t> </a:t>
            </a:r>
            <a:r>
              <a:rPr lang="pl-PL" sz="2400" dirty="0"/>
              <a:t>Rozbudowa i modernizacja regionalnych instalacji do przetwarzania odpadów komunalnych (RIPOK) oraz instalacji zastępczych w celu spełnienia przez nie standardów </a:t>
            </a:r>
            <a:r>
              <a:rPr lang="pl-PL" sz="2400" dirty="0" smtClean="0"/>
              <a:t>RIPOK.</a:t>
            </a:r>
            <a:endParaRPr lang="pl-PL" sz="2400" dirty="0">
              <a:solidFill>
                <a:srgbClr val="FF0000"/>
              </a:solidFill>
            </a:endParaRPr>
          </a:p>
        </p:txBody>
      </p:sp>
    </p:spTree>
    <p:extLst>
      <p:ext uri="{BB962C8B-B14F-4D97-AF65-F5344CB8AC3E}">
        <p14:creationId xmlns:p14="http://schemas.microsoft.com/office/powerpoint/2010/main" val="218282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965656878"/>
              </p:ext>
            </p:extLst>
          </p:nvPr>
        </p:nvGraphicFramePr>
        <p:xfrm>
          <a:off x="543560" y="1681842"/>
          <a:ext cx="8012610" cy="4474030"/>
        </p:xfrm>
        <a:graphic>
          <a:graphicData uri="http://schemas.openxmlformats.org/drawingml/2006/table">
            <a:tbl>
              <a:tblPr firstRow="1" bandRow="1">
                <a:tableStyleId>{5C22544A-7EE6-4342-B048-85BDC9FD1C3A}</a:tableStyleId>
              </a:tblPr>
              <a:tblGrid>
                <a:gridCol w="511838"/>
                <a:gridCol w="6390431"/>
                <a:gridCol w="1110341"/>
              </a:tblGrid>
              <a:tr h="554947">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Ocena kryterium</a:t>
                      </a:r>
                    </a:p>
                  </a:txBody>
                  <a:tcPr anchor="ctr"/>
                </a:tc>
              </a:tr>
              <a:tr h="1936268">
                <a:tc>
                  <a:txBody>
                    <a:bodyPr/>
                    <a:lstStyle/>
                    <a:p>
                      <a:pPr algn="l"/>
                      <a:r>
                        <a:rPr lang="pl-PL" sz="2000" dirty="0" smtClean="0"/>
                        <a:t>1.</a:t>
                      </a:r>
                      <a:endParaRPr lang="pl-PL" sz="2000" dirty="0"/>
                    </a:p>
                  </a:txBody>
                  <a:tcPr anchor="ctr" anchorCtr="1">
                    <a:solidFill>
                      <a:schemeClr val="accent1">
                        <a:lumMod val="20000"/>
                        <a:lumOff val="80000"/>
                      </a:schemeClr>
                    </a:solidFill>
                  </a:tcPr>
                </a:tc>
                <a:tc>
                  <a:txBody>
                    <a:bodyPr/>
                    <a:lstStyle/>
                    <a:p>
                      <a:pPr algn="ctr"/>
                      <a:r>
                        <a:rPr lang="pl-PL" sz="2400" kern="1200" dirty="0" smtClean="0">
                          <a:solidFill>
                            <a:schemeClr val="dk1"/>
                          </a:solidFill>
                          <a:effectLst/>
                          <a:latin typeface="+mn-lt"/>
                          <a:ea typeface="+mn-ea"/>
                          <a:cs typeface="+mn-cs"/>
                        </a:rPr>
                        <a:t>Zgodność z WPGO</a:t>
                      </a:r>
                      <a:endParaRPr lang="pl-PL" sz="2400" dirty="0"/>
                    </a:p>
                  </a:txBody>
                  <a:tcPr anchor="ctr" anchorCtr="1">
                    <a:solidFill>
                      <a:schemeClr val="accent1">
                        <a:lumMod val="20000"/>
                        <a:lumOff val="80000"/>
                      </a:schemeClr>
                    </a:solidFill>
                  </a:tcPr>
                </a:tc>
                <a:tc>
                  <a:txBody>
                    <a:bodyPr/>
                    <a:lstStyle/>
                    <a:p>
                      <a:pPr algn="ctr">
                        <a:lnSpc>
                          <a:spcPct val="107000"/>
                        </a:lnSpc>
                        <a:spcAft>
                          <a:spcPts val="0"/>
                        </a:spcAft>
                      </a:pPr>
                      <a:r>
                        <a:rPr lang="pl-PL" sz="2000" dirty="0" smtClean="0">
                          <a:effectLst/>
                          <a:latin typeface="Calibri" panose="020F0502020204030204" pitchFamily="34" charset="0"/>
                          <a:ea typeface="Times New Roman" panose="02020603050405020304" pitchFamily="18" charset="0"/>
                          <a:cs typeface="Arial" panose="020B0604020202020204" pitchFamily="34" charset="0"/>
                        </a:rPr>
                        <a:t>0/1</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r h="1982815">
                <a:tc>
                  <a:txBody>
                    <a:bodyPr/>
                    <a:lstStyle/>
                    <a:p>
                      <a:pPr algn="l"/>
                      <a:r>
                        <a:rPr lang="pl-PL" sz="2000" dirty="0" smtClean="0"/>
                        <a:t>2.</a:t>
                      </a:r>
                      <a:endParaRPr lang="pl-PL" sz="2000" dirty="0"/>
                    </a:p>
                  </a:txBody>
                  <a:tcPr anchor="ctr" anchorCtr="1">
                    <a:solidFill>
                      <a:schemeClr val="accent1">
                        <a:lumMod val="20000"/>
                        <a:lumOff val="80000"/>
                      </a:schemeClr>
                    </a:solidFill>
                  </a:tcPr>
                </a:tc>
                <a:tc>
                  <a:txBody>
                    <a:bodyPr/>
                    <a:lstStyle/>
                    <a:p>
                      <a:pPr algn="ctr"/>
                      <a:r>
                        <a:rPr lang="pl-PL" sz="2400" kern="1200" dirty="0" smtClean="0">
                          <a:solidFill>
                            <a:schemeClr val="dk1"/>
                          </a:solidFill>
                          <a:effectLst/>
                          <a:latin typeface="+mn-lt"/>
                          <a:ea typeface="+mn-ea"/>
                          <a:cs typeface="+mn-cs"/>
                        </a:rPr>
                        <a:t>Zakres projektu</a:t>
                      </a:r>
                      <a:endParaRPr lang="pl-PL" sz="2400" dirty="0"/>
                    </a:p>
                  </a:txBody>
                  <a:tcPr anchor="ctr" anchorCtr="1">
                    <a:solidFill>
                      <a:schemeClr val="accent1">
                        <a:lumMod val="20000"/>
                        <a:lumOff val="80000"/>
                      </a:schemeClr>
                    </a:solidFill>
                  </a:tcPr>
                </a:tc>
                <a:tc>
                  <a:txBody>
                    <a:bodyPr/>
                    <a:lstStyle/>
                    <a:p>
                      <a:pPr algn="ctr">
                        <a:lnSpc>
                          <a:spcPct val="107000"/>
                        </a:lnSpc>
                        <a:spcAft>
                          <a:spcPts val="0"/>
                        </a:spcAft>
                      </a:pPr>
                      <a:r>
                        <a:rPr lang="pl-PL" sz="2000" dirty="0" smtClean="0">
                          <a:effectLst/>
                          <a:latin typeface="Calibri" panose="020F0502020204030204" pitchFamily="34" charset="0"/>
                          <a:ea typeface="Times New Roman" panose="02020603050405020304" pitchFamily="18" charset="0"/>
                          <a:cs typeface="Arial" panose="020B0604020202020204" pitchFamily="34" charset="0"/>
                        </a:rPr>
                        <a:t>0/1</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2002057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622420704"/>
              </p:ext>
            </p:extLst>
          </p:nvPr>
        </p:nvGraphicFramePr>
        <p:xfrm>
          <a:off x="543560" y="1681842"/>
          <a:ext cx="8012610" cy="4474030"/>
        </p:xfrm>
        <a:graphic>
          <a:graphicData uri="http://schemas.openxmlformats.org/drawingml/2006/table">
            <a:tbl>
              <a:tblPr firstRow="1" bandRow="1">
                <a:tableStyleId>{5C22544A-7EE6-4342-B048-85BDC9FD1C3A}</a:tableStyleId>
              </a:tblPr>
              <a:tblGrid>
                <a:gridCol w="511838"/>
                <a:gridCol w="6390431"/>
                <a:gridCol w="1110341"/>
              </a:tblGrid>
              <a:tr h="554947">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Ocena kryterium</a:t>
                      </a:r>
                    </a:p>
                  </a:txBody>
                  <a:tcPr anchor="ctr"/>
                </a:tc>
              </a:tr>
              <a:tr h="1936268">
                <a:tc>
                  <a:txBody>
                    <a:bodyPr/>
                    <a:lstStyle/>
                    <a:p>
                      <a:pPr algn="l"/>
                      <a:r>
                        <a:rPr lang="pl-PL" sz="2000" dirty="0" smtClean="0"/>
                        <a:t>1.</a:t>
                      </a:r>
                      <a:endParaRPr lang="pl-PL" sz="2000" dirty="0"/>
                    </a:p>
                  </a:txBody>
                  <a:tcPr anchor="ctr" anchorCtr="1">
                    <a:solidFill>
                      <a:schemeClr val="accent1">
                        <a:lumMod val="20000"/>
                        <a:lumOff val="80000"/>
                      </a:schemeClr>
                    </a:solidFill>
                  </a:tcPr>
                </a:tc>
                <a:tc>
                  <a:txBody>
                    <a:bodyPr/>
                    <a:lstStyle/>
                    <a:p>
                      <a:pPr algn="ctr"/>
                      <a:r>
                        <a:rPr lang="pl-PL" sz="2400" kern="1200" dirty="0" smtClean="0">
                          <a:solidFill>
                            <a:schemeClr val="tx1"/>
                          </a:solidFill>
                          <a:effectLst/>
                          <a:latin typeface="+mn-lt"/>
                          <a:ea typeface="+mn-ea"/>
                          <a:cs typeface="+mn-cs"/>
                        </a:rPr>
                        <a:t>Zgodność z </a:t>
                      </a:r>
                      <a:r>
                        <a:rPr lang="pl-PL" sz="2400" kern="1200" dirty="0" smtClean="0">
                          <a:solidFill>
                            <a:srgbClr val="FF0000"/>
                          </a:solidFill>
                          <a:effectLst/>
                          <a:latin typeface="+mn-lt"/>
                          <a:ea typeface="+mn-ea"/>
                          <a:cs typeface="+mn-cs"/>
                        </a:rPr>
                        <a:t>PGO WM 2022</a:t>
                      </a:r>
                      <a:endParaRPr lang="pl-PL" sz="2400" dirty="0">
                        <a:solidFill>
                          <a:srgbClr val="FF0000"/>
                        </a:solidFill>
                      </a:endParaRPr>
                    </a:p>
                  </a:txBody>
                  <a:tcPr anchor="ctr" anchorCtr="1">
                    <a:solidFill>
                      <a:schemeClr val="accent1">
                        <a:lumMod val="20000"/>
                        <a:lumOff val="80000"/>
                      </a:schemeClr>
                    </a:solidFill>
                  </a:tcPr>
                </a:tc>
                <a:tc>
                  <a:txBody>
                    <a:bodyPr/>
                    <a:lstStyle/>
                    <a:p>
                      <a:pPr algn="ctr">
                        <a:lnSpc>
                          <a:spcPct val="107000"/>
                        </a:lnSpc>
                        <a:spcAft>
                          <a:spcPts val="0"/>
                        </a:spcAft>
                      </a:pPr>
                      <a:r>
                        <a:rPr lang="pl-PL" sz="2000" dirty="0" smtClean="0">
                          <a:effectLst/>
                          <a:latin typeface="Calibri" panose="020F0502020204030204" pitchFamily="34" charset="0"/>
                          <a:ea typeface="Times New Roman" panose="02020603050405020304" pitchFamily="18" charset="0"/>
                          <a:cs typeface="Arial" panose="020B0604020202020204" pitchFamily="34" charset="0"/>
                        </a:rPr>
                        <a:t>0/1</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r h="1982815">
                <a:tc>
                  <a:txBody>
                    <a:bodyPr/>
                    <a:lstStyle/>
                    <a:p>
                      <a:pPr algn="l"/>
                      <a:r>
                        <a:rPr lang="pl-PL" sz="2000" dirty="0" smtClean="0"/>
                        <a:t>2.</a:t>
                      </a:r>
                      <a:endParaRPr lang="pl-PL" sz="2000" dirty="0"/>
                    </a:p>
                  </a:txBody>
                  <a:tcPr anchor="ctr" anchorCtr="1">
                    <a:solidFill>
                      <a:schemeClr val="accent1">
                        <a:lumMod val="20000"/>
                        <a:lumOff val="80000"/>
                      </a:schemeClr>
                    </a:solidFill>
                  </a:tcPr>
                </a:tc>
                <a:tc>
                  <a:txBody>
                    <a:bodyPr/>
                    <a:lstStyle/>
                    <a:p>
                      <a:pPr algn="ctr"/>
                      <a:r>
                        <a:rPr lang="pl-PL" sz="2400" kern="1200" dirty="0" smtClean="0">
                          <a:solidFill>
                            <a:schemeClr val="dk1"/>
                          </a:solidFill>
                          <a:effectLst/>
                          <a:latin typeface="+mn-lt"/>
                          <a:ea typeface="+mn-ea"/>
                          <a:cs typeface="+mn-cs"/>
                        </a:rPr>
                        <a:t>Zakres projektu</a:t>
                      </a:r>
                      <a:endParaRPr lang="pl-PL" sz="2400" dirty="0"/>
                    </a:p>
                  </a:txBody>
                  <a:tcPr anchor="ctr" anchorCtr="1">
                    <a:solidFill>
                      <a:schemeClr val="accent1">
                        <a:lumMod val="20000"/>
                        <a:lumOff val="80000"/>
                      </a:schemeClr>
                    </a:solidFill>
                  </a:tcPr>
                </a:tc>
                <a:tc>
                  <a:txBody>
                    <a:bodyPr/>
                    <a:lstStyle/>
                    <a:p>
                      <a:pPr algn="ctr">
                        <a:lnSpc>
                          <a:spcPct val="107000"/>
                        </a:lnSpc>
                        <a:spcAft>
                          <a:spcPts val="0"/>
                        </a:spcAft>
                      </a:pPr>
                      <a:r>
                        <a:rPr lang="pl-PL" sz="2000" dirty="0" smtClean="0">
                          <a:effectLst/>
                          <a:latin typeface="Calibri" panose="020F0502020204030204" pitchFamily="34" charset="0"/>
                          <a:ea typeface="Times New Roman" panose="02020603050405020304" pitchFamily="18" charset="0"/>
                          <a:cs typeface="Arial" panose="020B0604020202020204" pitchFamily="34" charset="0"/>
                        </a:rPr>
                        <a:t>0/1</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19" y="1025179"/>
            <a:ext cx="7312017" cy="400110"/>
          </a:xfrm>
          <a:prstGeom prst="rect">
            <a:avLst/>
          </a:prstGeom>
          <a:noFill/>
          <a:ln w="9525">
            <a:noFill/>
            <a:miter lim="800000"/>
            <a:headEnd/>
            <a:tailEnd/>
          </a:ln>
        </p:spPr>
        <p:txBody>
          <a:bodyPr wrap="square" anchor="ctr">
            <a:spAutoFit/>
          </a:bodyPr>
          <a:lstStyle/>
          <a:p>
            <a:pPr eaLnBrk="0" hangingPunct="0"/>
            <a:r>
              <a:rPr lang="pl-PL" sz="2000" b="1" dirty="0">
                <a:solidFill>
                  <a:prstClr val="black"/>
                </a:solidFill>
                <a:latin typeface="Calibri" pitchFamily="34" charset="0"/>
                <a:cs typeface="Calibri" pitchFamily="34" charset="0"/>
              </a:rPr>
              <a:t>KRYTERIA </a:t>
            </a:r>
            <a:r>
              <a:rPr lang="pl-PL" sz="2000" b="1" dirty="0" smtClean="0">
                <a:solidFill>
                  <a:prstClr val="black"/>
                </a:solidFill>
                <a:latin typeface="Calibri" pitchFamily="34" charset="0"/>
                <a:cs typeface="Calibri" pitchFamily="34" charset="0"/>
              </a:rPr>
              <a:t>DOSTĘPU - 	</a:t>
            </a:r>
            <a:r>
              <a:rPr lang="pl-PL" b="1" dirty="0" smtClean="0">
                <a:solidFill>
                  <a:srgbClr val="FF0000"/>
                </a:solidFill>
                <a:latin typeface="Calibri" pitchFamily="34" charset="0"/>
                <a:cs typeface="Calibri" pitchFamily="34" charset="0"/>
              </a:rPr>
              <a:t>AUTOPOPRAWKA: zmiana nazwy dokumentu </a:t>
            </a:r>
            <a:endParaRPr lang="pl-PL" dirty="0">
              <a:solidFill>
                <a:srgbClr val="FF0000"/>
              </a:solidFill>
              <a:latin typeface="Calibri" pitchFamily="34" charset="0"/>
            </a:endParaRPr>
          </a:p>
        </p:txBody>
      </p:sp>
    </p:spTree>
    <p:extLst>
      <p:ext uri="{BB962C8B-B14F-4D97-AF65-F5344CB8AC3E}">
        <p14:creationId xmlns:p14="http://schemas.microsoft.com/office/powerpoint/2010/main" val="167266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47869084"/>
              </p:ext>
            </p:extLst>
          </p:nvPr>
        </p:nvGraphicFramePr>
        <p:xfrm>
          <a:off x="543560" y="1583870"/>
          <a:ext cx="8012610" cy="4225130"/>
        </p:xfrm>
        <a:graphic>
          <a:graphicData uri="http://schemas.openxmlformats.org/drawingml/2006/table">
            <a:tbl>
              <a:tblPr firstRow="1" bandRow="1">
                <a:tableStyleId>{5C22544A-7EE6-4342-B048-85BDC9FD1C3A}</a:tableStyleId>
              </a:tblPr>
              <a:tblGrid>
                <a:gridCol w="511838"/>
                <a:gridCol w="6390431"/>
                <a:gridCol w="1110341"/>
              </a:tblGrid>
              <a:tr h="554947">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Ocena kryterium</a:t>
                      </a:r>
                    </a:p>
                  </a:txBody>
                  <a:tcPr anchor="ctr"/>
                </a:tc>
              </a:tr>
              <a:tr h="968134">
                <a:tc>
                  <a:txBody>
                    <a:bodyPr/>
                    <a:lstStyle/>
                    <a:p>
                      <a:pPr algn="l"/>
                      <a:r>
                        <a:rPr lang="pl-PL" sz="2000" dirty="0" smtClean="0"/>
                        <a:t>3.</a:t>
                      </a:r>
                      <a:endParaRPr lang="pl-PL" sz="2000" dirty="0"/>
                    </a:p>
                  </a:txBody>
                  <a:tcPr anchor="ctr" anchorCtr="1">
                    <a:solidFill>
                      <a:schemeClr val="accent1">
                        <a:lumMod val="20000"/>
                        <a:lumOff val="80000"/>
                      </a:schemeClr>
                    </a:solidFill>
                  </a:tcPr>
                </a:tc>
                <a:tc>
                  <a:txBody>
                    <a:bodyPr/>
                    <a:lstStyle/>
                    <a:p>
                      <a:pPr algn="ctr"/>
                      <a:r>
                        <a:rPr lang="pl-PL" sz="2400" kern="1200" dirty="0" smtClean="0">
                          <a:solidFill>
                            <a:schemeClr val="dk1"/>
                          </a:solidFill>
                          <a:effectLst/>
                          <a:latin typeface="+mn-lt"/>
                          <a:ea typeface="+mn-ea"/>
                          <a:cs typeface="+mn-cs"/>
                        </a:rPr>
                        <a:t>Status instalacji</a:t>
                      </a:r>
                    </a:p>
                  </a:txBody>
                  <a:tcPr anchor="ctr" anchorCtr="1">
                    <a:solidFill>
                      <a:schemeClr val="accent1">
                        <a:lumMod val="20000"/>
                        <a:lumOff val="80000"/>
                      </a:schemeClr>
                    </a:solidFill>
                  </a:tcPr>
                </a:tc>
                <a:tc>
                  <a:txBody>
                    <a:bodyPr/>
                    <a:lstStyle/>
                    <a:p>
                      <a:pPr algn="ctr">
                        <a:lnSpc>
                          <a:spcPct val="107000"/>
                        </a:lnSpc>
                        <a:spcAft>
                          <a:spcPts val="0"/>
                        </a:spcAft>
                      </a:pPr>
                      <a:r>
                        <a:rPr lang="pl-PL" sz="2000" dirty="0" smtClean="0">
                          <a:effectLst/>
                          <a:latin typeface="Calibri" panose="020F0502020204030204" pitchFamily="34" charset="0"/>
                          <a:ea typeface="Times New Roman" panose="02020603050405020304" pitchFamily="18" charset="0"/>
                          <a:cs typeface="Arial" panose="020B0604020202020204" pitchFamily="34" charset="0"/>
                        </a:rPr>
                        <a:t>0/1</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r h="1244712">
                <a:tc>
                  <a:txBody>
                    <a:bodyPr/>
                    <a:lstStyle/>
                    <a:p>
                      <a:pPr algn="l"/>
                      <a:r>
                        <a:rPr lang="pl-PL" sz="2000" dirty="0" smtClean="0"/>
                        <a:t>4.</a:t>
                      </a:r>
                      <a:endParaRPr lang="pl-PL" sz="2000" dirty="0"/>
                    </a:p>
                  </a:txBody>
                  <a:tcPr anchor="ctr" anchorCtr="1">
                    <a:solidFill>
                      <a:schemeClr val="accent1">
                        <a:lumMod val="20000"/>
                        <a:lumOff val="80000"/>
                      </a:schemeClr>
                    </a:solidFill>
                  </a:tcPr>
                </a:tc>
                <a:tc>
                  <a:txBody>
                    <a:bodyPr/>
                    <a:lstStyle/>
                    <a:p>
                      <a:pPr algn="ctr"/>
                      <a:r>
                        <a:rPr lang="pl-PL" sz="2400" kern="1200" dirty="0" smtClean="0">
                          <a:solidFill>
                            <a:schemeClr val="dk1"/>
                          </a:solidFill>
                          <a:effectLst/>
                          <a:latin typeface="+mn-lt"/>
                          <a:ea typeface="+mn-ea"/>
                          <a:cs typeface="+mn-cs"/>
                        </a:rPr>
                        <a:t>Zgodność  ze Strategią Bezpieczeństwo Energetyczne i Środowisko</a:t>
                      </a:r>
                    </a:p>
                  </a:txBody>
                  <a:tcPr anchor="ctr" anchorCtr="1">
                    <a:solidFill>
                      <a:schemeClr val="accent1">
                        <a:lumMod val="20000"/>
                        <a:lumOff val="80000"/>
                      </a:schemeClr>
                    </a:solidFill>
                  </a:tcPr>
                </a:tc>
                <a:tc>
                  <a:txBody>
                    <a:bodyPr/>
                    <a:lstStyle/>
                    <a:p>
                      <a:pPr algn="ctr">
                        <a:lnSpc>
                          <a:spcPct val="107000"/>
                        </a:lnSpc>
                        <a:spcAft>
                          <a:spcPts val="0"/>
                        </a:spcAft>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r h="1457337">
                <a:tc>
                  <a:txBody>
                    <a:bodyPr/>
                    <a:lstStyle/>
                    <a:p>
                      <a:pPr algn="l"/>
                      <a:r>
                        <a:rPr lang="pl-PL" sz="2000" dirty="0" smtClean="0"/>
                        <a:t>5.</a:t>
                      </a:r>
                      <a:endParaRPr lang="pl-PL" sz="2000" dirty="0"/>
                    </a:p>
                  </a:txBody>
                  <a:tcPr anchor="ctr" anchorCtr="1">
                    <a:solidFill>
                      <a:schemeClr val="accent1">
                        <a:lumMod val="20000"/>
                        <a:lumOff val="80000"/>
                      </a:schemeClr>
                    </a:solidFill>
                  </a:tcPr>
                </a:tc>
                <a:tc>
                  <a:txBody>
                    <a:bodyPr/>
                    <a:lstStyle/>
                    <a:p>
                      <a:pPr algn="ctr"/>
                      <a:r>
                        <a:rPr lang="pl-PL" sz="2400" kern="1200" dirty="0" smtClean="0">
                          <a:solidFill>
                            <a:schemeClr val="dk1"/>
                          </a:solidFill>
                          <a:effectLst/>
                          <a:latin typeface="+mn-lt"/>
                          <a:ea typeface="+mn-ea"/>
                          <a:cs typeface="+mn-cs"/>
                        </a:rPr>
                        <a:t>Zgodność z wymogami tzw. ramowej dyrektywy o odpadach</a:t>
                      </a:r>
                    </a:p>
                  </a:txBody>
                  <a:tcPr anchor="ctr" anchorCtr="1">
                    <a:solidFill>
                      <a:schemeClr val="accent1">
                        <a:lumMod val="20000"/>
                        <a:lumOff val="80000"/>
                      </a:schemeClr>
                    </a:solidFill>
                  </a:tcPr>
                </a:tc>
                <a:tc>
                  <a:txBody>
                    <a:bodyPr/>
                    <a:lstStyle/>
                    <a:p>
                      <a:pPr algn="ctr">
                        <a:lnSpc>
                          <a:spcPct val="107000"/>
                        </a:lnSpc>
                        <a:spcAft>
                          <a:spcPts val="0"/>
                        </a:spcAft>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2342993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854127241"/>
              </p:ext>
            </p:extLst>
          </p:nvPr>
        </p:nvGraphicFramePr>
        <p:xfrm>
          <a:off x="243840" y="1557853"/>
          <a:ext cx="8625840" cy="4778401"/>
        </p:xfrm>
        <a:graphic>
          <a:graphicData uri="http://schemas.openxmlformats.org/drawingml/2006/table">
            <a:tbl>
              <a:tblPr firstRow="1" bandRow="1">
                <a:tableStyleId>{5C22544A-7EE6-4342-B048-85BDC9FD1C3A}</a:tableStyleId>
              </a:tblPr>
              <a:tblGrid>
                <a:gridCol w="474617"/>
                <a:gridCol w="2401261"/>
                <a:gridCol w="4906682"/>
                <a:gridCol w="843280"/>
              </a:tblGrid>
              <a:tr h="1279900">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 liczba punktów</a:t>
                      </a:r>
                      <a:endParaRPr lang="pl-PL" sz="1400" dirty="0" smtClean="0"/>
                    </a:p>
                  </a:txBody>
                  <a:tcPr anchor="ctr"/>
                </a:tc>
              </a:tr>
              <a:tr h="3498501">
                <a:tc>
                  <a:txBody>
                    <a:bodyPr/>
                    <a:lstStyle/>
                    <a:p>
                      <a:pPr algn="l"/>
                      <a:r>
                        <a:rPr lang="pl-PL" sz="2000" dirty="0" smtClean="0"/>
                        <a:t>1.</a:t>
                      </a:r>
                      <a:endParaRPr lang="pl-PL" sz="2000" dirty="0"/>
                    </a:p>
                  </a:txBody>
                  <a:tcPr anchor="ctr" anchorCtr="1">
                    <a:solidFill>
                      <a:schemeClr val="accent1">
                        <a:lumMod val="20000"/>
                        <a:lumOff val="80000"/>
                      </a:schemeClr>
                    </a:solidFill>
                  </a:tcPr>
                </a:tc>
                <a:tc>
                  <a:txBody>
                    <a:bodyPr/>
                    <a:lstStyle/>
                    <a:p>
                      <a:pPr algn="ctr"/>
                      <a:r>
                        <a:rPr lang="pl-PL" sz="2400" kern="1200" dirty="0" smtClean="0">
                          <a:solidFill>
                            <a:schemeClr val="dk1"/>
                          </a:solidFill>
                          <a:effectLst/>
                          <a:latin typeface="+mn-lt"/>
                          <a:ea typeface="+mn-ea"/>
                          <a:cs typeface="+mn-cs"/>
                        </a:rPr>
                        <a:t>Efektywność kosztowa</a:t>
                      </a:r>
                      <a:endParaRPr lang="pl-PL" sz="2400" dirty="0">
                        <a:solidFill>
                          <a:srgbClr val="FF0000"/>
                        </a:solidFill>
                      </a:endParaRPr>
                    </a:p>
                  </a:txBody>
                  <a:tcPr anchor="ctr" anchorCtr="1">
                    <a:solidFill>
                      <a:schemeClr val="accent1">
                        <a:lumMod val="20000"/>
                        <a:lumOff val="80000"/>
                      </a:schemeClr>
                    </a:solidFill>
                  </a:tcPr>
                </a:tc>
                <a:tc>
                  <a:txBody>
                    <a:bodyPr/>
                    <a:lstStyle/>
                    <a:p>
                      <a:pPr>
                        <a:spcAft>
                          <a:spcPts val="0"/>
                        </a:spcAft>
                      </a:pPr>
                      <a:r>
                        <a:rPr lang="pl-PL" sz="1800" dirty="0" smtClean="0">
                          <a:solidFill>
                            <a:srgbClr val="0D0D0D"/>
                          </a:solidFill>
                          <a:effectLst/>
                          <a:latin typeface="Times New Roman" panose="02020603050405020304" pitchFamily="18" charset="0"/>
                          <a:ea typeface="Times New Roman" panose="02020603050405020304" pitchFamily="18" charset="0"/>
                        </a:rPr>
                        <a:t>Średnia wartość dofinansowania UE w przeliczeniu na 1 tonę/rok mocy przerobowych w zakresie recyklingu odpadów w projekcie:</a:t>
                      </a:r>
                      <a:endParaRPr lang="pl-PL" sz="2000" dirty="0" smtClean="0">
                        <a:solidFill>
                          <a:srgbClr val="000000"/>
                        </a:solidFill>
                        <a:effectLst/>
                        <a:latin typeface="Times New Roman" panose="02020603050405020304" pitchFamily="18" charset="0"/>
                        <a:ea typeface="Times New Roman" panose="02020603050405020304" pitchFamily="18" charset="0"/>
                      </a:endParaRPr>
                    </a:p>
                    <a:p>
                      <a:pPr marL="52705">
                        <a:spcAft>
                          <a:spcPts val="0"/>
                        </a:spcAft>
                      </a:pPr>
                      <a:r>
                        <a:rPr lang="pl-PL" sz="1800" dirty="0" smtClean="0">
                          <a:solidFill>
                            <a:srgbClr val="0D0D0D"/>
                          </a:solidFill>
                          <a:effectLst/>
                          <a:latin typeface="Times New Roman" panose="02020603050405020304" pitchFamily="18" charset="0"/>
                          <a:ea typeface="Times New Roman" panose="02020603050405020304" pitchFamily="18" charset="0"/>
                        </a:rPr>
                        <a:t> </a:t>
                      </a:r>
                      <a:endParaRPr lang="pl-PL" sz="2000" dirty="0" smtClean="0">
                        <a:solidFill>
                          <a:srgbClr val="000000"/>
                        </a:solidFill>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Wingdings" panose="05000000000000000000" pitchFamily="2" charset="2"/>
                        <a:buChar char=""/>
                      </a:pPr>
                      <a:r>
                        <a:rPr lang="pl-PL" sz="1800" dirty="0" smtClean="0">
                          <a:solidFill>
                            <a:srgbClr val="0D0D0D"/>
                          </a:solidFill>
                          <a:effectLst/>
                          <a:latin typeface="Times New Roman" panose="02020603050405020304" pitchFamily="18" charset="0"/>
                          <a:ea typeface="Times New Roman" panose="02020603050405020304" pitchFamily="18" charset="0"/>
                        </a:rPr>
                        <a:t>poniżej  1000  euro – 8 pkt</a:t>
                      </a:r>
                      <a:endParaRPr lang="pl-PL" sz="2000" dirty="0" smtClean="0">
                        <a:solidFill>
                          <a:srgbClr val="000000"/>
                        </a:solidFill>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Wingdings" panose="05000000000000000000" pitchFamily="2" charset="2"/>
                        <a:buChar char=""/>
                      </a:pPr>
                      <a:r>
                        <a:rPr lang="pl-PL" sz="1800" dirty="0" smtClean="0">
                          <a:solidFill>
                            <a:srgbClr val="0D0D0D"/>
                          </a:solidFill>
                          <a:effectLst/>
                          <a:latin typeface="Times New Roman" panose="02020603050405020304" pitchFamily="18" charset="0"/>
                          <a:ea typeface="Times New Roman" panose="02020603050405020304" pitchFamily="18" charset="0"/>
                        </a:rPr>
                        <a:t>poniżej  1228  euro – 5 pkt;  </a:t>
                      </a:r>
                      <a:endParaRPr lang="pl-PL" sz="2000" dirty="0" smtClean="0">
                        <a:solidFill>
                          <a:srgbClr val="000000"/>
                        </a:solidFill>
                        <a:effectLst/>
                        <a:latin typeface="Times New Roman" panose="02020603050405020304" pitchFamily="18" charset="0"/>
                        <a:ea typeface="Times New Roman" panose="02020603050405020304" pitchFamily="18" charset="0"/>
                      </a:endParaRPr>
                    </a:p>
                    <a:p>
                      <a:pPr marL="52705">
                        <a:spcAft>
                          <a:spcPts val="1200"/>
                        </a:spcAft>
                      </a:pPr>
                      <a:r>
                        <a:rPr lang="pl-PL" sz="1800" dirty="0" smtClean="0">
                          <a:solidFill>
                            <a:srgbClr val="000000"/>
                          </a:solidFill>
                          <a:effectLst/>
                          <a:latin typeface="Times New Roman" panose="02020603050405020304" pitchFamily="18" charset="0"/>
                          <a:ea typeface="Times New Roman" panose="02020603050405020304" pitchFamily="18" charset="0"/>
                        </a:rPr>
                        <a:t>Brak spełnienia wyżej wymienionych warunków lub brak informacji w tym zakresie – 0 pkt.</a:t>
                      </a:r>
                      <a:endParaRPr lang="pl-PL" sz="2000" dirty="0" smtClean="0">
                        <a:solidFill>
                          <a:srgbClr val="000000"/>
                        </a:solidFill>
                        <a:effectLst/>
                        <a:latin typeface="Times New Roman" panose="02020603050405020304" pitchFamily="18" charset="0"/>
                        <a:ea typeface="Times New Roman" panose="02020603050405020304" pitchFamily="18" charset="0"/>
                      </a:endParaRPr>
                    </a:p>
                    <a:p>
                      <a:pPr>
                        <a:spcAft>
                          <a:spcPts val="0"/>
                        </a:spcAft>
                      </a:pPr>
                      <a:endParaRPr lang="pl-PL" sz="1800" dirty="0" smtClean="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2000" dirty="0" smtClean="0">
                          <a:effectLst/>
                          <a:latin typeface="+mj-lt"/>
                          <a:ea typeface="Calibri" panose="020F0502020204030204" pitchFamily="34" charset="0"/>
                        </a:rPr>
                        <a:t>8</a:t>
                      </a:r>
                      <a:endParaRPr lang="pl-PL" sz="20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243840" y="1008192"/>
            <a:ext cx="4725396" cy="400110"/>
          </a:xfrm>
          <a:prstGeom prst="rect">
            <a:avLst/>
          </a:prstGeom>
          <a:noFill/>
          <a:ln w="9525">
            <a:noFill/>
            <a:miter lim="800000"/>
            <a:headEnd/>
            <a:tailEnd/>
          </a:ln>
        </p:spPr>
        <p:txBody>
          <a:bodyPr wrap="none" anchor="ctr">
            <a:spAutoFit/>
          </a:bodyPr>
          <a:lstStyle/>
          <a:p>
            <a:pPr eaLnBrk="0" hangingPunct="0"/>
            <a:r>
              <a:rPr lang="pl-PL" sz="2000" b="1" dirty="0">
                <a:latin typeface="Calibri" pitchFamily="34" charset="0"/>
                <a:cs typeface="Calibri" pitchFamily="34" charset="0"/>
              </a:rPr>
              <a:t>KRYTERIA </a:t>
            </a:r>
            <a:r>
              <a:rPr lang="pl-PL" sz="2000" b="1" dirty="0" smtClean="0">
                <a:latin typeface="Calibri" pitchFamily="34" charset="0"/>
                <a:cs typeface="Calibri" pitchFamily="34" charset="0"/>
              </a:rPr>
              <a:t>MERYTORYCZNO-SZCZEGÓŁOWE</a:t>
            </a:r>
            <a:endParaRPr lang="pl-PL" sz="2000" dirty="0">
              <a:latin typeface="Calibri" pitchFamily="34" charset="0"/>
            </a:endParaRPr>
          </a:p>
        </p:txBody>
      </p:sp>
    </p:spTree>
    <p:extLst>
      <p:ext uri="{BB962C8B-B14F-4D97-AF65-F5344CB8AC3E}">
        <p14:creationId xmlns:p14="http://schemas.microsoft.com/office/powerpoint/2010/main" val="2347903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214576504"/>
              </p:ext>
            </p:extLst>
          </p:nvPr>
        </p:nvGraphicFramePr>
        <p:xfrm>
          <a:off x="243840" y="1557855"/>
          <a:ext cx="8625840" cy="3943350"/>
        </p:xfrm>
        <a:graphic>
          <a:graphicData uri="http://schemas.openxmlformats.org/drawingml/2006/table">
            <a:tbl>
              <a:tblPr firstRow="1" bandRow="1">
                <a:tableStyleId>{5C22544A-7EE6-4342-B048-85BDC9FD1C3A}</a:tableStyleId>
              </a:tblPr>
              <a:tblGrid>
                <a:gridCol w="474617"/>
                <a:gridCol w="1637468"/>
                <a:gridCol w="5670475"/>
                <a:gridCol w="843280"/>
              </a:tblGrid>
              <a:tr h="92427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 liczba punktów</a:t>
                      </a:r>
                      <a:endParaRPr lang="pl-PL" sz="1400" dirty="0" smtClean="0"/>
                    </a:p>
                  </a:txBody>
                  <a:tcPr anchor="ctr"/>
                </a:tc>
              </a:tr>
              <a:tr h="860951">
                <a:tc>
                  <a:txBody>
                    <a:bodyPr/>
                    <a:lstStyle/>
                    <a:p>
                      <a:pPr algn="l"/>
                      <a:r>
                        <a:rPr lang="pl-PL" sz="2000" dirty="0" smtClean="0"/>
                        <a:t>1.</a:t>
                      </a:r>
                      <a:endParaRPr lang="pl-PL" sz="2000" dirty="0"/>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smtClean="0">
                          <a:ln>
                            <a:noFill/>
                          </a:ln>
                          <a:solidFill>
                            <a:prstClr val="black"/>
                          </a:solidFill>
                          <a:effectLst/>
                          <a:uLnTx/>
                          <a:uFillTx/>
                          <a:latin typeface="+mn-lt"/>
                          <a:ea typeface="+mn-ea"/>
                          <a:cs typeface="+mn-cs"/>
                        </a:rPr>
                        <a:t>Efektywność kosztowa</a:t>
                      </a:r>
                      <a:endParaRPr kumimoji="0" lang="pl-PL" sz="2400" b="0" i="0" u="none" strike="noStrike" kern="1200" cap="none" spc="0" normalizeH="0" baseline="0" noProof="0" dirty="0">
                        <a:ln>
                          <a:noFill/>
                        </a:ln>
                        <a:solidFill>
                          <a:srgbClr val="FF0000"/>
                        </a:solidFill>
                        <a:effectLst/>
                        <a:uLnTx/>
                        <a:uFillTx/>
                        <a:latin typeface="+mn-lt"/>
                        <a:ea typeface="+mn-ea"/>
                        <a:cs typeface="+mn-cs"/>
                      </a:endParaRPr>
                    </a:p>
                  </a:txBody>
                  <a:tcPr marL="36195" marR="36195" marT="36195" marB="36195" anchor="ctr">
                    <a:solidFill>
                      <a:schemeClr val="accent1">
                        <a:lumMod val="20000"/>
                        <a:lumOff val="80000"/>
                      </a:schemeClr>
                    </a:solidFill>
                  </a:tcPr>
                </a:tc>
                <a:tc>
                  <a:txBody>
                    <a:bodyPr/>
                    <a:lstStyle/>
                    <a:p>
                      <a:pPr>
                        <a:spcAft>
                          <a:spcPts val="0"/>
                        </a:spcAft>
                      </a:pPr>
                      <a:r>
                        <a:rPr kumimoji="0" lang="pl-PL" sz="1800" b="0" i="0" u="none" strike="noStrike" kern="1200" cap="none" spc="0" normalizeH="0" baseline="0" dirty="0" smtClean="0">
                          <a:ln>
                            <a:noFill/>
                          </a:ln>
                          <a:solidFill>
                            <a:prstClr val="black"/>
                          </a:solidFill>
                          <a:effectLst/>
                          <a:uLnTx/>
                          <a:uFillTx/>
                          <a:latin typeface="+mn-lt"/>
                          <a:ea typeface="+mn-ea"/>
                          <a:cs typeface="+mn-cs"/>
                        </a:rPr>
                        <a:t>Średnia wartość dofinansowania UE w przeliczeniu na 1 tonę/rok nowej mocy przerobowej odpadów w projekcie:</a:t>
                      </a:r>
                    </a:p>
                    <a:p>
                      <a:pPr marL="52705">
                        <a:spcAft>
                          <a:spcPts val="0"/>
                        </a:spcAft>
                      </a:pPr>
                      <a:r>
                        <a:rPr kumimoji="0" lang="pl-PL" sz="1800" b="0" i="0" u="none" strike="noStrike" kern="1200" cap="none" spc="0" normalizeH="0" baseline="0" dirty="0" smtClean="0">
                          <a:ln>
                            <a:noFill/>
                          </a:ln>
                          <a:solidFill>
                            <a:prstClr val="black"/>
                          </a:solidFill>
                          <a:effectLst/>
                          <a:uLnTx/>
                          <a:uFillTx/>
                          <a:latin typeface="+mn-lt"/>
                          <a:ea typeface="+mn-ea"/>
                          <a:cs typeface="+mn-cs"/>
                        </a:rPr>
                        <a:t> </a:t>
                      </a:r>
                    </a:p>
                    <a:p>
                      <a:pPr marL="342900" lvl="0" indent="-342900">
                        <a:spcBef>
                          <a:spcPts val="600"/>
                        </a:spcBef>
                        <a:spcAft>
                          <a:spcPts val="600"/>
                        </a:spcAft>
                        <a:buFont typeface="Wingdings" panose="05000000000000000000" pitchFamily="2" charset="2"/>
                        <a:buChar char=""/>
                      </a:pPr>
                      <a:r>
                        <a:rPr kumimoji="0" lang="pl-PL" sz="1800" b="0" i="0" u="none" strike="noStrike" kern="1200" cap="none" spc="0" normalizeH="0" baseline="0" dirty="0" smtClean="0">
                          <a:ln>
                            <a:noFill/>
                          </a:ln>
                          <a:solidFill>
                            <a:prstClr val="black"/>
                          </a:solidFill>
                          <a:effectLst/>
                          <a:uLnTx/>
                          <a:uFillTx/>
                          <a:latin typeface="+mn-lt"/>
                          <a:ea typeface="+mn-ea"/>
                          <a:cs typeface="+mn-cs"/>
                        </a:rPr>
                        <a:t>poniżej  53 euro – 3 pkt;  </a:t>
                      </a:r>
                    </a:p>
                    <a:p>
                      <a:pPr marL="342900" lvl="0" indent="-342900">
                        <a:spcBef>
                          <a:spcPts val="600"/>
                        </a:spcBef>
                        <a:spcAft>
                          <a:spcPts val="600"/>
                        </a:spcAft>
                        <a:buFont typeface="Wingdings" panose="05000000000000000000" pitchFamily="2" charset="2"/>
                        <a:buChar char=""/>
                      </a:pPr>
                      <a:r>
                        <a:rPr kumimoji="0" lang="pl-PL" sz="1800" b="0" i="0" u="none" strike="noStrike" kern="1200" cap="none" spc="0" normalizeH="0" baseline="0" dirty="0" smtClean="0">
                          <a:ln>
                            <a:noFill/>
                          </a:ln>
                          <a:solidFill>
                            <a:prstClr val="black"/>
                          </a:solidFill>
                          <a:effectLst/>
                          <a:uLnTx/>
                          <a:uFillTx/>
                          <a:latin typeface="+mn-lt"/>
                          <a:ea typeface="+mn-ea"/>
                          <a:cs typeface="+mn-cs"/>
                        </a:rPr>
                        <a:t>poniżej  63 euro – 1 pkt;  </a:t>
                      </a:r>
                    </a:p>
                    <a:p>
                      <a:pPr marL="52705">
                        <a:spcAft>
                          <a:spcPts val="1200"/>
                        </a:spcAft>
                      </a:pPr>
                      <a:r>
                        <a:rPr kumimoji="0" lang="pl-PL" sz="1800" b="0" i="0" u="none" strike="noStrike" kern="1200" cap="none" spc="0" normalizeH="0" baseline="0" dirty="0" smtClean="0">
                          <a:ln>
                            <a:noFill/>
                          </a:ln>
                          <a:solidFill>
                            <a:prstClr val="black"/>
                          </a:solidFill>
                          <a:effectLst/>
                          <a:uLnTx/>
                          <a:uFillTx/>
                          <a:latin typeface="+mn-lt"/>
                          <a:ea typeface="+mn-ea"/>
                          <a:cs typeface="+mn-cs"/>
                        </a:rPr>
                        <a:t>Brak spełnienia wyżej wymienionych warunków lub brak informacji w tym zakresie – 0 pkt.</a:t>
                      </a:r>
                    </a:p>
                    <a:p>
                      <a:r>
                        <a:rPr kumimoji="0" lang="pl-PL" sz="1800" b="0" i="0" u="none" strike="noStrike" kern="1200" cap="none" spc="0" normalizeH="0" baseline="0" dirty="0" smtClean="0">
                          <a:ln>
                            <a:noFill/>
                          </a:ln>
                          <a:solidFill>
                            <a:prstClr val="black"/>
                          </a:solidFill>
                          <a:effectLst/>
                          <a:uLnTx/>
                          <a:uFillTx/>
                          <a:latin typeface="+mn-lt"/>
                          <a:ea typeface="+mn-ea"/>
                          <a:cs typeface="+mn-cs"/>
                        </a:rPr>
                        <a:t>Koszt należy przeliczyć kursem euro podanym w regulaminie konkursu</a:t>
                      </a: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2000" kern="1200" dirty="0" smtClean="0">
                          <a:solidFill>
                            <a:schemeClr val="dk1"/>
                          </a:solidFill>
                          <a:effectLst/>
                          <a:latin typeface="Calibri" panose="020F0502020204030204" pitchFamily="34" charset="0"/>
                          <a:ea typeface="Times New Roman" panose="02020603050405020304" pitchFamily="18" charset="0"/>
                          <a:cs typeface="Arial" panose="020B0604020202020204" pitchFamily="34" charset="0"/>
                        </a:rPr>
                        <a:t>3</a:t>
                      </a:r>
                      <a:endParaRPr lang="pl-PL" sz="2000" kern="1200" dirty="0">
                        <a:solidFill>
                          <a:schemeClr val="dk1"/>
                        </a:solidFill>
                        <a:effectLst/>
                        <a:latin typeface="Calibri" panose="020F0502020204030204" pitchFamily="34" charset="0"/>
                        <a:ea typeface="Times New Roman" panose="02020603050405020304" pitchFamily="18" charset="0"/>
                        <a:cs typeface="Arial" panose="020B0604020202020204" pitchFamily="34" charset="0"/>
                      </a:endParaRPr>
                    </a:p>
                  </a:txBody>
                  <a:tcPr marL="36195" marR="36195" marT="36195" marB="36195"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243840" y="1008192"/>
            <a:ext cx="4725396" cy="400110"/>
          </a:xfrm>
          <a:prstGeom prst="rect">
            <a:avLst/>
          </a:prstGeom>
          <a:noFill/>
          <a:ln w="9525">
            <a:noFill/>
            <a:miter lim="800000"/>
            <a:headEnd/>
            <a:tailEnd/>
          </a:ln>
        </p:spPr>
        <p:txBody>
          <a:bodyPr wrap="none" anchor="ctr">
            <a:spAutoFit/>
          </a:bodyPr>
          <a:lstStyle/>
          <a:p>
            <a:pPr lvl="0" eaLnBrk="0" hangingPunct="0"/>
            <a:r>
              <a:rPr lang="pl-PL" sz="2000" b="1" dirty="0">
                <a:solidFill>
                  <a:prstClr val="black"/>
                </a:solidFill>
                <a:latin typeface="Calibri" pitchFamily="34" charset="0"/>
                <a:cs typeface="Calibri" pitchFamily="34" charset="0"/>
              </a:rPr>
              <a:t>KRYTERIA MERYTORYCZNO-SZCZEGÓŁOWE</a:t>
            </a:r>
            <a:endParaRPr lang="pl-PL" sz="2000" dirty="0">
              <a:solidFill>
                <a:prstClr val="black"/>
              </a:solidFill>
              <a:latin typeface="Calibri" pitchFamily="34" charset="0"/>
            </a:endParaRPr>
          </a:p>
        </p:txBody>
      </p:sp>
    </p:spTree>
    <p:extLst>
      <p:ext uri="{BB962C8B-B14F-4D97-AF65-F5344CB8AC3E}">
        <p14:creationId xmlns:p14="http://schemas.microsoft.com/office/powerpoint/2010/main" val="2962027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441530811"/>
              </p:ext>
            </p:extLst>
          </p:nvPr>
        </p:nvGraphicFramePr>
        <p:xfrm>
          <a:off x="243840" y="1557856"/>
          <a:ext cx="8625840" cy="4864978"/>
        </p:xfrm>
        <a:graphic>
          <a:graphicData uri="http://schemas.openxmlformats.org/drawingml/2006/table">
            <a:tbl>
              <a:tblPr firstRow="1" bandRow="1">
                <a:tableStyleId>{5C22544A-7EE6-4342-B048-85BDC9FD1C3A}</a:tableStyleId>
              </a:tblPr>
              <a:tblGrid>
                <a:gridCol w="474617"/>
                <a:gridCol w="1884894"/>
                <a:gridCol w="5423049"/>
                <a:gridCol w="843280"/>
              </a:tblGrid>
              <a:tr h="885326">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Punktacja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latin typeface="+mn-lt"/>
                          <a:ea typeface="+mn-ea"/>
                          <a:cs typeface="+mn-cs"/>
                        </a:rPr>
                        <a:t>Maksymalna liczba punktów</a:t>
                      </a:r>
                      <a:endParaRPr lang="pl-PL" sz="1400" dirty="0" smtClean="0"/>
                    </a:p>
                  </a:txBody>
                  <a:tcPr anchor="ctr"/>
                </a:tc>
              </a:tr>
              <a:tr h="1713237">
                <a:tc>
                  <a:txBody>
                    <a:bodyPr/>
                    <a:lstStyle/>
                    <a:p>
                      <a:pPr algn="l"/>
                      <a:r>
                        <a:rPr lang="pl-PL" sz="2000" dirty="0" smtClean="0"/>
                        <a:t>2.</a:t>
                      </a:r>
                      <a:endParaRPr lang="pl-PL" sz="2000" dirty="0"/>
                    </a:p>
                  </a:txBody>
                  <a:tcPr anchor="ctr" anchorCtr="1">
                    <a:solidFill>
                      <a:schemeClr val="accent1">
                        <a:lumMod val="20000"/>
                        <a:lumOff val="80000"/>
                      </a:schemeClr>
                    </a:solidFill>
                  </a:tcPr>
                </a:tc>
                <a:tc>
                  <a:txBody>
                    <a:bodyPr/>
                    <a:lstStyle/>
                    <a:p>
                      <a:pPr algn="ctr">
                        <a:lnSpc>
                          <a:spcPct val="115000"/>
                        </a:lnSpc>
                        <a:spcAft>
                          <a:spcPts val="0"/>
                        </a:spcAft>
                      </a:pPr>
                      <a:r>
                        <a:rPr lang="pl-PL" sz="2000" dirty="0" smtClean="0">
                          <a:effectLst/>
                          <a:latin typeface="Calibri" panose="020F0502020204030204" pitchFamily="34" charset="0"/>
                          <a:ea typeface="Times New Roman" panose="02020603050405020304" pitchFamily="18" charset="0"/>
                          <a:cs typeface="Arial" panose="020B0604020202020204" pitchFamily="34" charset="0"/>
                        </a:rPr>
                        <a:t>Gotowość projektu do realizacji</a:t>
                      </a:r>
                      <a:endParaRPr lang="pl-PL" sz="20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lnSpc>
                          <a:spcPct val="115000"/>
                        </a:lnSpc>
                        <a:spcAft>
                          <a:spcPts val="0"/>
                        </a:spcAft>
                      </a:pPr>
                      <a:r>
                        <a:rPr lang="pl-PL" sz="1400" dirty="0" smtClean="0">
                          <a:solidFill>
                            <a:srgbClr val="000000"/>
                          </a:solidFill>
                          <a:effectLst/>
                          <a:latin typeface="Times New Roman" panose="02020603050405020304" pitchFamily="18" charset="0"/>
                          <a:ea typeface="Calibri" panose="020F0502020204030204" pitchFamily="34" charset="0"/>
                        </a:rPr>
                        <a:t>Punkty przyznawane są w następujący sposób: </a:t>
                      </a:r>
                      <a:endParaRPr lang="pl-PL" sz="1600" dirty="0" smtClean="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pl-PL" sz="1400" dirty="0" smtClean="0">
                          <a:solidFill>
                            <a:srgbClr val="000000"/>
                          </a:solidFill>
                          <a:effectLst/>
                          <a:latin typeface="Times New Roman" panose="02020603050405020304" pitchFamily="18" charset="0"/>
                          <a:ea typeface="Calibri" panose="020F0502020204030204" pitchFamily="34" charset="0"/>
                        </a:rPr>
                        <a:t>w stosunku do projektu została wydana ostateczna decyzja o pozwolenie na budowę i na decyzję nie została wniesiona skarga do Sądu Administracyjnego  albo dokonano zgłoszenia, od którego właściwy organ nie wniósł sprzeciwu,  pozwalające na realizację całości inwestycji lub nie wymaga pozwolenia na budowę albo zgłoszenia – 6 pkt.</a:t>
                      </a:r>
                      <a:endParaRPr lang="pl-PL" sz="1600" dirty="0" smtClean="0">
                        <a:solidFill>
                          <a:srgbClr val="000000"/>
                        </a:solidFill>
                        <a:effectLst/>
                        <a:latin typeface="Times New Roman" panose="02020603050405020304" pitchFamily="18" charset="0"/>
                        <a:ea typeface="Times New Roman" panose="02020603050405020304" pitchFamily="18" charset="0"/>
                      </a:endParaRPr>
                    </a:p>
                    <a:p>
                      <a:r>
                        <a:rPr lang="pl-PL" sz="1400" dirty="0" smtClean="0">
                          <a:effectLst/>
                          <a:latin typeface="Times New Roman" panose="02020603050405020304" pitchFamily="18" charset="0"/>
                          <a:ea typeface="Calibri" panose="020F0502020204030204" pitchFamily="34" charset="0"/>
                        </a:rPr>
                        <a:t>Brak spełnienia wyżej wymienionych warunków lub brak informacji w tym zakresie – 0 pkt.</a:t>
                      </a:r>
                      <a:endParaRPr lang="pl-PL" sz="1400" dirty="0" smtClean="0">
                        <a:effectLst/>
                        <a:latin typeface="Cambria" panose="02040503050406030204" pitchFamily="18" charset="0"/>
                        <a:ea typeface="Calibri" panose="020F0502020204030204" pitchFamily="34" charset="0"/>
                        <a:cs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2000" dirty="0" smtClean="0">
                          <a:effectLst/>
                          <a:latin typeface="Calibri" panose="020F0502020204030204" pitchFamily="34" charset="0"/>
                          <a:ea typeface="Times New Roman" panose="02020603050405020304" pitchFamily="18" charset="0"/>
                          <a:cs typeface="Arial" panose="020B0604020202020204" pitchFamily="34" charset="0"/>
                        </a:rPr>
                        <a:t>4</a:t>
                      </a:r>
                      <a:endParaRPr lang="pl-PL" sz="20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r>
              <a:tr h="1703440">
                <a:tc>
                  <a:txBody>
                    <a:bodyPr/>
                    <a:lstStyle/>
                    <a:p>
                      <a:pPr algn="l"/>
                      <a:r>
                        <a:rPr lang="pl-PL" sz="2000" dirty="0" smtClean="0"/>
                        <a:t>3.</a:t>
                      </a:r>
                      <a:endParaRPr lang="pl-PL" sz="2000" dirty="0"/>
                    </a:p>
                  </a:txBody>
                  <a:tcPr anchor="ctr" anchorCtr="1">
                    <a:solidFill>
                      <a:schemeClr val="accent1">
                        <a:lumMod val="20000"/>
                        <a:lumOff val="80000"/>
                      </a:schemeClr>
                    </a:solidFill>
                  </a:tcPr>
                </a:tc>
                <a:tc>
                  <a:txBody>
                    <a:bodyPr/>
                    <a:lstStyle/>
                    <a:p>
                      <a:pPr algn="ctr">
                        <a:lnSpc>
                          <a:spcPct val="115000"/>
                        </a:lnSpc>
                        <a:spcAft>
                          <a:spcPts val="0"/>
                        </a:spcAft>
                      </a:pPr>
                      <a:r>
                        <a:rPr lang="pl-PL" sz="2000" dirty="0" smtClean="0">
                          <a:effectLst/>
                          <a:latin typeface="Times New Roman" panose="02020603050405020304" pitchFamily="18" charset="0"/>
                          <a:ea typeface="Times New Roman" panose="02020603050405020304" pitchFamily="18" charset="0"/>
                        </a:rPr>
                        <a:t>Certyfikaty środowiskowe</a:t>
                      </a:r>
                      <a:endParaRPr lang="pl-PL" sz="20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spcAft>
                          <a:spcPts val="0"/>
                        </a:spcAft>
                      </a:pPr>
                      <a:r>
                        <a:rPr lang="pl-PL" sz="1400" dirty="0" smtClean="0">
                          <a:effectLst/>
                          <a:latin typeface="Times New Roman" panose="02020603050405020304" pitchFamily="18" charset="0"/>
                          <a:ea typeface="Times New Roman" panose="02020603050405020304" pitchFamily="18" charset="0"/>
                        </a:rPr>
                        <a:t>Wnioskodawca:</a:t>
                      </a:r>
                      <a:endParaRPr lang="pl-PL" sz="16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sz="1400" dirty="0" err="1" smtClean="0">
                          <a:effectLst/>
                          <a:latin typeface="Times New Roman" panose="02020603050405020304" pitchFamily="18" charset="0"/>
                          <a:ea typeface="Times New Roman" panose="02020603050405020304" pitchFamily="18" charset="0"/>
                        </a:rPr>
                        <a:t>posiada</a:t>
                      </a:r>
                      <a:r>
                        <a:rPr lang="en-US" sz="1400" dirty="0" smtClean="0">
                          <a:effectLst/>
                          <a:latin typeface="Times New Roman" panose="02020603050405020304" pitchFamily="18" charset="0"/>
                          <a:ea typeface="Times New Roman" panose="02020603050405020304" pitchFamily="18" charset="0"/>
                        </a:rPr>
                        <a:t> </a:t>
                      </a:r>
                      <a:r>
                        <a:rPr lang="en-US" sz="1400" dirty="0" err="1" smtClean="0">
                          <a:effectLst/>
                          <a:latin typeface="Times New Roman" panose="02020603050405020304" pitchFamily="18" charset="0"/>
                          <a:ea typeface="Times New Roman" panose="02020603050405020304" pitchFamily="18" charset="0"/>
                        </a:rPr>
                        <a:t>certyfikat</a:t>
                      </a:r>
                      <a:r>
                        <a:rPr lang="en-US" sz="1400" dirty="0" smtClean="0">
                          <a:effectLst/>
                          <a:latin typeface="Times New Roman" panose="02020603050405020304" pitchFamily="18" charset="0"/>
                          <a:ea typeface="Times New Roman" panose="02020603050405020304" pitchFamily="18" charset="0"/>
                        </a:rPr>
                        <a:t> </a:t>
                      </a:r>
                      <a:r>
                        <a:rPr lang="en-US" sz="1400" dirty="0" err="1" smtClean="0">
                          <a:effectLst/>
                          <a:latin typeface="Times New Roman" panose="02020603050405020304" pitchFamily="18" charset="0"/>
                          <a:ea typeface="Times New Roman" panose="02020603050405020304" pitchFamily="18" charset="0"/>
                        </a:rPr>
                        <a:t>środowiskowy</a:t>
                      </a:r>
                      <a:r>
                        <a:rPr lang="en-US" sz="1400" dirty="0" smtClean="0">
                          <a:effectLst/>
                          <a:latin typeface="Times New Roman" panose="02020603050405020304" pitchFamily="18" charset="0"/>
                          <a:ea typeface="Times New Roman" panose="02020603050405020304" pitchFamily="18" charset="0"/>
                        </a:rPr>
                        <a:t> EMAS (Eco-Management and Audit Scheme) </a:t>
                      </a:r>
                      <a:r>
                        <a:rPr lang="en-US" sz="1400" dirty="0" err="1" smtClean="0">
                          <a:effectLst/>
                          <a:latin typeface="Times New Roman" panose="02020603050405020304" pitchFamily="18" charset="0"/>
                          <a:ea typeface="Times New Roman" panose="02020603050405020304" pitchFamily="18" charset="0"/>
                        </a:rPr>
                        <a:t>lub</a:t>
                      </a:r>
                      <a:r>
                        <a:rPr lang="en-US" sz="1400" dirty="0" smtClean="0">
                          <a:effectLst/>
                          <a:latin typeface="Times New Roman" panose="02020603050405020304" pitchFamily="18" charset="0"/>
                          <a:ea typeface="Times New Roman" panose="02020603050405020304" pitchFamily="18" charset="0"/>
                        </a:rPr>
                        <a:t> ISO 14001 - 5 pkt.</a:t>
                      </a:r>
                      <a:endParaRPr lang="pl-PL" sz="16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endParaRPr lang="pl-PL" sz="1600" dirty="0" smtClean="0">
                        <a:effectLst/>
                        <a:latin typeface="Times New Roman" panose="02020603050405020304" pitchFamily="18" charset="0"/>
                        <a:ea typeface="Times New Roman" panose="02020603050405020304" pitchFamily="18" charset="0"/>
                      </a:endParaRPr>
                    </a:p>
                    <a:p>
                      <a:r>
                        <a:rPr lang="pl-PL" sz="1400" dirty="0" smtClean="0">
                          <a:effectLst/>
                          <a:latin typeface="Times New Roman" panose="02020603050405020304" pitchFamily="18" charset="0"/>
                          <a:ea typeface="Times New Roman" panose="02020603050405020304" pitchFamily="18" charset="0"/>
                        </a:rPr>
                        <a:t>Brak spełnienia ww. warunków lub brak informacji w tym zakresie – 0 pkt.</a:t>
                      </a:r>
                      <a:endParaRPr lang="pl-PL" sz="14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2000" dirty="0" smtClean="0">
                          <a:effectLst/>
                          <a:latin typeface="Times New Roman" panose="02020603050405020304" pitchFamily="18" charset="0"/>
                          <a:ea typeface="Times New Roman" panose="02020603050405020304" pitchFamily="18" charset="0"/>
                        </a:rPr>
                        <a:t>5</a:t>
                      </a:r>
                      <a:endParaRPr lang="pl-PL" sz="2000" dirty="0">
                        <a:effectLst/>
                        <a:latin typeface="Times New Roman" panose="02020603050405020304" pitchFamily="18" charset="0"/>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243840" y="1008192"/>
            <a:ext cx="4725396" cy="400110"/>
          </a:xfrm>
          <a:prstGeom prst="rect">
            <a:avLst/>
          </a:prstGeom>
          <a:noFill/>
          <a:ln w="9525">
            <a:noFill/>
            <a:miter lim="800000"/>
            <a:headEnd/>
            <a:tailEnd/>
          </a:ln>
        </p:spPr>
        <p:txBody>
          <a:bodyPr wrap="none" anchor="ctr">
            <a:spAutoFit/>
          </a:bodyPr>
          <a:lstStyle/>
          <a:p>
            <a:pPr lvl="0" eaLnBrk="0" hangingPunct="0"/>
            <a:r>
              <a:rPr lang="pl-PL" sz="2000" b="1" dirty="0">
                <a:solidFill>
                  <a:prstClr val="black"/>
                </a:solidFill>
                <a:latin typeface="Calibri" pitchFamily="34" charset="0"/>
                <a:cs typeface="Calibri" pitchFamily="34" charset="0"/>
              </a:rPr>
              <a:t>KRYTERIA MERYTORYCZNO-SZCZEGÓŁOWE</a:t>
            </a:r>
            <a:endParaRPr lang="pl-PL" sz="2000" dirty="0">
              <a:solidFill>
                <a:prstClr val="black"/>
              </a:solidFill>
              <a:latin typeface="Calibri" pitchFamily="34" charset="0"/>
            </a:endParaRPr>
          </a:p>
        </p:txBody>
      </p:sp>
    </p:spTree>
    <p:extLst>
      <p:ext uri="{BB962C8B-B14F-4D97-AF65-F5344CB8AC3E}">
        <p14:creationId xmlns:p14="http://schemas.microsoft.com/office/powerpoint/2010/main" val="2113541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3659</TotalTime>
  <Words>447</Words>
  <Application>Microsoft Office PowerPoint</Application>
  <PresentationFormat>Pokaz na ekranie (4:3)</PresentationFormat>
  <Paragraphs>141</Paragraphs>
  <Slides>12</Slides>
  <Notes>8</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12</vt:i4>
      </vt:variant>
    </vt:vector>
  </HeadingPairs>
  <TitlesOfParts>
    <vt:vector size="19" baseType="lpstr">
      <vt:lpstr>Arial</vt:lpstr>
      <vt:lpstr>Calibri</vt:lpstr>
      <vt:lpstr>Cambria</vt:lpstr>
      <vt:lpstr>Symbol</vt:lpstr>
      <vt:lpstr>Times New Roman</vt:lpstr>
      <vt:lpstr>Wingdings</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Dulęba Michał</cp:lastModifiedBy>
  <cp:revision>551</cp:revision>
  <cp:lastPrinted>2016-10-15T08:27:27Z</cp:lastPrinted>
  <dcterms:created xsi:type="dcterms:W3CDTF">2015-04-20T12:46:14Z</dcterms:created>
  <dcterms:modified xsi:type="dcterms:W3CDTF">2016-10-15T08:28:58Z</dcterms:modified>
</cp:coreProperties>
</file>