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2"/>
  </p:notesMasterIdLst>
  <p:sldIdLst>
    <p:sldId id="258" r:id="rId2"/>
    <p:sldId id="345" r:id="rId3"/>
    <p:sldId id="354" r:id="rId4"/>
    <p:sldId id="397" r:id="rId5"/>
    <p:sldId id="385" r:id="rId6"/>
    <p:sldId id="391" r:id="rId7"/>
    <p:sldId id="377" r:id="rId8"/>
    <p:sldId id="395" r:id="rId9"/>
    <p:sldId id="396" r:id="rId10"/>
    <p:sldId id="387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6203" autoAdjust="0"/>
  </p:normalViewPr>
  <p:slideViewPr>
    <p:cSldViewPr snapToGrid="0">
      <p:cViewPr varScale="1">
        <p:scale>
          <a:sx n="94" d="100"/>
          <a:sy n="94" d="100"/>
        </p:scale>
        <p:origin x="4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2016-01-14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rszablowski\AppData\Local\Microsoft\Windows\Temporary%20Internet%20Files\Content.MSO\756432F.xlsx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 21 stycznia 2016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447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</a:t>
            </a:r>
            <a:r>
              <a:rPr lang="pl-PL" sz="3600" dirty="0" smtClean="0">
                <a:latin typeface="+mn-lt"/>
              </a:rPr>
              <a:t>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EFRR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4.3.2 ,,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Mobilność miejska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+mn-lt"/>
              </a:rPr>
            </a:b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w ramach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ZIT” </a:t>
            </a:r>
          </a:p>
          <a:p>
            <a:pPr algn="ctr" eaLnBrk="0" hangingPunct="0">
              <a:defRPr/>
            </a:pPr>
            <a:r>
              <a:rPr lang="pl-PL" sz="3300" dirty="0" smtClean="0">
                <a:solidFill>
                  <a:srgbClr val="FF0000"/>
                </a:solidFill>
                <a:latin typeface="+mn-lt"/>
              </a:rPr>
              <a:t>typ </a:t>
            </a:r>
            <a:r>
              <a:rPr lang="pl-PL" sz="3300" dirty="0">
                <a:solidFill>
                  <a:srgbClr val="FF0000"/>
                </a:solidFill>
                <a:latin typeface="+mn-lt"/>
              </a:rPr>
              <a:t>projektu: Ścieżki i </a:t>
            </a:r>
            <a:r>
              <a:rPr lang="pl-PL" sz="3300" dirty="0" smtClean="0">
                <a:solidFill>
                  <a:srgbClr val="FF0000"/>
                </a:solidFill>
                <a:latin typeface="+mn-lt"/>
              </a:rPr>
              <a:t>infrastruktura rowerowa</a:t>
            </a:r>
            <a:endParaRPr lang="pl-PL" sz="33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078943"/>
              </p:ext>
            </p:extLst>
          </p:nvPr>
        </p:nvGraphicFramePr>
        <p:xfrm>
          <a:off x="140843" y="1425289"/>
          <a:ext cx="8884437" cy="5130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661"/>
                <a:gridCol w="1417320"/>
                <a:gridCol w="5596128"/>
                <a:gridCol w="795680"/>
                <a:gridCol w="612648"/>
              </a:tblGrid>
              <a:tr h="100965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92285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1.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Zgodność projektu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 Planem Gospodarki Niskoemisyjnej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Oceniana jest zgodność z Planem/-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ami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Gospodarki Niskoemisyjnej, obowiązującym/-i na obszarze na którym realizowany jest projekt.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Weryfikacji podlegać będzie czy projekt wpisuje się w kierunki działań niskoemisyjnych i/ lub został zidentyfikowany w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Planie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ospodarki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iskoemisyjnej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j-lt"/>
                        </a:rPr>
                        <a:t>0/1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j-lt"/>
                        </a:rPr>
                        <a:t>1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9844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2.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Funkcjonalność 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ścieżek rowerowych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 marR="19685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Inwestycje w  ścieżki rowerowe będące przedmiotem projektu mogą być finansowane jedynie jeżeli pełnią funkcję korytarzy transportowych i zostały zaprojektowane w celach: szerszego wykorzystania transportu niezmotoryzowanego indywidualnego, zmniejszenia wykorzystania samochodów osobowych, lepszej integracji gałęzi transportu, niższej emisji zanieczyszczeń powietrza, hałasu oraz niższego zatłoczenia, poprawy bezpieczeństwa ruchu drogowego i nie zostały zaprojektowane jedynie jako infrastruktura turystyczno-rekreacyjna.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j-lt"/>
                        </a:rPr>
                        <a:t>0/1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j-lt"/>
                        </a:rPr>
                        <a:t>1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61171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742490"/>
              </p:ext>
            </p:extLst>
          </p:nvPr>
        </p:nvGraphicFramePr>
        <p:xfrm>
          <a:off x="113411" y="1361281"/>
          <a:ext cx="8902573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16"/>
                <a:gridCol w="1493037"/>
                <a:gridCol w="5751576"/>
                <a:gridCol w="539496"/>
                <a:gridCol w="612648"/>
              </a:tblGrid>
              <a:tr h="74183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2931880">
                <a:tc>
                  <a:txBody>
                    <a:bodyPr/>
                    <a:lstStyle/>
                    <a:p>
                      <a:pPr algn="l"/>
                      <a:r>
                        <a:rPr lang="pl-PL" sz="1500" dirty="0" smtClean="0">
                          <a:latin typeface="+mj-lt"/>
                        </a:rPr>
                        <a:t>3.</a:t>
                      </a:r>
                      <a:endParaRPr lang="pl-PL" sz="15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500" dirty="0">
                          <a:solidFill>
                            <a:srgbClr val="0D0D0D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Sprzyjanie oszczędnemu, efektywnemu i wydajnemu wydatkowaniu środków oraz zapewnianie realizacji wskaźników z zachowaniem efektywności kosztowej</a:t>
                      </a:r>
                      <a:endParaRPr lang="pl-PL" sz="15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Wskaźnik: „</a:t>
                      </a:r>
                      <a:r>
                        <a:rPr lang="pl-PL" sz="15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2"/>
                        </a:rPr>
                        <a:t>Długość wybudowanych lub przebudowanych dróg dla rowerów [km]</a:t>
                      </a: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” jest ramą wykonania osi priorytetowej i będzie służył KE do oceny realizacji celów RPO WM. Osiągniecie wskaźnika warunkuje przyznanie rezerwy wykonania w wysokości 6% alokacji. Kryterium będzie liczone zgodnie z poniższym wzorem: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Wartość dofinansowania UE projektu (euro)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</a:t>
                      </a:r>
                      <a:r>
                        <a:rPr lang="pl-PL" sz="15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</a:t>
                      </a:r>
                      <a:r>
                        <a:rPr lang="pl-PL" sz="18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5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                                                           </a:t>
                      </a: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&lt;= </a:t>
                      </a:r>
                      <a:r>
                        <a:rPr lang="pl-PL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455 422</a:t>
                      </a: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</a:t>
                      </a:r>
                      <a:endParaRPr lang="pl-PL" sz="15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Suma wartości docelowej wskaźników w ramach projektu: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(Długość wybudowanych dróg dla rowerów [km] i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Długość przebudowanych dróg dla rowerów [km])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Średnia wartość dofinansowania UE budowy/przebudowy jednego kilometra nie może przekroczyć kwoty </a:t>
                      </a:r>
                      <a:r>
                        <a:rPr lang="pl-PL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455 422</a:t>
                      </a: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euro. </a:t>
                      </a:r>
                      <a:endParaRPr lang="pl-PL" sz="15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Koszt należy przeliczyć kursem euro podanym w regulaminie konkursu</a:t>
                      </a:r>
                      <a:endParaRPr lang="pl-PL" sz="15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>
                          <a:latin typeface="+mj-lt"/>
                        </a:rPr>
                        <a:t>0/1</a:t>
                      </a:r>
                      <a:endParaRPr lang="pl-PL" sz="15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500" dirty="0" smtClean="0">
                          <a:latin typeface="+mj-lt"/>
                        </a:rPr>
                        <a:t>1</a:t>
                      </a:r>
                      <a:endParaRPr lang="pl-PL" sz="15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61171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2221992" y="4005072"/>
            <a:ext cx="3163824" cy="18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1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73439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185353"/>
              </p:ext>
            </p:extLst>
          </p:nvPr>
        </p:nvGraphicFramePr>
        <p:xfrm>
          <a:off x="205740" y="1681986"/>
          <a:ext cx="8649250" cy="4609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50"/>
                <a:gridCol w="2302918"/>
                <a:gridCol w="4932000"/>
                <a:gridCol w="887182"/>
              </a:tblGrid>
              <a:tr h="664236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4338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Długość ścieżek rowerowych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pkt -  powyżej 10 km tras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 - od 5 do 10 km tras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poniżej 5 km tras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poniżej 1 km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6800" marB="46800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10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01462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 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Wydłużenie sieci tras rowerowych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 - powyżej 100% lub w przypadku dotychczasowego 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braku tras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- powyżej 50% - 100% 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- 20% - 50% 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poniżej 20% lub brak informacji w tym zakresie </a:t>
                      </a:r>
                      <a:endParaRPr lang="pl-PL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8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44641"/>
              </p:ext>
            </p:extLst>
          </p:nvPr>
        </p:nvGraphicFramePr>
        <p:xfrm>
          <a:off x="205740" y="1294002"/>
          <a:ext cx="875284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"/>
                <a:gridCol w="1940687"/>
                <a:gridCol w="5795137"/>
                <a:gridCol w="539115"/>
              </a:tblGrid>
              <a:tr h="110076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0907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3.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Wpływ na ciągłość ścieżek rowerowych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układzie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międzygminnym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 - projekt posiada co najmniej 2 połączenia graniczne z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trasami rowerowymi w innej gminie/gminach </a:t>
                      </a:r>
                    </a:p>
                    <a:p>
                      <a:pPr marL="0" indent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- projekt posiada jedno połączenie graniczne z trasą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rowerową w innej gminie </a:t>
                      </a:r>
                    </a:p>
                    <a:p>
                      <a:pPr marL="0" indent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projekt nie zawiera połączeń granicznych z trasami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rowerowymi na terenie innych gmin lub brak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informacji w tym zakresie 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8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7532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Wpływ na ciągłość ścieżek rowerowych w układzie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spójności przebiegów/korytarzy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 - Projekt zawiera co najmniej 10 połączeń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- Projekt zawiera 5-9 połączeń do istniejącego układu tras rowerowych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Projekt zawiera 2-4  połączenia do istniejącego układu tras rowerowych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Projekt zawiera jedno połączenie lub nie zawiera połączeń z istniejącym układem tras rowerowych lub brak informacji w tym zakresie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8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049621"/>
              </p:ext>
            </p:extLst>
          </p:nvPr>
        </p:nvGraphicFramePr>
        <p:xfrm>
          <a:off x="139445" y="1360677"/>
          <a:ext cx="8776335" cy="533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6"/>
                <a:gridCol w="1941957"/>
                <a:gridCol w="5477256"/>
                <a:gridCol w="905636"/>
              </a:tblGrid>
              <a:tr h="48448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9174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Wspólne oznakowanie tras rowerowych dla WOF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22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 pkt - uwzględniono elementy oznakowania </a:t>
                      </a:r>
                    </a:p>
                    <a:p>
                      <a:pPr marL="92075" marR="1022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elementów lub brak informacji w tym zakresie</a:t>
                      </a:r>
                      <a:endParaRPr lang="pl-P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30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Bezpośrednie połączenia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 środkami publicznego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transportu zbiorowego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22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 – Projekt  ma powyżej 3 połączeń z przystankami publicznego transportu zbiorowego oraz dodatkowo ma połączenie z co najmniej jednym zintegrowanym węzłem przesiadkowym </a:t>
                      </a:r>
                    </a:p>
                    <a:p>
                      <a:pPr marL="92075" marR="1022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pkt – Projekt  ma połączenie z co najmniej jednym zintegrowanym węzłem przesiadkowym </a:t>
                      </a:r>
                    </a:p>
                    <a:p>
                      <a:pPr marL="92075" marR="1022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– Projekt  ma powyżej 3 połączeń z przystankami publicznego transportu zbiorowego </a:t>
                      </a:r>
                    </a:p>
                    <a:p>
                      <a:pPr marL="92075" marR="1022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Projekt  ma 1-3 połączenia z przystankami publicznego transportu zbiorowego </a:t>
                      </a:r>
                    </a:p>
                    <a:p>
                      <a:pPr marL="92075" marR="1022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Projekt nie jest połączony z publicznym transportem zbiorowym lub brak informacji w tym zakresie</a:t>
                      </a:r>
                    </a:p>
                    <a:p>
                      <a:pPr marL="92075" marR="1022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</a:t>
                      </a:r>
                      <a:endParaRPr lang="pl-PL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60567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219232"/>
              </p:ext>
            </p:extLst>
          </p:nvPr>
        </p:nvGraphicFramePr>
        <p:xfrm>
          <a:off x="176021" y="1545337"/>
          <a:ext cx="8776335" cy="508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6"/>
                <a:gridCol w="1941957"/>
                <a:gridCol w="5477256"/>
                <a:gridCol w="905636"/>
              </a:tblGrid>
              <a:tr h="4947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84022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7.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Powiązanie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 obiektami użyteczności publicznej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 pkt - projekt ma co najmniej 30 powiązań </a:t>
                      </a:r>
                    </a:p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 pkt - projekt ma od 20 do 29 powiązań </a:t>
                      </a:r>
                    </a:p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pkt - projekt ma od 10 do 19 powiązań </a:t>
                      </a:r>
                    </a:p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pkt - projekt ma mniej niż 10 powiązań lub brak informacji 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w tym zakresie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699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8.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Projekt jest zlokalizowany w strefie zdiagnozowanej w wojewódzkim programie ochrony powietrza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pkt - projekt lub część projektu znajduje się na obszarze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o przekroczonych limitach pyłu PM 10 </a:t>
                      </a:r>
                    </a:p>
                    <a:p>
                      <a:pPr marL="92075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pkt - żadna część projektu nie znajduje się na obszarze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o przekroczonych limitach pyłu PM 10 lub brak informacji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w tym zakresie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60567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75701"/>
              </p:ext>
            </p:extLst>
          </p:nvPr>
        </p:nvGraphicFramePr>
        <p:xfrm>
          <a:off x="176021" y="1545337"/>
          <a:ext cx="8776335" cy="510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6"/>
                <a:gridCol w="1941957"/>
                <a:gridCol w="5477256"/>
                <a:gridCol w="905636"/>
              </a:tblGrid>
              <a:tr h="43818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67216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9.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Zgodność projektu z programem/-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rewitalizacji  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pkt - projekt jest zgodny z programem/-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rewitalizacji</a:t>
                      </a:r>
                    </a:p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pkt - projekt nie jest zgodny z programem/-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rewitalizacji lub brak informacji w tym zakresie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885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10.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Towarzysząca infrastruktura rowerowa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Ilość elementów infrastruktury rowerowej zastosowanych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 projekcie:</a:t>
                      </a:r>
                    </a:p>
                    <a:p>
                      <a:pPr marL="92075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pkt - projekt zawiera co najmniej 4 elementy</a:t>
                      </a:r>
                    </a:p>
                    <a:p>
                      <a:pPr marL="92075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pkt - projekt zawiera co najmniej 2 elementy</a:t>
                      </a:r>
                    </a:p>
                    <a:p>
                      <a:pPr marL="92075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pkt - nie spełnienie warunków lub brak informacji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w tym zakresie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60567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3562</TotalTime>
  <Words>685</Words>
  <Application>Microsoft Office PowerPoint</Application>
  <PresentationFormat>Pokaz na ekranie (4:3)</PresentationFormat>
  <Paragraphs>150</Paragraphs>
  <Slides>10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Olszewska-Hurtuk Joanna</cp:lastModifiedBy>
  <cp:revision>549</cp:revision>
  <dcterms:created xsi:type="dcterms:W3CDTF">2015-04-20T12:46:14Z</dcterms:created>
  <dcterms:modified xsi:type="dcterms:W3CDTF">2016-01-14T06:05:10Z</dcterms:modified>
</cp:coreProperties>
</file>