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  <p:sldMasterId id="2147483746" r:id="rId2"/>
  </p:sldMasterIdLst>
  <p:handoutMasterIdLst>
    <p:handoutMasterId r:id="rId9"/>
  </p:handoutMasterIdLst>
  <p:sldIdLst>
    <p:sldId id="263" r:id="rId3"/>
    <p:sldId id="259" r:id="rId4"/>
    <p:sldId id="260" r:id="rId5"/>
    <p:sldId id="261" r:id="rId6"/>
    <p:sldId id="264" r:id="rId7"/>
    <p:sldId id="265" r:id="rId8"/>
  </p:sldIdLst>
  <p:sldSz cx="9144000" cy="6858000" type="screen4x3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79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-9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51F3CA-2BDE-4116-8B7A-568719E0D5BC}" type="datetimeFigureOut">
              <a:rPr lang="pl-PL" smtClean="0"/>
              <a:t>2016-03-15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ABA0CC-83F8-470F-A6DB-D5C216D2AEA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42696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ytułu 1"/>
          <p:cNvSpPr txBox="1">
            <a:spLocks/>
          </p:cNvSpPr>
          <p:nvPr userDrawn="1"/>
        </p:nvSpPr>
        <p:spPr>
          <a:xfrm>
            <a:off x="628650" y="4834393"/>
            <a:ext cx="7886700" cy="922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pic>
        <p:nvPicPr>
          <p:cNvPr id="7" name="Obraz 6" descr="UnijneFE_PR-LOGO-UE-EFSI kolor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7081" y="293751"/>
            <a:ext cx="4304919" cy="35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919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590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6626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pl-PL" dirty="0" smtClean="0">
                <a:solidFill>
                  <a:prstClr val="white"/>
                </a:solidFill>
              </a:rPr>
              <a:t>Kliknij, aby dodać tytuł prezentacji</a:t>
            </a:r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01364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pl-PL" dirty="0" smtClean="0">
                <a:solidFill>
                  <a:prstClr val="white"/>
                </a:solidFill>
              </a:rPr>
              <a:t>Kliknij, aby dodać tytuł prezentacji</a:t>
            </a:r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94297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BB99B-23B4-4013-8B33-E8D8CB9BEB84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6813687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B98E5-012B-49B4-9B54-CB9E11C2C4DB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22064352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0E1F0-A00C-4175-B12B-4C125BF8CFA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784260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E926B-0BD4-4C23-BDAA-30628419D81A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40834904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CFDE1-7393-4D72-A34E-0CA0C697B84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16995143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65B12-73B9-4C5B-BB76-800E2755E565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471920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ytułu 1"/>
          <p:cNvSpPr txBox="1">
            <a:spLocks/>
          </p:cNvSpPr>
          <p:nvPr userDrawn="1"/>
        </p:nvSpPr>
        <p:spPr>
          <a:xfrm>
            <a:off x="628650" y="4834393"/>
            <a:ext cx="7886700" cy="922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pic>
        <p:nvPicPr>
          <p:cNvPr id="7" name="Obraz 6" descr="UnijneFE_PR-LOGO-UE-EFSI kolor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7081" y="293751"/>
            <a:ext cx="4304919" cy="35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902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74A99-F21A-4BDC-8AA6-FE0DB6330B36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42723572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8B90-6C0E-4806-8360-90AA373B438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18101488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631DF-8575-42C4-8AD1-3B269E395D2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506972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8032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1549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097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7737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7280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642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8350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58847"/>
            <a:ext cx="7886700" cy="933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63799"/>
            <a:ext cx="7886700" cy="371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7019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4C8389-493D-4519-ADBD-AC2150272C8C}" type="slidenum">
              <a:rPr lang="pl-PL" altLang="pl-PL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3322258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1.xls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braz 6" descr="UnijneFE_PR-LOGO-UE-EFSI kolo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363" y="342900"/>
            <a:ext cx="43386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49037" y="3949784"/>
            <a:ext cx="7886700" cy="15430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l-PL" b="1" dirty="0" smtClean="0">
                <a:solidFill>
                  <a:schemeClr val="tx1"/>
                </a:solidFill>
              </a:rPr>
              <a:t>Stan realizacji Regionalnego </a:t>
            </a:r>
            <a:r>
              <a:rPr lang="pl-PL" b="1" dirty="0">
                <a:solidFill>
                  <a:schemeClr val="tx1"/>
                </a:solidFill>
              </a:rPr>
              <a:t>Programu Operacyjnego Województwa Mazowieckiego na lata </a:t>
            </a:r>
            <a:r>
              <a:rPr lang="pl-PL" b="1" dirty="0" smtClean="0">
                <a:solidFill>
                  <a:schemeClr val="tx1"/>
                </a:solidFill>
              </a:rPr>
              <a:t>2014-2020</a:t>
            </a:r>
            <a:endParaRPr lang="pl-PL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252788" y="5462337"/>
            <a:ext cx="6659563" cy="9413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l-PL" dirty="0" smtClean="0">
              <a:solidFill>
                <a:prstClr val="black"/>
              </a:solidFill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dirty="0" smtClean="0">
                <a:solidFill>
                  <a:prstClr val="black"/>
                </a:solidFill>
                <a:cs typeface="Arial" pitchFamily="34" charset="0"/>
              </a:rPr>
              <a:t>Posiedzenie </a:t>
            </a:r>
            <a:r>
              <a:rPr lang="pl-PL" dirty="0">
                <a:solidFill>
                  <a:prstClr val="black"/>
                </a:solidFill>
                <a:cs typeface="Arial" pitchFamily="34" charset="0"/>
              </a:rPr>
              <a:t>Komitetu Monitorującego RPO WM na lata 2014 -2020 </a:t>
            </a:r>
            <a:r>
              <a:rPr lang="pl-PL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pl-PL" b="1" dirty="0" smtClean="0">
                <a:solidFill>
                  <a:prstClr val="black"/>
                </a:solidFill>
                <a:cs typeface="Arial" pitchFamily="34" charset="0"/>
              </a:rPr>
              <a:t>21 marca 2016 r.</a:t>
            </a:r>
            <a:endParaRPr lang="pl-PL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0" y="6435725"/>
            <a:ext cx="914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b="1" dirty="0">
                <a:solidFill>
                  <a:prstClr val="black"/>
                </a:solidFill>
                <a:cs typeface="Arial" pitchFamily="34" charset="0"/>
              </a:rPr>
              <a:t>Departament Rozwoju Regionalnego i Funduszy Europejskich</a:t>
            </a:r>
          </a:p>
        </p:txBody>
      </p:sp>
    </p:spTree>
    <p:extLst>
      <p:ext uri="{BB962C8B-B14F-4D97-AF65-F5344CB8AC3E}">
        <p14:creationId xmlns:p14="http://schemas.microsoft.com/office/powerpoint/2010/main" val="248306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400" b="1" dirty="0"/>
              <a:t>Stan realizacji RPO WM na dzień </a:t>
            </a:r>
            <a:r>
              <a:rPr lang="pl-PL" sz="2400" b="1" dirty="0" smtClean="0"/>
              <a:t>29 lutego 2016 </a:t>
            </a:r>
            <a:r>
              <a:rPr lang="pl-PL" sz="2400" b="1" dirty="0"/>
              <a:t>r.</a:t>
            </a:r>
            <a:r>
              <a:rPr lang="pl-PL" sz="2400" dirty="0"/>
              <a:t/>
            </a:r>
            <a:br>
              <a:rPr lang="pl-PL" sz="2400" dirty="0"/>
            </a:br>
            <a:endParaRPr lang="pl-PL" sz="2400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628650" y="1656783"/>
            <a:ext cx="7886700" cy="4825497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None/>
            </a:pPr>
            <a:r>
              <a:rPr lang="pl-PL" sz="1400" dirty="0" smtClean="0">
                <a:solidFill>
                  <a:prstClr val="black"/>
                </a:solidFill>
              </a:rPr>
              <a:t>Od </a:t>
            </a:r>
            <a:r>
              <a:rPr lang="pl-PL" sz="1400" dirty="0">
                <a:solidFill>
                  <a:prstClr val="black"/>
                </a:solidFill>
              </a:rPr>
              <a:t>początku uruchomienia programu</a:t>
            </a:r>
            <a:r>
              <a:rPr lang="pl-PL" sz="1400" dirty="0" smtClean="0">
                <a:solidFill>
                  <a:prstClr val="black"/>
                </a:solidFill>
              </a:rPr>
              <a:t>:</a:t>
            </a:r>
          </a:p>
          <a:p>
            <a:pPr marL="180975" indent="-180975" algn="just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</a:pPr>
            <a:r>
              <a:rPr lang="pl-PL" sz="1400" dirty="0" smtClean="0">
                <a:solidFill>
                  <a:prstClr val="black"/>
                </a:solidFill>
              </a:rPr>
              <a:t>ogłoszono </a:t>
            </a:r>
            <a:r>
              <a:rPr lang="pl-PL" sz="1400" b="1" dirty="0" smtClean="0">
                <a:solidFill>
                  <a:prstClr val="black"/>
                </a:solidFill>
              </a:rPr>
              <a:t>20 </a:t>
            </a:r>
            <a:r>
              <a:rPr lang="pl-PL" sz="1400" b="1" dirty="0">
                <a:solidFill>
                  <a:prstClr val="black"/>
                </a:solidFill>
              </a:rPr>
              <a:t>konkursów </a:t>
            </a:r>
            <a:r>
              <a:rPr lang="pl-PL" sz="1400" dirty="0">
                <a:solidFill>
                  <a:prstClr val="black"/>
                </a:solidFill>
              </a:rPr>
              <a:t>na </a:t>
            </a:r>
            <a:r>
              <a:rPr lang="pl-PL" sz="1400" dirty="0" smtClean="0">
                <a:solidFill>
                  <a:prstClr val="black"/>
                </a:solidFill>
              </a:rPr>
              <a:t>kwotę przeznaczoną </a:t>
            </a:r>
            <a:r>
              <a:rPr lang="pl-PL" sz="1400" dirty="0">
                <a:solidFill>
                  <a:prstClr val="black"/>
                </a:solidFill>
              </a:rPr>
              <a:t>na dofinansowanie projektów w </a:t>
            </a:r>
            <a:r>
              <a:rPr lang="pl-PL" sz="1400" dirty="0" smtClean="0">
                <a:solidFill>
                  <a:prstClr val="black"/>
                </a:solidFill>
              </a:rPr>
              <a:t>ogłoszeniu o konkursie </a:t>
            </a:r>
            <a:r>
              <a:rPr lang="pl-PL" sz="1400" b="1" dirty="0" smtClean="0">
                <a:solidFill>
                  <a:prstClr val="black"/>
                </a:solidFill>
              </a:rPr>
              <a:t>702,9 mln zł </a:t>
            </a:r>
            <a:r>
              <a:rPr lang="pl-PL" sz="1400" dirty="0" smtClean="0">
                <a:solidFill>
                  <a:prstClr val="black"/>
                </a:solidFill>
              </a:rPr>
              <a:t>(środki UE),</a:t>
            </a:r>
          </a:p>
          <a:p>
            <a:pPr marL="180975" indent="-180975" algn="just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</a:pPr>
            <a:r>
              <a:rPr lang="pl-PL" sz="1400" dirty="0">
                <a:solidFill>
                  <a:prstClr val="black"/>
                </a:solidFill>
              </a:rPr>
              <a:t>na wykazie </a:t>
            </a:r>
            <a:r>
              <a:rPr lang="pl-PL" sz="1400" b="1" dirty="0">
                <a:solidFill>
                  <a:prstClr val="black"/>
                </a:solidFill>
              </a:rPr>
              <a:t>projektów pozakonkursowych </a:t>
            </a:r>
            <a:r>
              <a:rPr lang="pl-PL" sz="1400" dirty="0" smtClean="0">
                <a:solidFill>
                  <a:prstClr val="black"/>
                </a:solidFill>
              </a:rPr>
              <a:t>znajduje </a:t>
            </a:r>
            <a:r>
              <a:rPr lang="pl-PL" sz="1400" dirty="0">
                <a:solidFill>
                  <a:prstClr val="black"/>
                </a:solidFill>
              </a:rPr>
              <a:t>się </a:t>
            </a:r>
            <a:r>
              <a:rPr lang="pl-PL" sz="1400" b="1" dirty="0" smtClean="0">
                <a:solidFill>
                  <a:prstClr val="black"/>
                </a:solidFill>
              </a:rPr>
              <a:t>50 projektów </a:t>
            </a:r>
            <a:r>
              <a:rPr lang="pl-PL" sz="1400" dirty="0">
                <a:solidFill>
                  <a:prstClr val="black"/>
                </a:solidFill>
              </a:rPr>
              <a:t>o szacowanej wartości dofinansowania </a:t>
            </a:r>
            <a:r>
              <a:rPr lang="pl-PL" sz="1400" b="1" dirty="0" smtClean="0">
                <a:solidFill>
                  <a:prstClr val="black"/>
                </a:solidFill>
              </a:rPr>
              <a:t>354 </a:t>
            </a:r>
            <a:r>
              <a:rPr lang="pl-PL" sz="1400" b="1" dirty="0">
                <a:solidFill>
                  <a:prstClr val="black"/>
                </a:solidFill>
              </a:rPr>
              <a:t>mln zł</a:t>
            </a:r>
            <a:r>
              <a:rPr lang="pl-PL" sz="1400" dirty="0">
                <a:solidFill>
                  <a:prstClr val="black"/>
                </a:solidFill>
              </a:rPr>
              <a:t>, w tym </a:t>
            </a:r>
            <a:r>
              <a:rPr lang="pl-PL" sz="1400" b="1" dirty="0">
                <a:solidFill>
                  <a:prstClr val="black"/>
                </a:solidFill>
              </a:rPr>
              <a:t>dofinansowanie UE </a:t>
            </a:r>
            <a:r>
              <a:rPr lang="pl-PL" sz="1400" b="1" dirty="0" smtClean="0">
                <a:solidFill>
                  <a:prstClr val="black"/>
                </a:solidFill>
              </a:rPr>
              <a:t>307,1 </a:t>
            </a:r>
            <a:r>
              <a:rPr lang="pl-PL" sz="1400" b="1" dirty="0">
                <a:solidFill>
                  <a:prstClr val="black"/>
                </a:solidFill>
              </a:rPr>
              <a:t>mln </a:t>
            </a:r>
            <a:r>
              <a:rPr lang="pl-PL" sz="1400" b="1" dirty="0" smtClean="0">
                <a:solidFill>
                  <a:prstClr val="black"/>
                </a:solidFill>
              </a:rPr>
              <a:t>zł </a:t>
            </a:r>
            <a:r>
              <a:rPr lang="pl-PL" sz="1400" dirty="0" smtClean="0">
                <a:solidFill>
                  <a:prstClr val="black"/>
                </a:solidFill>
              </a:rPr>
              <a:t>(łącznie z projektami w ramach Osi XI Pomoc Techniczna),</a:t>
            </a:r>
            <a:endParaRPr lang="pl-PL" sz="1400" dirty="0">
              <a:solidFill>
                <a:prstClr val="black"/>
              </a:solidFill>
            </a:endParaRPr>
          </a:p>
          <a:p>
            <a:pPr marL="180975" lvl="0" indent="-180975" algn="just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</a:pPr>
            <a:r>
              <a:rPr lang="pl-PL" sz="1400" b="1" dirty="0"/>
              <a:t>złożono </a:t>
            </a:r>
            <a:r>
              <a:rPr lang="pl-PL" sz="1400" b="1" dirty="0" smtClean="0"/>
              <a:t>1 595 wniosków </a:t>
            </a:r>
            <a:r>
              <a:rPr lang="pl-PL" sz="1400" dirty="0" smtClean="0"/>
              <a:t>na kwotę </a:t>
            </a:r>
            <a:r>
              <a:rPr lang="pl-PL" sz="1400" b="1" dirty="0"/>
              <a:t>dofinansowania </a:t>
            </a:r>
            <a:r>
              <a:rPr lang="pl-PL" sz="1400" b="1" dirty="0" smtClean="0"/>
              <a:t>UE  1 530,6 mln zł,</a:t>
            </a:r>
          </a:p>
          <a:p>
            <a:pPr marL="180975" lvl="0" indent="-180975" algn="just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</a:pPr>
            <a:r>
              <a:rPr lang="pl-PL" sz="1400" dirty="0"/>
              <a:t>poprawnych pod względem </a:t>
            </a:r>
            <a:r>
              <a:rPr lang="pl-PL" sz="1400" dirty="0" smtClean="0"/>
              <a:t>formalnym</a:t>
            </a:r>
            <a:r>
              <a:rPr lang="pl-PL" sz="1400" b="1" dirty="0"/>
              <a:t> </a:t>
            </a:r>
            <a:r>
              <a:rPr lang="pl-PL" sz="1400" b="1" dirty="0" smtClean="0"/>
              <a:t>jest 616 wniosków </a:t>
            </a:r>
            <a:r>
              <a:rPr lang="pl-PL" sz="1400" dirty="0" smtClean="0"/>
              <a:t>na kwotę </a:t>
            </a:r>
            <a:r>
              <a:rPr lang="pl-PL" sz="1400" dirty="0"/>
              <a:t>dofinansowania </a:t>
            </a:r>
            <a:r>
              <a:rPr lang="pl-PL" sz="1400" dirty="0" smtClean="0"/>
              <a:t>ze środków unijnych </a:t>
            </a:r>
            <a:r>
              <a:rPr lang="pl-PL" sz="1400" b="1" dirty="0" smtClean="0"/>
              <a:t>913 mln </a:t>
            </a:r>
            <a:r>
              <a:rPr lang="pl-PL" sz="1400" b="1" dirty="0"/>
              <a:t>zł</a:t>
            </a:r>
            <a:r>
              <a:rPr lang="pl-PL" sz="1400" b="1" dirty="0" smtClean="0"/>
              <a:t>,</a:t>
            </a:r>
            <a:endParaRPr lang="pl-PL" sz="1400" dirty="0">
              <a:solidFill>
                <a:srgbClr val="FF0000"/>
              </a:solidFill>
            </a:endParaRPr>
          </a:p>
          <a:p>
            <a:pPr marL="180975" lvl="0" indent="-180975" algn="just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</a:pPr>
            <a:r>
              <a:rPr lang="pl-PL" sz="1400" b="1" dirty="0">
                <a:solidFill>
                  <a:prstClr val="black"/>
                </a:solidFill>
              </a:rPr>
              <a:t>zatwierdzono </a:t>
            </a:r>
            <a:r>
              <a:rPr lang="pl-PL" sz="1400" dirty="0">
                <a:solidFill>
                  <a:prstClr val="black"/>
                </a:solidFill>
              </a:rPr>
              <a:t>do realizacji</a:t>
            </a:r>
            <a:r>
              <a:rPr lang="pl-PL" sz="1400" b="1" dirty="0">
                <a:solidFill>
                  <a:prstClr val="black"/>
                </a:solidFill>
              </a:rPr>
              <a:t> </a:t>
            </a:r>
            <a:r>
              <a:rPr lang="pl-PL" sz="1400" b="1" dirty="0" smtClean="0">
                <a:solidFill>
                  <a:prstClr val="black"/>
                </a:solidFill>
              </a:rPr>
              <a:t>48 wniosków </a:t>
            </a:r>
            <a:r>
              <a:rPr lang="pl-PL" sz="1400" dirty="0">
                <a:solidFill>
                  <a:prstClr val="black"/>
                </a:solidFill>
              </a:rPr>
              <a:t>na kwotę dofinansowania</a:t>
            </a:r>
            <a:r>
              <a:rPr lang="pl-PL" sz="1400" b="1" dirty="0">
                <a:solidFill>
                  <a:prstClr val="black"/>
                </a:solidFill>
              </a:rPr>
              <a:t> </a:t>
            </a:r>
            <a:r>
              <a:rPr lang="pl-PL" sz="1400" b="1" dirty="0" smtClean="0">
                <a:solidFill>
                  <a:prstClr val="black"/>
                </a:solidFill>
              </a:rPr>
              <a:t> 242,8 mln zł, </a:t>
            </a:r>
            <a:r>
              <a:rPr lang="pl-PL" sz="1400" dirty="0" smtClean="0">
                <a:solidFill>
                  <a:prstClr val="black"/>
                </a:solidFill>
              </a:rPr>
              <a:t>w tym </a:t>
            </a:r>
            <a:r>
              <a:rPr lang="pl-PL" sz="1400" b="1" dirty="0" smtClean="0">
                <a:solidFill>
                  <a:prstClr val="black"/>
                </a:solidFill>
              </a:rPr>
              <a:t>wkład UE  218,5 mln zł</a:t>
            </a:r>
            <a:r>
              <a:rPr lang="pl-PL" sz="1400" dirty="0" smtClean="0">
                <a:solidFill>
                  <a:prstClr val="black"/>
                </a:solidFill>
              </a:rPr>
              <a:t>, </a:t>
            </a:r>
            <a:endParaRPr lang="pl-PL" sz="1400" dirty="0">
              <a:solidFill>
                <a:prstClr val="black"/>
              </a:solidFill>
            </a:endParaRPr>
          </a:p>
          <a:p>
            <a:pPr marL="180975" lvl="0" indent="-180975" algn="just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</a:pPr>
            <a:r>
              <a:rPr lang="pl-PL" sz="1400" dirty="0" smtClean="0">
                <a:solidFill>
                  <a:prstClr val="black"/>
                </a:solidFill>
              </a:rPr>
              <a:t>podpisano </a:t>
            </a:r>
            <a:r>
              <a:rPr lang="pl-PL" sz="1400" dirty="0">
                <a:solidFill>
                  <a:prstClr val="black"/>
                </a:solidFill>
              </a:rPr>
              <a:t>z beneficjentami </a:t>
            </a:r>
            <a:r>
              <a:rPr lang="pl-PL" sz="1400" b="1" dirty="0" smtClean="0">
                <a:solidFill>
                  <a:prstClr val="black"/>
                </a:solidFill>
              </a:rPr>
              <a:t>46</a:t>
            </a:r>
            <a:r>
              <a:rPr lang="pl-PL" sz="1400" dirty="0" smtClean="0">
                <a:solidFill>
                  <a:prstClr val="black"/>
                </a:solidFill>
              </a:rPr>
              <a:t> </a:t>
            </a:r>
            <a:r>
              <a:rPr lang="pl-PL" sz="1400" b="1" dirty="0" smtClean="0">
                <a:solidFill>
                  <a:prstClr val="black"/>
                </a:solidFill>
              </a:rPr>
              <a:t>umów/decyzji o dofinansowaniu </a:t>
            </a:r>
            <a:r>
              <a:rPr lang="pl-PL" sz="1400" dirty="0">
                <a:solidFill>
                  <a:prstClr val="black"/>
                </a:solidFill>
              </a:rPr>
              <a:t>o wartości dofinansowania ogółem </a:t>
            </a:r>
            <a:r>
              <a:rPr lang="pl-PL" sz="1400" b="1" dirty="0" smtClean="0">
                <a:solidFill>
                  <a:prstClr val="black"/>
                </a:solidFill>
              </a:rPr>
              <a:t>237,2</a:t>
            </a:r>
            <a:r>
              <a:rPr lang="pl-PL" sz="1400" dirty="0" smtClean="0">
                <a:solidFill>
                  <a:prstClr val="black"/>
                </a:solidFill>
              </a:rPr>
              <a:t> </a:t>
            </a:r>
            <a:r>
              <a:rPr lang="pl-PL" sz="1400" b="1" dirty="0" smtClean="0">
                <a:solidFill>
                  <a:prstClr val="black"/>
                </a:solidFill>
              </a:rPr>
              <a:t>mln </a:t>
            </a:r>
            <a:r>
              <a:rPr lang="pl-PL" sz="1400" b="1" dirty="0">
                <a:solidFill>
                  <a:prstClr val="black"/>
                </a:solidFill>
              </a:rPr>
              <a:t>zł</a:t>
            </a:r>
            <a:r>
              <a:rPr lang="pl-PL" sz="1400" dirty="0">
                <a:solidFill>
                  <a:prstClr val="black"/>
                </a:solidFill>
              </a:rPr>
              <a:t>, w tym </a:t>
            </a:r>
            <a:r>
              <a:rPr lang="pl-PL" sz="1400" b="1" dirty="0">
                <a:solidFill>
                  <a:prstClr val="black"/>
                </a:solidFill>
              </a:rPr>
              <a:t>dofinansowanie UE </a:t>
            </a:r>
            <a:r>
              <a:rPr lang="pl-PL" sz="1400" dirty="0">
                <a:solidFill>
                  <a:prstClr val="black"/>
                </a:solidFill>
              </a:rPr>
              <a:t>wynosi</a:t>
            </a:r>
            <a:r>
              <a:rPr lang="pl-PL" sz="1400" b="1" dirty="0">
                <a:solidFill>
                  <a:prstClr val="black"/>
                </a:solidFill>
              </a:rPr>
              <a:t> </a:t>
            </a:r>
            <a:r>
              <a:rPr lang="pl-PL" sz="1400" b="1" dirty="0" smtClean="0">
                <a:solidFill>
                  <a:prstClr val="black"/>
                </a:solidFill>
              </a:rPr>
              <a:t>213,7 mln </a:t>
            </a:r>
            <a:r>
              <a:rPr lang="pl-PL" sz="1400" b="1" dirty="0">
                <a:solidFill>
                  <a:prstClr val="black"/>
                </a:solidFill>
              </a:rPr>
              <a:t>zł</a:t>
            </a:r>
            <a:r>
              <a:rPr lang="pl-PL" sz="1400" dirty="0">
                <a:solidFill>
                  <a:prstClr val="black"/>
                </a:solidFill>
              </a:rPr>
              <a:t>, co stanowi </a:t>
            </a:r>
            <a:r>
              <a:rPr lang="pl-PL" sz="1400" dirty="0" smtClean="0">
                <a:solidFill>
                  <a:prstClr val="black"/>
                </a:solidFill>
              </a:rPr>
              <a:t> </a:t>
            </a:r>
            <a:r>
              <a:rPr lang="pl-PL" sz="1400" b="1" dirty="0" smtClean="0">
                <a:solidFill>
                  <a:prstClr val="black"/>
                </a:solidFill>
              </a:rPr>
              <a:t>2,5% </a:t>
            </a:r>
            <a:r>
              <a:rPr lang="pl-PL" sz="1400" b="1" dirty="0">
                <a:solidFill>
                  <a:prstClr val="black"/>
                </a:solidFill>
              </a:rPr>
              <a:t>alokacji na lata </a:t>
            </a:r>
            <a:r>
              <a:rPr lang="pl-PL" sz="1400" b="1" dirty="0" smtClean="0">
                <a:solidFill>
                  <a:prstClr val="black"/>
                </a:solidFill>
              </a:rPr>
              <a:t>2014-2020,</a:t>
            </a:r>
            <a:endParaRPr lang="pl-PL" sz="1400" b="1" dirty="0">
              <a:solidFill>
                <a:prstClr val="black"/>
              </a:solidFill>
            </a:endParaRPr>
          </a:p>
          <a:p>
            <a:pPr marL="180975" lvl="0" indent="-180975" algn="just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</a:pPr>
            <a:r>
              <a:rPr lang="pl-PL" sz="1400" b="1" dirty="0" smtClean="0">
                <a:solidFill>
                  <a:prstClr val="black"/>
                </a:solidFill>
              </a:rPr>
              <a:t>wartość </a:t>
            </a:r>
            <a:r>
              <a:rPr lang="pl-PL" sz="1400" b="1" dirty="0">
                <a:solidFill>
                  <a:prstClr val="black"/>
                </a:solidFill>
              </a:rPr>
              <a:t>wydatków beneficjentów uznanych za kwalifikowalne </a:t>
            </a:r>
            <a:r>
              <a:rPr lang="pl-PL" sz="1400" dirty="0">
                <a:solidFill>
                  <a:prstClr val="black"/>
                </a:solidFill>
              </a:rPr>
              <a:t>wynikająca z zatwierdzonych wniosków o płatność wyniosła </a:t>
            </a:r>
            <a:r>
              <a:rPr lang="pl-PL" sz="1400" b="1" dirty="0" smtClean="0">
                <a:solidFill>
                  <a:prstClr val="black"/>
                </a:solidFill>
              </a:rPr>
              <a:t>17,5 tys. </a:t>
            </a:r>
            <a:r>
              <a:rPr lang="pl-PL" sz="1400" b="1" dirty="0">
                <a:solidFill>
                  <a:prstClr val="black"/>
                </a:solidFill>
              </a:rPr>
              <a:t>zł</a:t>
            </a:r>
            <a:r>
              <a:rPr lang="pl-PL" sz="1400" dirty="0">
                <a:solidFill>
                  <a:prstClr val="black"/>
                </a:solidFill>
              </a:rPr>
              <a:t>, w tym </a:t>
            </a:r>
            <a:r>
              <a:rPr lang="pl-PL" sz="1400" b="1" dirty="0" smtClean="0">
                <a:solidFill>
                  <a:prstClr val="black"/>
                </a:solidFill>
              </a:rPr>
              <a:t>w </a:t>
            </a:r>
            <a:r>
              <a:rPr lang="pl-PL" sz="1400" b="1" dirty="0">
                <a:solidFill>
                  <a:prstClr val="black"/>
                </a:solidFill>
              </a:rPr>
              <a:t>części dofinansowania UE </a:t>
            </a:r>
            <a:r>
              <a:rPr lang="pl-PL" sz="1400" b="1" dirty="0" smtClean="0">
                <a:solidFill>
                  <a:prstClr val="black"/>
                </a:solidFill>
              </a:rPr>
              <a:t>14 tys. zł </a:t>
            </a:r>
            <a:r>
              <a:rPr lang="pl-PL" sz="1400" dirty="0" smtClean="0">
                <a:solidFill>
                  <a:prstClr val="black"/>
                </a:solidFill>
              </a:rPr>
              <a:t>(wszystkie płatności dotyczą Priorytetu XI Pomoc techniczna</a:t>
            </a:r>
            <a:r>
              <a:rPr lang="pl-PL" sz="1400" dirty="0" smtClean="0">
                <a:solidFill>
                  <a:prstClr val="black"/>
                </a:solidFill>
              </a:rPr>
              <a:t>) </a:t>
            </a:r>
            <a:endParaRPr lang="pl-PL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95325" y="1017588"/>
            <a:ext cx="7772400" cy="334962"/>
          </a:xfrm>
        </p:spPr>
        <p:txBody>
          <a:bodyPr>
            <a:normAutofit fontScale="90000"/>
          </a:bodyPr>
          <a:lstStyle/>
          <a:p>
            <a:r>
              <a:rPr lang="pl-PL" sz="2400" b="1" dirty="0" smtClean="0"/>
              <a:t>Konkursy ogłoszone wg poziomów wdrażania</a:t>
            </a:r>
            <a:endParaRPr lang="pl-PL" sz="2400" b="1" dirty="0"/>
          </a:p>
        </p:txBody>
      </p:sp>
      <p:graphicFrame>
        <p:nvGraphicFramePr>
          <p:cNvPr id="4" name="Obi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623998"/>
              </p:ext>
            </p:extLst>
          </p:nvPr>
        </p:nvGraphicFramePr>
        <p:xfrm>
          <a:off x="475791" y="1438691"/>
          <a:ext cx="8211467" cy="51685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Arkusz" r:id="rId3" imgW="11287041" imgH="7105538" progId="Excel.Sheet.12">
                  <p:embed/>
                </p:oleObj>
              </mc:Choice>
              <mc:Fallback>
                <p:oleObj name="Arkusz" r:id="rId3" imgW="11287041" imgH="710553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>
                        <a:lum bright="-6000"/>
                      </a:blip>
                      <a:stretch>
                        <a:fillRect/>
                      </a:stretch>
                    </p:blipFill>
                    <p:spPr>
                      <a:xfrm>
                        <a:off x="475791" y="1438691"/>
                        <a:ext cx="8211467" cy="5168519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3413" y="1033465"/>
            <a:ext cx="7886700" cy="490535"/>
          </a:xfrm>
        </p:spPr>
        <p:txBody>
          <a:bodyPr>
            <a:normAutofit/>
          </a:bodyPr>
          <a:lstStyle/>
          <a:p>
            <a:pPr algn="ctr"/>
            <a:r>
              <a:rPr lang="pl-PL" sz="2400" b="1" dirty="0" smtClean="0"/>
              <a:t>Projekty pozakonkursowe</a:t>
            </a:r>
            <a:endParaRPr lang="pl-PL" sz="2400" b="1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7804352"/>
              </p:ext>
            </p:extLst>
          </p:nvPr>
        </p:nvGraphicFramePr>
        <p:xfrm>
          <a:off x="342901" y="1647731"/>
          <a:ext cx="8486776" cy="4669158"/>
        </p:xfrm>
        <a:graphic>
          <a:graphicData uri="http://schemas.openxmlformats.org/drawingml/2006/table">
            <a:tbl>
              <a:tblPr/>
              <a:tblGrid>
                <a:gridCol w="1090597"/>
                <a:gridCol w="822568"/>
                <a:gridCol w="822568"/>
                <a:gridCol w="739387"/>
                <a:gridCol w="702417"/>
                <a:gridCol w="702417"/>
                <a:gridCol w="573025"/>
                <a:gridCol w="573025"/>
                <a:gridCol w="600751"/>
                <a:gridCol w="603063"/>
                <a:gridCol w="628479"/>
                <a:gridCol w="628479"/>
              </a:tblGrid>
              <a:tr h="59692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Oś priorytetowa</a:t>
                      </a:r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 Działanie/ Poddziałanie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Projekty znajdujące się na wykazie projektów zidentyfikowanych</a:t>
                      </a: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Wnioski o dofinansowanie poprawne formalnie</a:t>
                      </a: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Wnioski zatwierdzone do dofinansowania</a:t>
                      </a: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Podpisane umowy o dofinansowanie</a:t>
                      </a: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Wydatki we wnioskach o płatność</a:t>
                      </a: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97359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Liczba</a:t>
                      </a: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Szacowana wartość dofinansowania (w mln PLN)</a:t>
                      </a:r>
                    </a:p>
                  </a:txBody>
                  <a:tcPr marL="7450" marR="7450" marT="7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 tym dofinansowanie UE (w mln PLN)</a:t>
                      </a:r>
                    </a:p>
                  </a:txBody>
                  <a:tcPr marL="7450" marR="7450" marT="7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Liczba</a:t>
                      </a: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dofinansowanie UE (w mln PLN)</a:t>
                      </a:r>
                    </a:p>
                  </a:txBody>
                  <a:tcPr marL="7450" marR="7450" marT="7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Liczba</a:t>
                      </a: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dofinansowanie UE (w mln PLN)</a:t>
                      </a:r>
                    </a:p>
                  </a:txBody>
                  <a:tcPr marL="7450" marR="7450" marT="7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Liczba</a:t>
                      </a: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dofinansowanie UE (w mln PLN)</a:t>
                      </a:r>
                    </a:p>
                  </a:txBody>
                  <a:tcPr marL="7450" marR="7450" marT="7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Liczba</a:t>
                      </a: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dofinansowanie UE (w mln PLN)</a:t>
                      </a:r>
                    </a:p>
                  </a:txBody>
                  <a:tcPr marL="7450" marR="7450" marT="7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02993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RPMA.07.01.00</a:t>
                      </a: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 fontAlgn="ctr">
                        <a:tabLst>
                          <a:tab pos="715963" algn="l"/>
                        </a:tabLst>
                      </a:pPr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105,0</a:t>
                      </a:r>
                    </a:p>
                  </a:txBody>
                  <a:tcPr marL="7450" marR="72000" marT="7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84,0</a:t>
                      </a:r>
                    </a:p>
                  </a:txBody>
                  <a:tcPr marL="7450" marR="72000" marT="7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7450" marR="72000" marT="7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7450" marR="72000" marT="7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7450" marR="72000" marT="7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50" marR="72000" marT="7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181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Razem dla Osi 7</a:t>
                      </a: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105,0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0" marR="72000" marT="7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84,0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0" marR="72000" marT="7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0" marR="72000" marT="7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0" marR="72000" marT="7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0" marR="72000" marT="7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0" marR="72000" marT="7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55651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RPMA.08.01.00</a:t>
                      </a: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121,2</a:t>
                      </a:r>
                    </a:p>
                  </a:txBody>
                  <a:tcPr marL="7450" marR="72000" marT="7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96,9</a:t>
                      </a:r>
                    </a:p>
                  </a:txBody>
                  <a:tcPr marL="7450" marR="72000" marT="7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94,0</a:t>
                      </a:r>
                    </a:p>
                  </a:txBody>
                  <a:tcPr marL="7450" marR="72000" marT="7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94,0</a:t>
                      </a:r>
                    </a:p>
                  </a:txBody>
                  <a:tcPr marL="7450" marR="72000" marT="7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94,0</a:t>
                      </a:r>
                    </a:p>
                  </a:txBody>
                  <a:tcPr marL="7450" marR="72000" marT="7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50" marR="72000" marT="7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181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Razem dla Osi 8</a:t>
                      </a: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121,2</a:t>
                      </a:r>
                    </a:p>
                  </a:txBody>
                  <a:tcPr marL="7450" marR="72000" marT="7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96,9</a:t>
                      </a:r>
                    </a:p>
                  </a:txBody>
                  <a:tcPr marL="7450" marR="72000" marT="7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</a:t>
                      </a:r>
                    </a:p>
                  </a:txBody>
                  <a:tcPr marL="7450" marR="72000" marT="7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94,0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0" marR="72000" marT="7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94,0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0" marR="72000" marT="7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0" marR="72000" marT="7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55651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RPMA.09.03.00</a:t>
                      </a: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</a:t>
                      </a:r>
                    </a:p>
                  </a:txBody>
                  <a:tcPr marL="7450" marR="72000" marT="7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</a:t>
                      </a:r>
                    </a:p>
                  </a:txBody>
                  <a:tcPr marL="7450" marR="72000" marT="7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</a:t>
                      </a:r>
                    </a:p>
                  </a:txBody>
                  <a:tcPr marL="7450" marR="72000" marT="7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7450" marR="72000" marT="7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7450" marR="72000" marT="7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0" marR="72000" marT="7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181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Razem dla Osi 9</a:t>
                      </a: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</a:t>
                      </a:r>
                    </a:p>
                  </a:txBody>
                  <a:tcPr marL="7450" marR="72000" marT="7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</a:t>
                      </a:r>
                    </a:p>
                  </a:txBody>
                  <a:tcPr marL="7450" marR="72000" marT="7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0" marR="72000" marT="7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0" marR="72000" marT="7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0" marR="72000" marT="7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0" marR="72000" marT="7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55651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RPMA.10.01.03</a:t>
                      </a: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3,4</a:t>
                      </a:r>
                    </a:p>
                  </a:txBody>
                  <a:tcPr marL="7450" marR="72000" marT="7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</a:t>
                      </a:r>
                    </a:p>
                  </a:txBody>
                  <a:tcPr marL="7450" marR="72000" marT="7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</a:t>
                      </a:r>
                    </a:p>
                  </a:txBody>
                  <a:tcPr marL="7450" marR="72000" marT="7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</a:t>
                      </a:r>
                    </a:p>
                  </a:txBody>
                  <a:tcPr marL="7450" marR="72000" marT="7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7450" marR="72000" marT="7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0" marR="72000" marT="7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651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RPMA.10.03.02</a:t>
                      </a: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</a:t>
                      </a:r>
                    </a:p>
                  </a:txBody>
                  <a:tcPr marL="7450" marR="72000" marT="7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</a:t>
                      </a:r>
                    </a:p>
                  </a:txBody>
                  <a:tcPr marL="7450" marR="72000" marT="7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</a:t>
                      </a:r>
                    </a:p>
                  </a:txBody>
                  <a:tcPr marL="7450" marR="72000" marT="7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</a:t>
                      </a:r>
                    </a:p>
                  </a:txBody>
                  <a:tcPr marL="7450" marR="72000" marT="7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7450" marR="72000" marT="7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0" marR="72000" marT="7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181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Razem dla Osi 10</a:t>
                      </a: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6,0</a:t>
                      </a:r>
                    </a:p>
                  </a:txBody>
                  <a:tcPr marL="7450" marR="72000" marT="7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4,8</a:t>
                      </a:r>
                    </a:p>
                  </a:txBody>
                  <a:tcPr marL="7450" marR="72000" marT="7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4,8</a:t>
                      </a:r>
                    </a:p>
                  </a:txBody>
                  <a:tcPr marL="7450" marR="72000" marT="7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4,8</a:t>
                      </a:r>
                    </a:p>
                  </a:txBody>
                  <a:tcPr marL="7450" marR="72000" marT="7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0" marR="72000" marT="7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0" marR="72000" marT="7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94159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Oś 11 Pomoc techniczna</a:t>
                      </a: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119,6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119,6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119,7</a:t>
                      </a:r>
                    </a:p>
                  </a:txBody>
                  <a:tcPr marL="7450" marR="72000" marT="7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119,7</a:t>
                      </a:r>
                    </a:p>
                  </a:txBody>
                  <a:tcPr marL="7450" marR="72000" marT="7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119,7</a:t>
                      </a:r>
                    </a:p>
                  </a:txBody>
                  <a:tcPr marL="7450" marR="72000" marT="7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0,14</a:t>
                      </a:r>
                    </a:p>
                  </a:txBody>
                  <a:tcPr marL="7450" marR="72000" marT="7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94159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Razem dla Programu</a:t>
                      </a: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354,0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307,1</a:t>
                      </a:r>
                    </a:p>
                  </a:txBody>
                  <a:tcPr marL="9525" marR="72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</a:t>
                      </a: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220,3</a:t>
                      </a:r>
                    </a:p>
                  </a:txBody>
                  <a:tcPr marL="7450" marR="72000" marT="7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</a:t>
                      </a: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218,5</a:t>
                      </a:r>
                    </a:p>
                  </a:txBody>
                  <a:tcPr marL="7450" marR="72000" marT="7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213,7</a:t>
                      </a:r>
                    </a:p>
                  </a:txBody>
                  <a:tcPr marL="7450" marR="72000" marT="7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7450" marR="7450" marT="74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0,14</a:t>
                      </a:r>
                    </a:p>
                  </a:txBody>
                  <a:tcPr marL="7450" marR="72000" marT="74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3413" y="973911"/>
            <a:ext cx="7886700" cy="566735"/>
          </a:xfrm>
        </p:spPr>
        <p:txBody>
          <a:bodyPr>
            <a:normAutofit/>
          </a:bodyPr>
          <a:lstStyle/>
          <a:p>
            <a:pPr algn="ctr"/>
            <a:r>
              <a:rPr lang="pl-PL" sz="2400" b="1" dirty="0" smtClean="0"/>
              <a:t>Planowane nabory w trybie konkursowym w 2016 r. (1/2)</a:t>
            </a:r>
            <a:endParaRPr lang="pl-PL" sz="2400" b="1" dirty="0"/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0361132"/>
              </p:ext>
            </p:extLst>
          </p:nvPr>
        </p:nvGraphicFramePr>
        <p:xfrm>
          <a:off x="887240" y="1665838"/>
          <a:ext cx="7315201" cy="4501942"/>
        </p:xfrm>
        <a:graphic>
          <a:graphicData uri="http://schemas.openxmlformats.org/drawingml/2006/table">
            <a:tbl>
              <a:tblPr/>
              <a:tblGrid>
                <a:gridCol w="1903357"/>
                <a:gridCol w="2117369"/>
                <a:gridCol w="1516504"/>
                <a:gridCol w="1777971"/>
              </a:tblGrid>
              <a:tr h="61395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Planowany termin naboru</a:t>
                      </a:r>
                    </a:p>
                  </a:txBody>
                  <a:tcPr marL="7704" marR="7704" marT="7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Priorytet/Działanie</a:t>
                      </a:r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 Poddziałanie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4" marR="7704" marT="7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Liczba naborów</a:t>
                      </a:r>
                    </a:p>
                  </a:txBody>
                  <a:tcPr marL="7704" marR="7704" marT="7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Budżet naboru </a:t>
                      </a:r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(wkład UE) w </a:t>
                      </a:r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euro</a:t>
                      </a:r>
                    </a:p>
                  </a:txBody>
                  <a:tcPr marL="7704" marR="7704" marT="7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28705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 </a:t>
                      </a: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kwartał/marzec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04" marR="7704" marT="7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RPMA.01.02.00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30 000 000</a:t>
                      </a:r>
                    </a:p>
                  </a:txBody>
                  <a:tcPr marL="9525" marR="72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70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RPMA.04.03.02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15 000 000</a:t>
                      </a:r>
                    </a:p>
                  </a:txBody>
                  <a:tcPr marL="9525" marR="72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2870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RPMA.05.02.00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2 500 000</a:t>
                      </a:r>
                    </a:p>
                  </a:txBody>
                  <a:tcPr marL="9525" marR="72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2870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RPMA.05.03.00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17 859 170</a:t>
                      </a:r>
                    </a:p>
                  </a:txBody>
                  <a:tcPr marL="9525" marR="72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70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RPMA.05.04.00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200 000</a:t>
                      </a:r>
                    </a:p>
                  </a:txBody>
                  <a:tcPr marL="9525" marR="72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2870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RPMA.09.02.01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4 000 000</a:t>
                      </a:r>
                    </a:p>
                  </a:txBody>
                  <a:tcPr marL="9525" marR="72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70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Razem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69 559 170</a:t>
                      </a:r>
                    </a:p>
                  </a:txBody>
                  <a:tcPr marL="9525" marR="72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28705"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 kwartał</a:t>
                      </a:r>
                    </a:p>
                  </a:txBody>
                  <a:tcPr marL="7704" marR="7704" marT="77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RPMA.01.01.00</a:t>
                      </a:r>
                    </a:p>
                  </a:txBody>
                  <a:tcPr marL="7704" marR="7704" marT="7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704" marR="7704" marT="7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62 598 855</a:t>
                      </a:r>
                    </a:p>
                  </a:txBody>
                  <a:tcPr marL="7704" marR="72000" marT="7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2870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RPMA.01.02.00</a:t>
                      </a:r>
                    </a:p>
                  </a:txBody>
                  <a:tcPr marL="7704" marR="7704" marT="7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704" marR="7704" marT="7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5 000 000</a:t>
                      </a:r>
                    </a:p>
                  </a:txBody>
                  <a:tcPr marL="7704" marR="72000" marT="7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70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RPMA.02.01.01</a:t>
                      </a:r>
                    </a:p>
                  </a:txBody>
                  <a:tcPr marL="7704" marR="7704" marT="7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704" marR="7704" marT="7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14 998 261</a:t>
                      </a:r>
                    </a:p>
                  </a:txBody>
                  <a:tcPr marL="7704" marR="72000" marT="7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2870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RPMA.03.01.01</a:t>
                      </a:r>
                    </a:p>
                  </a:txBody>
                  <a:tcPr marL="7704" marR="7704" marT="7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704" marR="7704" marT="7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5 000 000</a:t>
                      </a:r>
                    </a:p>
                  </a:txBody>
                  <a:tcPr marL="7704" marR="72000" marT="7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70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RPMA.03.02.02</a:t>
                      </a:r>
                    </a:p>
                  </a:txBody>
                  <a:tcPr marL="7704" marR="7704" marT="7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704" marR="7704" marT="7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7 000 000</a:t>
                      </a:r>
                    </a:p>
                  </a:txBody>
                  <a:tcPr marL="7704" marR="72000" marT="7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2870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RPMA.04.01.00</a:t>
                      </a:r>
                    </a:p>
                  </a:txBody>
                  <a:tcPr marL="7704" marR="7704" marT="7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704" marR="7704" marT="7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10 000 000</a:t>
                      </a:r>
                    </a:p>
                  </a:txBody>
                  <a:tcPr marL="7704" marR="72000" marT="7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70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RPMA.07.01.00</a:t>
                      </a:r>
                    </a:p>
                  </a:txBody>
                  <a:tcPr marL="7704" marR="7704" marT="7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704" marR="7704" marT="7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34 800 000</a:t>
                      </a:r>
                    </a:p>
                  </a:txBody>
                  <a:tcPr marL="7704" marR="72000" marT="7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2870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RPMA.09.01.00</a:t>
                      </a:r>
                    </a:p>
                  </a:txBody>
                  <a:tcPr marL="7704" marR="7704" marT="7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704" marR="7704" marT="7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15 605 432</a:t>
                      </a:r>
                    </a:p>
                  </a:txBody>
                  <a:tcPr marL="7704" marR="72000" marT="7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70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RPMA.10.03.03</a:t>
                      </a:r>
                    </a:p>
                  </a:txBody>
                  <a:tcPr marL="7704" marR="7704" marT="7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704" marR="7704" marT="7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1 000 000</a:t>
                      </a:r>
                    </a:p>
                  </a:txBody>
                  <a:tcPr marL="7704" marR="72000" marT="7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2870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Razem</a:t>
                      </a:r>
                    </a:p>
                  </a:txBody>
                  <a:tcPr marL="7704" marR="7704" marT="7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7704" marR="7704" marT="7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156 002 548</a:t>
                      </a:r>
                    </a:p>
                  </a:txBody>
                  <a:tcPr marL="7704" marR="72000" marT="7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8541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2290" y="965033"/>
            <a:ext cx="7886700" cy="566735"/>
          </a:xfrm>
        </p:spPr>
        <p:txBody>
          <a:bodyPr>
            <a:normAutofit/>
          </a:bodyPr>
          <a:lstStyle/>
          <a:p>
            <a:pPr algn="ctr"/>
            <a:r>
              <a:rPr lang="pl-PL" sz="2400" b="1" dirty="0" smtClean="0"/>
              <a:t>Planowane nabory w trybie konkursowym w 2016 r</a:t>
            </a:r>
            <a:r>
              <a:rPr lang="pl-PL" sz="2400" b="1" dirty="0"/>
              <a:t>. </a:t>
            </a:r>
            <a:r>
              <a:rPr lang="pl-PL" sz="2400" b="1" dirty="0" smtClean="0"/>
              <a:t>(2/2</a:t>
            </a:r>
            <a:r>
              <a:rPr lang="pl-PL" sz="2400" b="1" dirty="0"/>
              <a:t>)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2588991"/>
              </p:ext>
            </p:extLst>
          </p:nvPr>
        </p:nvGraphicFramePr>
        <p:xfrm>
          <a:off x="896294" y="1695451"/>
          <a:ext cx="7432894" cy="4876795"/>
        </p:xfrm>
        <a:graphic>
          <a:graphicData uri="http://schemas.openxmlformats.org/drawingml/2006/table">
            <a:tbl>
              <a:tblPr/>
              <a:tblGrid>
                <a:gridCol w="1882673"/>
                <a:gridCol w="2053826"/>
                <a:gridCol w="1545336"/>
                <a:gridCol w="1951059"/>
              </a:tblGrid>
              <a:tr h="59378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Planowany termin naboru</a:t>
                      </a:r>
                    </a:p>
                  </a:txBody>
                  <a:tcPr marL="7934" marR="7934" marT="79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Priorytet/Działanie</a:t>
                      </a:r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 Poddziałanie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34" marR="7934" marT="7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Liczba naborów</a:t>
                      </a:r>
                    </a:p>
                  </a:txBody>
                  <a:tcPr marL="7934" marR="7934" marT="7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Budżet naboru </a:t>
                      </a:r>
                      <a:endParaRPr lang="pl-PL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ctr"/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(wkład UE) w </a:t>
                      </a:r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euro</a:t>
                      </a:r>
                    </a:p>
                  </a:txBody>
                  <a:tcPr marL="7934" marR="7934" marT="79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03570"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III kwartał</a:t>
                      </a:r>
                    </a:p>
                  </a:txBody>
                  <a:tcPr marL="7934" marR="7934" marT="79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RPMA.01.02.00</a:t>
                      </a:r>
                    </a:p>
                  </a:txBody>
                  <a:tcPr marL="7934" marR="7934" marT="7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934" marR="7934" marT="7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20 000 000</a:t>
                      </a:r>
                    </a:p>
                  </a:txBody>
                  <a:tcPr marL="7934" marR="72000" marT="7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0357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RPMA.03.01.02</a:t>
                      </a:r>
                    </a:p>
                  </a:txBody>
                  <a:tcPr marL="7934" marR="7934" marT="7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7934" marR="7934" marT="7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19 500 000</a:t>
                      </a:r>
                    </a:p>
                  </a:txBody>
                  <a:tcPr marL="7934" marR="72000" marT="7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57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RPMA.03.03.00</a:t>
                      </a:r>
                    </a:p>
                  </a:txBody>
                  <a:tcPr marL="7934" marR="7934" marT="7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934" marR="7934" marT="7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13 500 000</a:t>
                      </a:r>
                    </a:p>
                  </a:txBody>
                  <a:tcPr marL="7934" marR="72000" marT="7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0357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RPMA.04.03.01</a:t>
                      </a:r>
                    </a:p>
                  </a:txBody>
                  <a:tcPr marL="7934" marR="7934" marT="7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934" marR="7934" marT="7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35 675 492</a:t>
                      </a:r>
                    </a:p>
                  </a:txBody>
                  <a:tcPr marL="7934" marR="72000" marT="7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57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RPMA.05.01.00</a:t>
                      </a:r>
                    </a:p>
                  </a:txBody>
                  <a:tcPr marL="7934" marR="7934" marT="7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934" marR="7934" marT="7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11 350 000</a:t>
                      </a:r>
                    </a:p>
                  </a:txBody>
                  <a:tcPr marL="7934" marR="72000" marT="7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0357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RPMA.06.02.00</a:t>
                      </a:r>
                    </a:p>
                  </a:txBody>
                  <a:tcPr marL="7934" marR="7934" marT="7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934" marR="7934" marT="7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15 000 000</a:t>
                      </a:r>
                    </a:p>
                  </a:txBody>
                  <a:tcPr marL="7934" marR="72000" marT="7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57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RPMA.08.03.01</a:t>
                      </a:r>
                    </a:p>
                  </a:txBody>
                  <a:tcPr marL="7934" marR="7934" marT="7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934" marR="7934" marT="7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4 120 000</a:t>
                      </a:r>
                    </a:p>
                  </a:txBody>
                  <a:tcPr marL="7934" marR="72000" marT="7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0357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RPMA.08.03.02</a:t>
                      </a:r>
                    </a:p>
                  </a:txBody>
                  <a:tcPr marL="7934" marR="7934" marT="7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934" marR="7934" marT="7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4 260 000</a:t>
                      </a:r>
                    </a:p>
                  </a:txBody>
                  <a:tcPr marL="7934" marR="72000" marT="7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57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RPMA.09.02.01</a:t>
                      </a:r>
                    </a:p>
                  </a:txBody>
                  <a:tcPr marL="7934" marR="7934" marT="7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934" marR="7934" marT="7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1 500 000</a:t>
                      </a:r>
                    </a:p>
                  </a:txBody>
                  <a:tcPr marL="7934" marR="72000" marT="7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0357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RPMA.10.03.01</a:t>
                      </a:r>
                    </a:p>
                  </a:txBody>
                  <a:tcPr marL="7934" marR="7934" marT="7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934" marR="7934" marT="7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3 291 428</a:t>
                      </a:r>
                    </a:p>
                  </a:txBody>
                  <a:tcPr marL="7934" marR="72000" marT="7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57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Razem</a:t>
                      </a:r>
                    </a:p>
                  </a:txBody>
                  <a:tcPr marL="7934" marR="7934" marT="7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7934" marR="7934" marT="7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128 196 920</a:t>
                      </a:r>
                    </a:p>
                  </a:txBody>
                  <a:tcPr marL="7934" marR="72000" marT="7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03570"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IV kwartał</a:t>
                      </a:r>
                    </a:p>
                  </a:txBody>
                  <a:tcPr marL="7934" marR="7934" marT="79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RPMA.02.01.01</a:t>
                      </a:r>
                    </a:p>
                  </a:txBody>
                  <a:tcPr marL="7934" marR="7934" marT="7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934" marR="7934" marT="7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23 039 976</a:t>
                      </a:r>
                    </a:p>
                  </a:txBody>
                  <a:tcPr marL="7934" marR="72000" marT="7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0357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RPMA.03.02.02</a:t>
                      </a:r>
                    </a:p>
                  </a:txBody>
                  <a:tcPr marL="7934" marR="7934" marT="7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934" marR="7934" marT="7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7 000 000</a:t>
                      </a:r>
                    </a:p>
                  </a:txBody>
                  <a:tcPr marL="7934" marR="72000" marT="7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57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RPMA.04.02.00</a:t>
                      </a:r>
                    </a:p>
                  </a:txBody>
                  <a:tcPr marL="7934" marR="7934" marT="7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934" marR="7934" marT="7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34 731 628</a:t>
                      </a:r>
                    </a:p>
                  </a:txBody>
                  <a:tcPr marL="7934" marR="72000" marT="7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0357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RPMA.05.02.00</a:t>
                      </a:r>
                    </a:p>
                  </a:txBody>
                  <a:tcPr marL="7934" marR="7934" marT="7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934" marR="7934" marT="7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13 512 164</a:t>
                      </a:r>
                    </a:p>
                  </a:txBody>
                  <a:tcPr marL="7934" marR="72000" marT="7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57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RPMA.05.03.00</a:t>
                      </a:r>
                    </a:p>
                  </a:txBody>
                  <a:tcPr marL="7934" marR="7934" marT="7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934" marR="7934" marT="7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8 929 585</a:t>
                      </a:r>
                    </a:p>
                  </a:txBody>
                  <a:tcPr marL="7934" marR="72000" marT="7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0357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RPMA.06.02.00</a:t>
                      </a:r>
                    </a:p>
                  </a:txBody>
                  <a:tcPr marL="7934" marR="7934" marT="7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934" marR="7934" marT="7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11 509 527</a:t>
                      </a:r>
                    </a:p>
                  </a:txBody>
                  <a:tcPr marL="7934" marR="72000" marT="7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57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RPMA.09.02.01</a:t>
                      </a:r>
                    </a:p>
                  </a:txBody>
                  <a:tcPr marL="7934" marR="7934" marT="7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934" marR="7934" marT="7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3 000 000</a:t>
                      </a:r>
                    </a:p>
                  </a:txBody>
                  <a:tcPr marL="7934" marR="72000" marT="7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0357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RPMA.10.03.01</a:t>
                      </a:r>
                    </a:p>
                  </a:txBody>
                  <a:tcPr marL="7934" marR="7934" marT="7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934" marR="7934" marT="7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10 000 000</a:t>
                      </a:r>
                    </a:p>
                  </a:txBody>
                  <a:tcPr marL="7934" marR="72000" marT="7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57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Razem</a:t>
                      </a:r>
                    </a:p>
                  </a:txBody>
                  <a:tcPr marL="7934" marR="7934" marT="7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7934" marR="7934" marT="7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111 722 880</a:t>
                      </a:r>
                    </a:p>
                  </a:txBody>
                  <a:tcPr marL="7934" marR="72000" marT="79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1161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Ogółem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34" marR="7934" marT="793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465 481 518</a:t>
                      </a:r>
                    </a:p>
                  </a:txBody>
                  <a:tcPr marL="9525" marR="72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5905994"/>
      </p:ext>
    </p:extLst>
  </p:cSld>
  <p:clrMapOvr>
    <a:masterClrMapping/>
  </p:clrMapOvr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1_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1702</TotalTime>
  <Words>712</Words>
  <Application>Microsoft Office PowerPoint</Application>
  <PresentationFormat>Pokaz na ekranie (4:3)</PresentationFormat>
  <Paragraphs>293</Paragraphs>
  <Slides>6</Slides>
  <Notes>0</Notes>
  <HiddenSlides>0</HiddenSlides>
  <MMClips>0</MMClips>
  <ScaleCrop>false</ScaleCrop>
  <HeadingPairs>
    <vt:vector size="6" baseType="variant">
      <vt:variant>
        <vt:lpstr>Motyw</vt:lpstr>
      </vt:variant>
      <vt:variant>
        <vt:i4>2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9" baseType="lpstr">
      <vt:lpstr>Programy Regionalne</vt:lpstr>
      <vt:lpstr>1_Programy Regionalne</vt:lpstr>
      <vt:lpstr>Arkusz</vt:lpstr>
      <vt:lpstr>Prezentacja programu PowerPoint</vt:lpstr>
      <vt:lpstr>Stan realizacji RPO WM na dzień 29 lutego 2016 r. </vt:lpstr>
      <vt:lpstr>Konkursy ogłoszone wg poziomów wdrażania</vt:lpstr>
      <vt:lpstr>Projekty pozakonkursowe</vt:lpstr>
      <vt:lpstr>Planowane nabory w trybie konkursowym w 2016 r. (1/2)</vt:lpstr>
      <vt:lpstr>Planowane nabory w trybie konkursowym w 2016 r. (2/2)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 Krall</dc:creator>
  <cp:lastModifiedBy>mskarzynska</cp:lastModifiedBy>
  <cp:revision>63</cp:revision>
  <cp:lastPrinted>2016-03-15T07:57:39Z</cp:lastPrinted>
  <dcterms:created xsi:type="dcterms:W3CDTF">2015-04-20T12:46:14Z</dcterms:created>
  <dcterms:modified xsi:type="dcterms:W3CDTF">2016-03-15T14:11:23Z</dcterms:modified>
</cp:coreProperties>
</file>