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82" r:id="rId3"/>
    <p:sldId id="387" r:id="rId4"/>
    <p:sldId id="400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ączak Joanna" initials="MJ" lastIdx="0" clrIdx="0">
    <p:extLst>
      <p:ext uri="{19B8F6BF-5375-455C-9EA6-DF929625EA0E}">
        <p15:presenceInfo xmlns:p15="http://schemas.microsoft.com/office/powerpoint/2012/main" userId="S-1-5-21-3614740060-3577846218-3186316695-1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2016-04-15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22 kwietnia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5272" y="1673136"/>
            <a:ext cx="854551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</a:t>
            </a:r>
            <a:r>
              <a:rPr lang="pl-PL" sz="2400" b="1" dirty="0" smtClean="0">
                <a:latin typeface="+mn-lt"/>
              </a:rPr>
              <a:t>wyboru projektu pozakonkursowego</a:t>
            </a:r>
            <a:endParaRPr lang="pl-PL" sz="2400" b="1" dirty="0">
              <a:latin typeface="+mn-lt"/>
            </a:endParaRPr>
          </a:p>
          <a:p>
            <a:pPr algn="ctr" eaLnBrk="0" hangingPunct="0">
              <a:defRPr/>
            </a:pPr>
            <a:endParaRPr lang="pl-PL" sz="24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Działanie 10.1 - Kształcenie i rozwój dzieci i młodzieży, </a:t>
            </a:r>
          </a:p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Poddziałanie 10.1.3(10i) </a:t>
            </a:r>
            <a:r>
              <a:rPr lang="pl-PL" sz="2400" b="1">
                <a:latin typeface="+mn-lt"/>
              </a:rPr>
              <a:t>Programy </a:t>
            </a:r>
            <a:r>
              <a:rPr lang="pl-PL" sz="2400" b="1" smtClean="0">
                <a:latin typeface="+mn-lt"/>
              </a:rPr>
              <a:t>stypendialne</a:t>
            </a:r>
            <a:endParaRPr lang="pl-PL" sz="2400" b="1" dirty="0" smtClean="0">
              <a:latin typeface="+mn-lt"/>
            </a:endParaRPr>
          </a:p>
          <a:p>
            <a:pPr algn="ctr" eaLnBrk="0" hangingPunct="0">
              <a:defRPr/>
            </a:pPr>
            <a:endParaRPr lang="pl-PL" sz="24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u="sng" dirty="0">
                <a:latin typeface="+mn-lt"/>
              </a:rPr>
              <a:t>Typ projektu: </a:t>
            </a:r>
            <a:endParaRPr lang="pl-PL" sz="2400" u="sng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2400" dirty="0" smtClean="0">
                <a:latin typeface="+mn-lt"/>
              </a:rPr>
              <a:t>realizacja </a:t>
            </a:r>
            <a:r>
              <a:rPr lang="pl-PL" sz="2400" dirty="0">
                <a:latin typeface="+mn-lt"/>
              </a:rPr>
              <a:t>programów stypendialnych skierowanych do uczniów </a:t>
            </a:r>
            <a:r>
              <a:rPr lang="pl-PL" sz="2400" dirty="0" smtClean="0">
                <a:latin typeface="+mn-lt"/>
              </a:rPr>
              <a:t>                   z </a:t>
            </a:r>
            <a:r>
              <a:rPr lang="pl-PL" sz="2400" dirty="0">
                <a:latin typeface="+mn-lt"/>
              </a:rPr>
              <a:t>wysokimi wynikami w nauce przedmiotów ogólnych, tj. przedmiotów przyrodniczych, informatycznych, języków obcych, matematyki, </a:t>
            </a:r>
            <a:r>
              <a:rPr lang="pl-PL" sz="2400" dirty="0" smtClean="0">
                <a:latin typeface="+mn-lt"/>
              </a:rPr>
              <a:t>przedsiębiorczości.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96057"/>
              </p:ext>
            </p:extLst>
          </p:nvPr>
        </p:nvGraphicFramePr>
        <p:xfrm>
          <a:off x="392730" y="1800519"/>
          <a:ext cx="8025405" cy="3839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55"/>
                <a:gridCol w="6400636"/>
                <a:gridCol w="1112114"/>
              </a:tblGrid>
              <a:tr h="57759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5082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przewiduje się udzielenie co najmniej 65% stypendiów uczniom</a:t>
                      </a:r>
                      <a:r>
                        <a:rPr lang="pl-PL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szkół/placówek systemu oświaty</a:t>
                      </a:r>
                      <a:r>
                        <a:rPr lang="pl-PL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województwa mazowieckiego zamieszkałym  na obszarach wiejskich.</a:t>
                      </a:r>
                    </a:p>
                    <a:p>
                      <a:pPr algn="ctr"/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108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co najmniej 5 % wkładu własnego tj. wkładu pochodzącego ze środków publicznych.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2730" y="5861631"/>
            <a:ext cx="802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aseline="30000" dirty="0"/>
              <a:t>1</a:t>
            </a:r>
            <a:r>
              <a:rPr lang="pl-PL" sz="800" dirty="0"/>
              <a:t> Z możliwości otrzymania wsparcia są wyłączone osoby kształcące się w szkołach dla dorosłych.</a:t>
            </a:r>
          </a:p>
          <a:p>
            <a:r>
              <a:rPr lang="pl-PL" sz="800" baseline="30000" dirty="0"/>
              <a:t>2</a:t>
            </a:r>
            <a:r>
              <a:rPr lang="pl-PL" sz="800" dirty="0"/>
              <a:t> W rozumieniu art. 2 pkt 5 ustawy o systemie oświaty placówki systemu oświaty są </a:t>
            </a:r>
            <a:r>
              <a:rPr lang="pl-PL" sz="800" dirty="0" smtClean="0"/>
              <a:t>to: </a:t>
            </a:r>
            <a:r>
              <a:rPr lang="pl-PL" sz="800" dirty="0"/>
              <a:t>młodzieżowe ośrodki wychowawcze, młodzieżowe ośrodki socjoterapii, specjalne ośrodki szkolno-wychowawcze oraz specjalne ośrodki wychowawcze dla dzieci i młodzieży wymagających stosowania specjalnej organizacji nauki, metod pracy i wychowania, a także ośrodki umożliwiające dzieciom i młodzieży, o których mowa w art. 16 ust. 7, a także dzieciom i młodzieży z upośledzeniem umysłowym z niepełnosprawnościami sprzężonymi realizację odpowiednio obowiązku, o którym mowa w art. 14 ust. 3, obowiązku szkolnego i obowiązku </a:t>
            </a:r>
            <a:r>
              <a:rPr lang="pl-PL" sz="800" dirty="0" smtClean="0"/>
              <a:t>nauki.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25103"/>
              </p:ext>
            </p:extLst>
          </p:nvPr>
        </p:nvGraphicFramePr>
        <p:xfrm>
          <a:off x="501029" y="1775256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celu zapewnienia efektywności wsparcia, podejmowane działania są zgodne z przeprowadzoną  przez Wnioskodawcę  diagnozą grupy docelowej.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zapewnia wyrównanie szans edukacyjnych uczniów                        z niepełnosprawnością osiągających wysokie wyniki w nauce, poprzez przyznanie stypendium w wysokości do  5% wyższej od wysokości kwoty podstawowej.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3835</TotalTime>
  <Words>338</Words>
  <Application>Microsoft Office PowerPoint</Application>
  <PresentationFormat>Pokaz na ekranie (4:3)</PresentationFormat>
  <Paragraphs>41</Paragraphs>
  <Slides>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588</cp:revision>
  <cp:lastPrinted>2016-01-14T07:13:19Z</cp:lastPrinted>
  <dcterms:created xsi:type="dcterms:W3CDTF">2015-04-20T12:46:14Z</dcterms:created>
  <dcterms:modified xsi:type="dcterms:W3CDTF">2016-04-15T13:37:30Z</dcterms:modified>
</cp:coreProperties>
</file>