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5"/>
  </p:notesMasterIdLst>
  <p:sldIdLst>
    <p:sldId id="258" r:id="rId2"/>
    <p:sldId id="406" r:id="rId3"/>
    <p:sldId id="387" r:id="rId4"/>
    <p:sldId id="420" r:id="rId5"/>
    <p:sldId id="404" r:id="rId6"/>
    <p:sldId id="421" r:id="rId7"/>
    <p:sldId id="422" r:id="rId8"/>
    <p:sldId id="423" r:id="rId9"/>
    <p:sldId id="424" r:id="rId10"/>
    <p:sldId id="437" r:id="rId11"/>
    <p:sldId id="405" r:id="rId12"/>
    <p:sldId id="425" r:id="rId13"/>
    <p:sldId id="426" r:id="rId14"/>
    <p:sldId id="429" r:id="rId15"/>
    <p:sldId id="427" r:id="rId16"/>
    <p:sldId id="414" r:id="rId17"/>
    <p:sldId id="430" r:id="rId18"/>
    <p:sldId id="431" r:id="rId19"/>
    <p:sldId id="432" r:id="rId20"/>
    <p:sldId id="433" r:id="rId21"/>
    <p:sldId id="435" r:id="rId22"/>
    <p:sldId id="436" r:id="rId23"/>
    <p:sldId id="324" r:id="rId2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3326" autoAdjust="0"/>
  </p:normalViewPr>
  <p:slideViewPr>
    <p:cSldViewPr snapToGrid="0">
      <p:cViewPr varScale="1">
        <p:scale>
          <a:sx n="104" d="100"/>
          <a:sy n="104" d="100"/>
        </p:scale>
        <p:origin x="120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wynika z zapisów RPO WM 20124 – 2020.   Wykaz gmin uprawnionych do wzięcia udziału w konkursie stanowi załącznik do Regulaminu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zweryfikowane na podstawie deklaracji Wnioskodawcy zawartej w treści Wniosku o dofinansowanie.</a:t>
            </a:r>
          </a:p>
          <a:p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Kryterium zapewni, że tworzenie miejsc opieki nad dziećmi do lat 3 będzie przebiegać zgodnie z obowiązującymi przepisami w tym zakresie, a mianowicie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 Ustawą z dnia 4 lutego 2011 r. o opiece nad dziećmi w wieku do lat 3 (Dz. U. z 2013 r. poz. 1457), </a:t>
            </a:r>
          </a:p>
          <a:p>
            <a:pPr lvl="0"/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10 lipca 2014 r. w sprawie wymagań lokalowych i sanitarnych, jakie musi spełniać lokal, w którym ma być prowadzony żłobek lub klub dziecięcy (Dz. U. poz. 925)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Rozporządzeniem Ministra Pracy i Polityki Społecznej z dnia 25 marca 2011 r. w sprawie zakresu programów szkoleń dla opiekuna w żłobku lub klubie dziecięcym, wolontariusza oraz dziennego opiekuna (Dz. U. Nr 69, poz. 368)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96991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134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2551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819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239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208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4764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6690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73941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18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79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346358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Odwołać się do analizy potrzeb.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429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5670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2096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21229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179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2270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1200" dirty="0" smtClean="0">
                <a:effectLst/>
              </a:rPr>
              <a:t>Kryterium wynika z zapisów RPO WM 2014 – 2020.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Jego celem jest uzyskanie możliwie najwyższej efektywności kosztowej projektu. Jednocześnie projekt ma zapewnić komplementarność z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Resortowym Programem „Maluch”  Ministerstwa Rodziny i Pracy i Polityki Społecznej.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związku z powyższym średniomiesięczny koszt utworzenia jednego miejsca opieki nad dzieckiem do lat 3 określono na podstawie wysokości dofinansowania w konkursie Maluch ogłoszonym w roku 2016 r. na stronie internetowej j </a:t>
            </a:r>
            <a:r>
              <a:rPr lang="pl-PL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Resortowego Programem „Maluch” - 2016 Ministerstwa Rodziny i Pracy i Polityki Społecznej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link: 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http://www.mpips.gov.pl/wsparcie-dla-rodzin-z-dziecmi/opieka-nad-dzieckiem-w-wieku-do-lat-trzech/resortowy-pogram-maluch/rok-2016/ogloszenie-o-konkursie/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Koszt powiększono o narzut na cross-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financing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Średni miesięczny koszt całkowity zawiera kwotę dofinansowania EFS i wkład własny wnioskodawcy.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 należy przeliczać według kursu wskazanego w Regulaminie konkursu.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Kryterium zostanie wyrażone wskaźnikiem:</a:t>
            </a:r>
          </a:p>
          <a:p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 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Kcp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Mup</a:t>
            </a:r>
            <a:endParaRPr lang="pl-PL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Smk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-------------------------------, gdzie:</a:t>
            </a:r>
          </a:p>
          <a:p>
            <a:r>
              <a:rPr lang="pl-PL" sz="1200" dirty="0" smtClean="0">
                <a:effectLst/>
              </a:rPr>
              <a:t>                        </a:t>
            </a:r>
            <a:r>
              <a:rPr lang="pl-PL" sz="1200" dirty="0" err="1" smtClean="0">
                <a:effectLst/>
              </a:rPr>
              <a:t>Dp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Smk</a:t>
            </a:r>
            <a:r>
              <a:rPr lang="pl-PL" sz="1200" dirty="0" smtClean="0">
                <a:effectLst/>
              </a:rPr>
              <a:t> = średni miesięczny koszt całkowity utworzenia jednego miejsca opieki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 nad dzieckiem do lat 3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Kcp</a:t>
            </a:r>
            <a:r>
              <a:rPr lang="pl-PL" sz="1200" dirty="0" smtClean="0">
                <a:effectLst/>
              </a:rPr>
              <a:t> = koszt całkowity projektu (wartość dofinansowania + wkład własny 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           wnioskodawcy)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Mup</a:t>
            </a:r>
            <a:r>
              <a:rPr lang="pl-PL" sz="1200" dirty="0" smtClean="0">
                <a:effectLst/>
              </a:rPr>
              <a:t> = miejsca utworzone w projekcie</a:t>
            </a:r>
            <a:endParaRPr lang="pl-PL" dirty="0" smtClean="0">
              <a:effectLst/>
            </a:endParaRPr>
          </a:p>
          <a:p>
            <a:r>
              <a:rPr lang="pl-PL" sz="1200" dirty="0" err="1" smtClean="0">
                <a:effectLst/>
              </a:rPr>
              <a:t>Dp</a:t>
            </a:r>
            <a:r>
              <a:rPr lang="pl-PL" sz="1200" dirty="0" smtClean="0">
                <a:effectLst/>
              </a:rPr>
              <a:t> = czas trwania projektu w miesiącach.</a:t>
            </a:r>
            <a:endParaRPr lang="pl-PL" dirty="0" smtClean="0">
              <a:effectLst/>
            </a:endParaRPr>
          </a:p>
          <a:p>
            <a:r>
              <a:rPr lang="pl-PL" sz="1200" dirty="0" smtClean="0">
                <a:effectLst/>
              </a:rPr>
              <a:t> </a:t>
            </a:r>
            <a:endParaRPr lang="pl-PL" dirty="0">
              <a:effectLst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8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dsrr@mazovia.p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823855"/>
            <a:ext cx="7886700" cy="1265381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solidFill>
                  <a:schemeClr val="tx1"/>
                </a:solidFill>
              </a:rPr>
              <a:t>Propozycja </a:t>
            </a:r>
            <a:r>
              <a:rPr lang="pl-PL" sz="2000" b="1" dirty="0" smtClean="0">
                <a:solidFill>
                  <a:schemeClr val="tx1"/>
                </a:solidFill>
              </a:rPr>
              <a:t>kryteriów </a:t>
            </a:r>
            <a:r>
              <a:rPr lang="pl-PL" sz="2000" b="1" dirty="0">
                <a:solidFill>
                  <a:schemeClr val="tx1"/>
                </a:solidFill>
              </a:rPr>
              <a:t>wyboru projektów w Działaniu 8.1 Aktywizacja zawodowa osób bezrobotnych przez </a:t>
            </a:r>
            <a:r>
              <a:rPr lang="pl-PL" sz="2000" b="1" dirty="0" smtClean="0">
                <a:solidFill>
                  <a:schemeClr val="tx1"/>
                </a:solidFill>
              </a:rPr>
              <a:t>PUP dla naboru w trybie pozakonkursowym</a:t>
            </a:r>
            <a:endParaRPr lang="pl-PL" sz="2000" b="1" dirty="0">
              <a:solidFill>
                <a:schemeClr val="tx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tx1"/>
                </a:solidFill>
              </a:rPr>
              <a:t>Regionalny </a:t>
            </a:r>
            <a:r>
              <a:rPr lang="pl-PL" sz="2000" b="1" dirty="0">
                <a:solidFill>
                  <a:schemeClr val="tx1"/>
                </a:solidFill>
              </a:rPr>
              <a:t>Program </a:t>
            </a:r>
            <a:r>
              <a:rPr lang="pl-PL" sz="2000" b="1" dirty="0" smtClean="0">
                <a:solidFill>
                  <a:schemeClr val="tx1"/>
                </a:solidFill>
              </a:rPr>
              <a:t>Operacyjny </a:t>
            </a:r>
            <a:r>
              <a:rPr lang="pl-PL" sz="2000" b="1" dirty="0">
                <a:solidFill>
                  <a:schemeClr val="tx1"/>
                </a:solidFill>
              </a:rPr>
              <a:t>Województwa Mazowieckiego na lata 2014 </a:t>
            </a:r>
            <a:r>
              <a:rPr lang="pl-PL" sz="2000" b="1" dirty="0" smtClean="0">
                <a:solidFill>
                  <a:schemeClr val="tx1"/>
                </a:solidFill>
              </a:rPr>
              <a:t>– 2020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42218" y="5225616"/>
            <a:ext cx="6659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sz="1100" dirty="0" smtClean="0"/>
              <a:t>XVII </a:t>
            </a:r>
            <a:r>
              <a:rPr lang="pl-PL" sz="1100" dirty="0"/>
              <a:t>Posiedzenie Komitetu Monitorującego RPO WM na lata 2014 -2020  </a:t>
            </a:r>
            <a:br>
              <a:rPr lang="pl-PL" sz="1100" dirty="0"/>
            </a:br>
            <a:r>
              <a:rPr lang="pl-PL" sz="1100" b="1" dirty="0" smtClean="0"/>
              <a:t>21 października </a:t>
            </a:r>
            <a:r>
              <a:rPr lang="pl-PL" sz="1100" b="1" dirty="0"/>
              <a:t>2016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837011"/>
              </p:ext>
            </p:extLst>
          </p:nvPr>
        </p:nvGraphicFramePr>
        <p:xfrm>
          <a:off x="502920" y="1809345"/>
          <a:ext cx="8050451" cy="476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/>
                <a:gridCol w="6420611"/>
                <a:gridCol w="1115585"/>
              </a:tblGrid>
              <a:tr h="8425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92396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osiągnięcie wskaźników minimalnej efektywności zatrudnieniowej dla poszczególnych grup defaworyzowanych objętych wsparciem w programie na poziomie ustalanym przez Ministra właściwego ds. rozwoju.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064" y="1094868"/>
            <a:ext cx="6472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59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40657"/>
              </p:ext>
            </p:extLst>
          </p:nvPr>
        </p:nvGraphicFramePr>
        <p:xfrm>
          <a:off x="502920" y="1809345"/>
          <a:ext cx="8050451" cy="4766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/>
                <a:gridCol w="6420611"/>
                <a:gridCol w="1115585"/>
              </a:tblGrid>
              <a:tr h="84258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923966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Projekt zakłada objęcie wsparciem osób należących do każdej z grup defaworyzowanych zarejestrowanych w powiatowych urzędach pracy województwa mazowieckiego, tj.: kobiet, osób o niskich kwalifikacjach, osób niepełnosprawnych, osób długotrwale bezrobotnych i osób powyżej 50 roku życia</a:t>
                      </a: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Jednakże 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przypadku bezrobotnych z n/w grup defaworyzowanych, tj. :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osób powyżej 50 r. życia,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osób niepełnosprawnych,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osób 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długotrwale bezrobotnych, </a:t>
                      </a:r>
                      <a:b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proporcja musi odpowiadać co najmniej takiej samej proporcji jak liczebność danej podgrupy defaworyzowanej, zarejestrowanej w rejestrze PUP o I </a:t>
                      </a:r>
                      <a:r>
                        <a:rPr lang="pl-PL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II profilu pomocy w stosunku do ogólnej liczby zarejestrowanych osób bezrobotnych o I </a:t>
                      </a:r>
                      <a:r>
                        <a:rPr lang="pl-PL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l-PL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II profilu pomocy, wg stanu na ostatni dzień przedostatniego miesiąca poprzedzającego dzień rozpoczęcia naboru</a:t>
                      </a:r>
                      <a:r>
                        <a:rPr lang="pl-PL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Do wyliczenia liczebności ww. grup defaworyzowanych nie wlicza się osób, dla których planowane jest wsparcie w postaci jednorazowych środków na podjęcie działalności gospodarczej.</a:t>
                      </a:r>
                      <a:endParaRPr lang="pl-PL" sz="1400" b="1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6472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WERYFIKOWANE NA ETAPIE OCENY FORMALNEJ </a:t>
            </a: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281681"/>
              </p:ext>
            </p:extLst>
          </p:nvPr>
        </p:nvGraphicFramePr>
        <p:xfrm>
          <a:off x="502920" y="2361071"/>
          <a:ext cx="8050451" cy="26500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4255"/>
                <a:gridCol w="6420611"/>
                <a:gridCol w="1115585"/>
              </a:tblGrid>
              <a:tr h="68622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85389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 cd.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 wsparcia w projekcie wyłączone są osoby zakwalifikowane do III profilu pomocy.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 związku z tym, że projekt zakłada objęcie wsparciem osób w wieku 30 lat i powyżej o I </a:t>
                      </a:r>
                      <a:r>
                        <a:rPr lang="pl-PL" sz="1600" b="1" kern="1200" dirty="0" err="1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II profilu pomocy, ww. proporcja powinna być tylko wyliczana w stosunku do tej grupy osób.  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64728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WERYFIKOWANE NA ETAPIE OCENY FORMALNEJ </a:t>
            </a:r>
          </a:p>
        </p:txBody>
      </p:sp>
    </p:spTree>
    <p:extLst>
      <p:ext uri="{BB962C8B-B14F-4D97-AF65-F5344CB8AC3E}">
        <p14:creationId xmlns:p14="http://schemas.microsoft.com/office/powerpoint/2010/main" val="12794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44160"/>
              </p:ext>
            </p:extLst>
          </p:nvPr>
        </p:nvGraphicFramePr>
        <p:xfrm>
          <a:off x="543560" y="1753991"/>
          <a:ext cx="8012610" cy="4561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objęcie wsparciem osób w wieku 30 lat i powyżej.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Uczestnicy otrzymają wsparcie, które będzie dostosowane do potrzeb pracodawców oraz możliwości uczestników także w zakresie zielonych lub białych miejsc pracy, o ile wynika to z potrzeb i możliwości lokalnego rynku pracy. 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64358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4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31605"/>
              </p:ext>
            </p:extLst>
          </p:nvPr>
        </p:nvGraphicFramePr>
        <p:xfrm>
          <a:off x="543560" y="1753991"/>
          <a:ext cx="8012610" cy="4357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68878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6255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4.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uczestników przewidziano działania mające na celu podniesienie/nabycie kwalifikacji i/lub nabycie kompetencji, o ile wynika to z IPD. Szkolenie musi:</a:t>
                      </a:r>
                    </a:p>
                    <a:p>
                      <a:pPr lvl="0" algn="ctr"/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przypadku kwalifikacji kończyć się egzaminem zewnętrznym i uzyskaniem certyfikatu potwierdzającego  uzyskanie/nabycie kwalifikacji.  Zarówno egzamin musi być przeprowadzony, a certyfikat musi być nadany (tj. proces walidacji i certyfikacji) przez upoważniony do tego podmiot, który otrzymał akredytację do ww. czynności.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4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63435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524055"/>
              </p:ext>
            </p:extLst>
          </p:nvPr>
        </p:nvGraphicFramePr>
        <p:xfrm>
          <a:off x="543560" y="1753991"/>
          <a:ext cx="8012610" cy="45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4 cd.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w przypadku kompetencji przebiegać w 4 etapach wymienionych w </a:t>
                      </a:r>
                      <a:r>
                        <a:rPr lang="pl-PL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Wytycznych Ministra Infrastruktury i Rozwoju w zakresie monitorowania postępu rzeczowego realizacji programów operacyjnych na lata 2014-2020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Minimum 10 % środków i nie więcej niż 70% środków w ramach projektu zostanie przeznaczone na dotacje na utworzenie działalności gospodarczej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1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638048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WERYFIKOWANE NA ETAPIE OCENY FORMALNEJ 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326447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1.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projektodawca opisał grupę docelową (tj. osoby, które zostaną objęte wsparciem), określił jej cechy charakterystyczne oraz kwestie problemowe, które jej dotyczą? 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2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04635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17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004778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2.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adekwatny do problemów, które ma rozwiązać albo złagodzić?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800978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25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001269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3.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projektodawca opisał w jaki sposób ułatwi udział w projekcie uczestnikom, w kontekście barier, które ich dotyczą?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0515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73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630935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4.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planowane wydatki są niezbędne i adekwatne do realizacji zadań oraz osiągania celów projektu? 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02877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</a:t>
                      </a:r>
                      <a:r>
                        <a:rPr lang="pl-PL" sz="1800" b="1" smtClean="0">
                          <a:effectLst/>
                        </a:rPr>
                        <a:t>MERYTORYCZNE</a:t>
                      </a:r>
                      <a:r>
                        <a:rPr lang="pl-PL" sz="1800" b="1" baseline="0" smtClean="0">
                          <a:effectLst/>
                        </a:rPr>
                        <a:t> 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69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6938" y="1467104"/>
            <a:ext cx="7886700" cy="4851400"/>
          </a:xfrm>
        </p:spPr>
        <p:txBody>
          <a:bodyPr/>
          <a:lstStyle/>
          <a:p>
            <a:pPr marL="0" indent="0">
              <a:buNone/>
            </a:pPr>
            <a:r>
              <a:rPr lang="pl-PL" sz="2400" b="1" dirty="0"/>
              <a:t>Typ </a:t>
            </a:r>
            <a:r>
              <a:rPr lang="pl-PL" sz="2400" b="1" dirty="0" smtClean="0"/>
              <a:t>projektów (formy </a:t>
            </a:r>
            <a:r>
              <a:rPr lang="pl-PL" sz="2400" b="1" dirty="0"/>
              <a:t>wsparcia</a:t>
            </a:r>
            <a:r>
              <a:rPr lang="pl-PL" sz="2400" b="1" dirty="0" smtClean="0"/>
              <a:t>):</a:t>
            </a:r>
          </a:p>
          <a:p>
            <a:pPr marL="0" indent="0">
              <a:buNone/>
            </a:pPr>
            <a:endParaRPr lang="pl-PL" sz="2400" b="1" dirty="0"/>
          </a:p>
          <a:p>
            <a:pPr lvl="0"/>
            <a:r>
              <a:rPr lang="pl-PL" sz="2000" b="1" dirty="0"/>
              <a:t>Diagnozowanie indywidualnej sytuacji uczestników projektów i pomoc w aktywnym poszukiwaniu pracy (w tym pośrednictwo pracy i/lub poradnictwo zawodowe)</a:t>
            </a:r>
            <a:r>
              <a:rPr lang="pl-PL" sz="2000" b="1" dirty="0" smtClean="0"/>
              <a:t>; </a:t>
            </a:r>
            <a:endParaRPr lang="pl-PL" sz="2000" b="1" dirty="0"/>
          </a:p>
          <a:p>
            <a:pPr lvl="0"/>
            <a:r>
              <a:rPr lang="pl-PL" sz="2000" b="1" dirty="0"/>
              <a:t>Podnoszenie lub zmianę kwalifikacji zawodowych oraz ich lepsze dopasowanie do potrzeb rynku pracy</a:t>
            </a:r>
            <a:r>
              <a:rPr lang="pl-PL" sz="2000" b="1" dirty="0" smtClean="0"/>
              <a:t>; </a:t>
            </a:r>
            <a:endParaRPr lang="pl-PL" sz="2000" b="1" dirty="0"/>
          </a:p>
          <a:p>
            <a:pPr lvl="0"/>
            <a:r>
              <a:rPr lang="pl-PL" sz="2000" b="1" dirty="0"/>
              <a:t>Pomoc w zdobyciu doświadczenia </a:t>
            </a:r>
            <a:r>
              <a:rPr lang="pl-PL" sz="2000" b="1" dirty="0" smtClean="0"/>
              <a:t>zawodowego; </a:t>
            </a:r>
          </a:p>
          <a:p>
            <a:pPr lvl="0"/>
            <a:r>
              <a:rPr lang="pl-PL" sz="2000" b="1" dirty="0"/>
              <a:t>Wspieranie samozatrudnienia i powstawania nowych miejsc </a:t>
            </a:r>
            <a:r>
              <a:rPr lang="pl-PL" sz="2000" b="1" dirty="0" smtClean="0"/>
              <a:t>pracy;</a:t>
            </a:r>
          </a:p>
        </p:txBody>
      </p:sp>
    </p:spTree>
    <p:extLst>
      <p:ext uri="{BB962C8B-B14F-4D97-AF65-F5344CB8AC3E}">
        <p14:creationId xmlns:p14="http://schemas.microsoft.com/office/powerpoint/2010/main" val="34183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864287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5.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wskaźniki realizacji właściwego celu szczegółowego RPO WM 2014-2020 lub inne wskaźniki określone we wniosku o dofinansowanie są trafnie i prawidłowo dobrane i opisane w stosunku do zadań przewidzianych do realizacji w projekcie?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00607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15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570903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6.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wydatki wykazane we wniosku o dofinansowanie są racjonalne i efektywne</a:t>
                      </a:r>
                      <a:r>
                        <a:rPr lang="pl-PL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(zgodnie z zasadą efektywnego zarządzania finansami)?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7508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213025"/>
              </p:ext>
            </p:extLst>
          </p:nvPr>
        </p:nvGraphicFramePr>
        <p:xfrm>
          <a:off x="429769" y="1609343"/>
          <a:ext cx="8168609" cy="4581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207"/>
                <a:gridCol w="5484520"/>
                <a:gridCol w="2162882"/>
              </a:tblGrid>
              <a:tr h="807944">
                <a:tc>
                  <a:txBody>
                    <a:bodyPr/>
                    <a:lstStyle/>
                    <a:p>
                      <a:pPr algn="ctr"/>
                      <a:r>
                        <a:rPr lang="pl-PL" sz="1600" b="1" dirty="0" err="1" smtClean="0">
                          <a:latin typeface="+mn-lt"/>
                        </a:rPr>
                        <a:t>Lp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3773201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 smtClean="0">
                          <a:latin typeface="+mn-lt"/>
                        </a:rPr>
                        <a:t>7.</a:t>
                      </a:r>
                      <a:endParaRPr lang="pl-PL" sz="1800" b="1" dirty="0"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wydatki spełniają zasady kwalifikowalności określone we właściwych Wytycznych w zakresie kwalifikowania wydatków wydanych przez Ministra właściwego ds. rozwoju regionalnego?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863576"/>
              </p:ext>
            </p:extLst>
          </p:nvPr>
        </p:nvGraphicFramePr>
        <p:xfrm>
          <a:off x="82296" y="1106425"/>
          <a:ext cx="4919472" cy="4297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9472"/>
              </a:tblGrid>
              <a:tr h="429768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effectLst/>
                        </a:rPr>
                        <a:t>KRYTERIA MERYTORYCZNE</a:t>
                      </a:r>
                      <a:endParaRPr lang="pl-PL" sz="1800" b="1" dirty="0">
                        <a:effectLst/>
                      </a:endParaRPr>
                    </a:p>
                  </a:txBody>
                  <a:tcPr marL="89535" marR="8953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6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  <a:hlinkClick r:id="rId3"/>
              </a:rPr>
              <a:t>dsrr@mazovia.pl</a:t>
            </a: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sz="1400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  <a:p>
            <a:pPr algn="ctr">
              <a:defRPr/>
            </a:pPr>
            <a:endParaRPr lang="pl-PL" altLang="pl-PL" dirty="0" smtClean="0">
              <a:latin typeface="+mn-lt"/>
            </a:endParaRPr>
          </a:p>
          <a:p>
            <a:pPr algn="ctr">
              <a:defRPr/>
            </a:pP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38913"/>
              </p:ext>
            </p:extLst>
          </p:nvPr>
        </p:nvGraphicFramePr>
        <p:xfrm>
          <a:off x="571841" y="1653562"/>
          <a:ext cx="8012610" cy="4106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392530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Wniosek pozakonkursowy znajduje się w Wykazie zidentyfikowanych projektów pozakonkursowych współfinansowanych ze środków EFS w RPO WM 2014-2020.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odrzuceniem wniosku.</a:t>
                      </a:r>
                      <a:endParaRPr lang="pl-PL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8281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2.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z Kartą zgłoszenia projektu 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PUP?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FORMALNE </a:t>
            </a:r>
            <a:endParaRPr lang="pl-PL" sz="16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274873"/>
              </p:ext>
            </p:extLst>
          </p:nvPr>
        </p:nvGraphicFramePr>
        <p:xfrm>
          <a:off x="543560" y="1753991"/>
          <a:ext cx="8012610" cy="4560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3.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został złożony w odpowiedzi na wezwanie IP?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został wypełniony zgodnie z instrukcją wypełnienia wniosku? 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80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827738"/>
              </p:ext>
            </p:extLst>
          </p:nvPr>
        </p:nvGraphicFramePr>
        <p:xfrm>
          <a:off x="534324" y="1753991"/>
          <a:ext cx="8351058" cy="4866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58"/>
                <a:gridCol w="6660359"/>
                <a:gridCol w="11572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5.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wersje wniosku są tożsame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uzależnione od funkcjonalności LSI. W przypadku obowiązywania tylko i wyłącznie wersji elektronicznej wniosku, kryterium nie będzie obowiązywało.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w wersji elektronicznej i papierowej jest kompletny?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uzależnione od funkcjonalności LSI. W przypadku obowiązywania tylko i wyłącznie wersji elektronicznej wniosku kryterium nie będzie obowiązywało.</a:t>
                      </a:r>
                    </a:p>
                    <a:p>
                      <a:r>
                        <a:rPr lang="pl-PL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3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81229"/>
              </p:ext>
            </p:extLst>
          </p:nvPr>
        </p:nvGraphicFramePr>
        <p:xfrm>
          <a:off x="543560" y="1753991"/>
          <a:ext cx="8012610" cy="4959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70120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7.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wniosek został podpisany przez osoby upoważnione do reprezentacji Wnioskodawcy i opatrzony właściwymi pieczęciami w tym pieczęcią podmiotu?</a:t>
                      </a:r>
                      <a:r>
                        <a:rPr lang="pl-PL" sz="2000" b="1" dirty="0" smtClean="0">
                          <a:effectLst/>
                        </a:rPr>
                        <a:t> </a:t>
                      </a:r>
                    </a:p>
                    <a:p>
                      <a:pPr algn="ctr"/>
                      <a:r>
                        <a:rPr lang="pl-PL" sz="14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uzależnione od funkcjonalności LSI. W przypadku obowiązywania tylko i wyłącznie wersji elektronicznej wniosku kryterium będzie obowiązywało zgodnie z wymogami LSI.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z zapisami regulaminu naboru?</a:t>
                      </a:r>
                      <a:endParaRPr lang="pl-PL" sz="14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1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148237"/>
              </p:ext>
            </p:extLst>
          </p:nvPr>
        </p:nvGraphicFramePr>
        <p:xfrm>
          <a:off x="543560" y="1753991"/>
          <a:ext cx="8012610" cy="4773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dirty="0" smtClean="0"/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9.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jest zgodny z politykami horyzontalnymi, prawodawstwem krajowym oraz prawodawstwem wspólnotowym?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zasadą równości szans i niedyskryminacji w tym dostępności dla osób z niepełnosprawnościami.</a:t>
                      </a:r>
                    </a:p>
                    <a:p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IP.</a:t>
                      </a: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20230"/>
              </p:ext>
            </p:extLst>
          </p:nvPr>
        </p:nvGraphicFramePr>
        <p:xfrm>
          <a:off x="543560" y="1753991"/>
          <a:ext cx="8012610" cy="4768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11.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opisanego we wniosku o dofinansowanie z zasadą równości szans kobiet i mężczyzn, w oparciu o standard minimum.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12.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wydatki przewidziane w projekcie nie są współfinansowane z innych wspólnotowych instrumentów finansowych?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32847"/>
            <a:ext cx="3383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97012"/>
              </p:ext>
            </p:extLst>
          </p:nvPr>
        </p:nvGraphicFramePr>
        <p:xfrm>
          <a:off x="543560" y="1753991"/>
          <a:ext cx="8012610" cy="4594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34913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Opis znaczenia kryterium</a:t>
                      </a:r>
                    </a:p>
                  </a:txBody>
                  <a:tcPr anchor="ctr"/>
                </a:tc>
              </a:tr>
              <a:tr h="1917857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/>
                        <a:t>13.</a:t>
                      </a:r>
                      <a:endParaRPr lang="pl-PL" sz="1800" b="1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poziom kosztów pośrednich nie przekracza poziomu równego 3% kwoty przyznanej ze środków będących w dyspozycji samorządu województwa? 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11235">
                <a:tc>
                  <a:txBody>
                    <a:bodyPr/>
                    <a:lstStyle/>
                    <a:p>
                      <a:pPr algn="l"/>
                      <a:r>
                        <a:rPr lang="pl-PL" sz="1800" b="1" dirty="0" smtClean="0">
                          <a:solidFill>
                            <a:schemeClr val="tx1"/>
                          </a:solidFill>
                        </a:rPr>
                        <a:t>14.</a:t>
                      </a:r>
                      <a:endParaRPr lang="pl-PL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Czy projekt realizuje wybrany cel szczegółowy RPO WM 2014-2020?</a:t>
                      </a:r>
                      <a:endParaRPr lang="pl-PL" sz="20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Niespełnienie kryterium skutkuje koniecznością poprawy wniosku w terminie wskazanym przez IP</a:t>
                      </a:r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KRYTERIA FORMALNE</a:t>
            </a:r>
            <a:endParaRPr lang="pl-PL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09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4387</TotalTime>
  <Words>1508</Words>
  <Application>Microsoft Office PowerPoint</Application>
  <PresentationFormat>Pokaz na ekranie (4:3)</PresentationFormat>
  <Paragraphs>305</Paragraphs>
  <Slides>23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Kęsicka Katarzyna</cp:lastModifiedBy>
  <cp:revision>637</cp:revision>
  <cp:lastPrinted>2016-01-14T07:13:19Z</cp:lastPrinted>
  <dcterms:created xsi:type="dcterms:W3CDTF">2015-04-20T12:46:14Z</dcterms:created>
  <dcterms:modified xsi:type="dcterms:W3CDTF">2016-10-14T08:43:38Z</dcterms:modified>
</cp:coreProperties>
</file>