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9"/>
  </p:notesMasterIdLst>
  <p:handoutMasterIdLst>
    <p:handoutMasterId r:id="rId20"/>
  </p:handoutMasterIdLst>
  <p:sldIdLst>
    <p:sldId id="258" r:id="rId2"/>
    <p:sldId id="382" r:id="rId3"/>
    <p:sldId id="387" r:id="rId4"/>
    <p:sldId id="400" r:id="rId5"/>
    <p:sldId id="441" r:id="rId6"/>
    <p:sldId id="440" r:id="rId7"/>
    <p:sldId id="439" r:id="rId8"/>
    <p:sldId id="438" r:id="rId9"/>
    <p:sldId id="444" r:id="rId10"/>
    <p:sldId id="443" r:id="rId11"/>
    <p:sldId id="445" r:id="rId12"/>
    <p:sldId id="437" r:id="rId13"/>
    <p:sldId id="449" r:id="rId14"/>
    <p:sldId id="448" r:id="rId15"/>
    <p:sldId id="447" r:id="rId16"/>
    <p:sldId id="446" r:id="rId17"/>
    <p:sldId id="324" r:id="rId18"/>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3578" autoAdjust="0"/>
  </p:normalViewPr>
  <p:slideViewPr>
    <p:cSldViewPr snapToGrid="0">
      <p:cViewPr varScale="1">
        <p:scale>
          <a:sx n="102" d="100"/>
          <a:sy n="102" d="100"/>
        </p:scale>
        <p:origin x="264"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200" d="100"/>
        <a:sy n="200" d="100"/>
      </p:scale>
      <p:origin x="0" y="23825"/>
    </p:cViewPr>
  </p:sorterViewPr>
  <p:notesViewPr>
    <p:cSldViewPr snapToGrid="0">
      <p:cViewPr varScale="1">
        <p:scale>
          <a:sx n="87" d="100"/>
          <a:sy n="87" d="100"/>
        </p:scale>
        <p:origin x="-141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2"/>
            <a:ext cx="2946400" cy="496889"/>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36BF7FAE-897E-4225-9488-485DF6496B1E}" type="datetimeFigureOut">
              <a:rPr lang="pl-PL" smtClean="0"/>
              <a:t>2016-10-12</a:t>
            </a:fld>
            <a:endParaRPr lang="pl-PL"/>
          </a:p>
        </p:txBody>
      </p:sp>
      <p:sp>
        <p:nvSpPr>
          <p:cNvPr id="4" name="Symbol zastępczy stopki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63E2E968-4CDF-45EA-8D6A-84AA9AA59966}" type="slidenum">
              <a:rPr lang="pl-PL" smtClean="0"/>
              <a:t>‹#›</a:t>
            </a:fld>
            <a:endParaRPr lang="pl-PL"/>
          </a:p>
        </p:txBody>
      </p:sp>
    </p:spTree>
    <p:extLst>
      <p:ext uri="{BB962C8B-B14F-4D97-AF65-F5344CB8AC3E}">
        <p14:creationId xmlns:p14="http://schemas.microsoft.com/office/powerpoint/2010/main" val="32090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2"/>
            <a:ext cx="2946400" cy="496889"/>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9" y="2"/>
            <a:ext cx="2946400" cy="496889"/>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2016-10-12</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3" y="4714877"/>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9" y="9428164"/>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4</a:t>
            </a:fld>
            <a:endParaRPr lang="pl-PL" dirty="0"/>
          </a:p>
        </p:txBody>
      </p:sp>
    </p:spTree>
    <p:extLst>
      <p:ext uri="{BB962C8B-B14F-4D97-AF65-F5344CB8AC3E}">
        <p14:creationId xmlns:p14="http://schemas.microsoft.com/office/powerpoint/2010/main" val="399041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13</a:t>
            </a:fld>
            <a:endParaRPr lang="pl-PL" dirty="0"/>
          </a:p>
        </p:txBody>
      </p:sp>
    </p:spTree>
    <p:extLst>
      <p:ext uri="{BB962C8B-B14F-4D97-AF65-F5344CB8AC3E}">
        <p14:creationId xmlns:p14="http://schemas.microsoft.com/office/powerpoint/2010/main" val="144988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171098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358115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16</a:t>
            </a:fld>
            <a:endParaRPr lang="pl-PL" dirty="0"/>
          </a:p>
        </p:txBody>
      </p:sp>
    </p:spTree>
    <p:extLst>
      <p:ext uri="{BB962C8B-B14F-4D97-AF65-F5344CB8AC3E}">
        <p14:creationId xmlns:p14="http://schemas.microsoft.com/office/powerpoint/2010/main" val="253819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5</a:t>
            </a:fld>
            <a:endParaRPr lang="pl-PL" dirty="0"/>
          </a:p>
        </p:txBody>
      </p:sp>
    </p:spTree>
    <p:extLst>
      <p:ext uri="{BB962C8B-B14F-4D97-AF65-F5344CB8AC3E}">
        <p14:creationId xmlns:p14="http://schemas.microsoft.com/office/powerpoint/2010/main" val="7019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427321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397641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8</a:t>
            </a:fld>
            <a:endParaRPr lang="pl-PL" dirty="0"/>
          </a:p>
        </p:txBody>
      </p:sp>
    </p:spTree>
    <p:extLst>
      <p:ext uri="{BB962C8B-B14F-4D97-AF65-F5344CB8AC3E}">
        <p14:creationId xmlns:p14="http://schemas.microsoft.com/office/powerpoint/2010/main" val="75568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9</a:t>
            </a:fld>
            <a:endParaRPr lang="pl-PL" dirty="0"/>
          </a:p>
        </p:txBody>
      </p:sp>
    </p:spTree>
    <p:extLst>
      <p:ext uri="{BB962C8B-B14F-4D97-AF65-F5344CB8AC3E}">
        <p14:creationId xmlns:p14="http://schemas.microsoft.com/office/powerpoint/2010/main" val="414808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10</a:t>
            </a:fld>
            <a:endParaRPr lang="pl-PL" dirty="0"/>
          </a:p>
        </p:txBody>
      </p:sp>
    </p:spTree>
    <p:extLst>
      <p:ext uri="{BB962C8B-B14F-4D97-AF65-F5344CB8AC3E}">
        <p14:creationId xmlns:p14="http://schemas.microsoft.com/office/powerpoint/2010/main" val="13201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345302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12</a:t>
            </a:fld>
            <a:endParaRPr lang="pl-PL" dirty="0"/>
          </a:p>
        </p:txBody>
      </p:sp>
    </p:spTree>
    <p:extLst>
      <p:ext uri="{BB962C8B-B14F-4D97-AF65-F5344CB8AC3E}">
        <p14:creationId xmlns:p14="http://schemas.microsoft.com/office/powerpoint/2010/main" val="3345068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2"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39219" y="4200041"/>
            <a:ext cx="7886700" cy="1262296"/>
          </a:xfrm>
        </p:spPr>
        <p:txBody>
          <a:bodyPr>
            <a:noAutofit/>
          </a:bodyPr>
          <a:lstStyle/>
          <a:p>
            <a:pPr algn="ctr">
              <a:defRPr/>
            </a:pPr>
            <a:r>
              <a:rPr lang="pl-PL" b="1" dirty="0" smtClean="0">
                <a:solidFill>
                  <a:schemeClr val="tx1"/>
                </a:solidFill>
                <a:latin typeface="+mj-lt"/>
              </a:rPr>
              <a:t>Propozycje kryteriów wyboru projektów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52788" y="5462337"/>
            <a:ext cx="6659563" cy="941377"/>
          </a:xfrm>
          <a:prstGeom prst="rect">
            <a:avLst/>
          </a:prstGeom>
          <a:noFill/>
        </p:spPr>
        <p:txBody>
          <a:bodyPr wrap="square">
            <a:spAutoFit/>
          </a:bodyPr>
          <a:lstStyle/>
          <a:p>
            <a:pPr algn="ctr" eaLnBrk="0" hangingPunct="0">
              <a:defRPr/>
            </a:pPr>
            <a:endParaRPr lang="pl-PL" dirty="0" smtClean="0">
              <a:latin typeface="+mj-lt"/>
            </a:endParaRPr>
          </a:p>
          <a:p>
            <a:pPr algn="ctr" eaLnBrk="0" hangingPunct="0">
              <a:defRPr/>
            </a:pPr>
            <a:r>
              <a:rPr lang="pl-PL" dirty="0" smtClean="0">
                <a:latin typeface="+mj-lt"/>
              </a:rPr>
              <a:t>Posiedzenie </a:t>
            </a:r>
            <a:r>
              <a:rPr lang="pl-PL" dirty="0">
                <a:latin typeface="+mj-lt"/>
              </a:rPr>
              <a:t>Komitetu Monitorującego RPO WM na lata 2014 -2020 </a:t>
            </a:r>
            <a:r>
              <a:rPr lang="pl-PL" dirty="0" smtClean="0">
                <a:latin typeface="+mj-lt"/>
              </a:rPr>
              <a:t> </a:t>
            </a:r>
            <a:r>
              <a:rPr lang="pl-PL" b="1" dirty="0" smtClean="0">
                <a:latin typeface="+mj-lt"/>
              </a:rPr>
              <a:t>21</a:t>
            </a:r>
            <a:r>
              <a:rPr lang="pl-PL" b="1" dirty="0" smtClean="0">
                <a:latin typeface="+mj-lt"/>
              </a:rPr>
              <a:t> października </a:t>
            </a:r>
            <a:r>
              <a:rPr lang="pl-PL" b="1" dirty="0" smtClean="0">
                <a:latin typeface="+mj-lt"/>
              </a:rPr>
              <a:t>2016 r.</a:t>
            </a:r>
            <a:endParaRPr lang="pl-PL" b="1"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a:t>
            </a:r>
            <a:r>
              <a:rPr lang="pl-PL" sz="1400" b="1" dirty="0" smtClean="0">
                <a:latin typeface="Calibri" pitchFamily="34" charset="0"/>
                <a:cs typeface="Calibri" pitchFamily="34" charset="0"/>
              </a:rPr>
              <a:t>merytorycznej</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655947369"/>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8.</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Projekt prowadzi </a:t>
                      </a:r>
                      <a:r>
                        <a:rPr lang="pl-PL" sz="1000" dirty="0">
                          <a:effectLst/>
                          <a:latin typeface="+mn-lt"/>
                          <a:ea typeface="Times New Roman" panose="02020603050405020304" pitchFamily="18" charset="0"/>
                          <a:cs typeface="Times New Roman" panose="02020603050405020304" pitchFamily="18" charset="0"/>
                        </a:rPr>
                        <a:t>do zwiększenia liczby </a:t>
                      </a:r>
                      <a:r>
                        <a:rPr lang="pl-PL" sz="1000" dirty="0">
                          <a:effectLst/>
                          <a:latin typeface="+mn-lt"/>
                          <a:ea typeface="Calibri" panose="020F0502020204030204" pitchFamily="34" charset="0"/>
                          <a:cs typeface="Times New Roman" panose="02020603050405020304" pitchFamily="18" charset="0"/>
                        </a:rPr>
                        <a:t>miejsc świadczenia usług społecznych prowadzonych przez Wnioskodawcę lub/i partnera w ramach usług świadczonych w lokalnej społeczności oraz na rzecz jej członków.</a:t>
                      </a:r>
                    </a:p>
                    <a:p>
                      <a:pPr marL="90170"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 </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0"/>
                        </a:spcAft>
                      </a:pPr>
                      <a:r>
                        <a:rPr lang="pl-PL" sz="1000" kern="1200" dirty="0">
                          <a:effectLst/>
                          <a:latin typeface="+mn-lt"/>
                          <a:ea typeface="Times New Roman" panose="02020603050405020304" pitchFamily="18" charset="0"/>
                          <a:cs typeface="Times New Roman" panose="02020603050405020304" pitchFamily="18" charset="0"/>
                        </a:rPr>
                        <a:t>Spełnienie kryterium będzie oceniane na postawie zapisów we wniosku </a:t>
                      </a:r>
                      <a:r>
                        <a:rPr lang="pl-PL" sz="1000" kern="1200" dirty="0" smtClean="0">
                          <a:effectLst/>
                          <a:latin typeface="+mn-lt"/>
                          <a:ea typeface="Times New Roman" panose="02020603050405020304" pitchFamily="18" charset="0"/>
                          <a:cs typeface="Times New Roman" panose="02020603050405020304" pitchFamily="18" charset="0"/>
                        </a:rPr>
                        <a:t/>
                      </a:r>
                      <a:br>
                        <a:rPr lang="pl-PL" sz="1000" kern="1200" dirty="0" smtClean="0">
                          <a:effectLst/>
                          <a:latin typeface="+mn-lt"/>
                          <a:ea typeface="Times New Roman" panose="02020603050405020304" pitchFamily="18" charset="0"/>
                          <a:cs typeface="Times New Roman" panose="02020603050405020304" pitchFamily="18" charset="0"/>
                        </a:rPr>
                      </a:br>
                      <a:r>
                        <a:rPr lang="pl-PL" sz="1000" kern="1200" dirty="0" smtClean="0">
                          <a:effectLst/>
                          <a:latin typeface="+mn-lt"/>
                          <a:ea typeface="Times New Roman" panose="02020603050405020304" pitchFamily="18" charset="0"/>
                          <a:cs typeface="Times New Roman" panose="02020603050405020304" pitchFamily="18" charset="0"/>
                        </a:rPr>
                        <a:t>o </a:t>
                      </a:r>
                      <a:r>
                        <a:rPr lang="pl-PL" sz="1000" kern="1200" dirty="0">
                          <a:effectLst/>
                          <a:latin typeface="+mn-lt"/>
                          <a:ea typeface="Times New Roman" panose="02020603050405020304" pitchFamily="18" charset="0"/>
                          <a:cs typeface="Times New Roman" panose="02020603050405020304" pitchFamily="18" charset="0"/>
                        </a:rPr>
                        <a:t>dofinasowanie.</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0"/>
                        </a:spcAft>
                      </a:pPr>
                      <a:r>
                        <a:rPr lang="pl-PL" sz="1000" kern="1200" dirty="0">
                          <a:effectLst/>
                          <a:latin typeface="+mn-lt"/>
                          <a:ea typeface="Times New Roman" panose="02020603050405020304" pitchFamily="18" charset="0"/>
                          <a:cs typeface="Times New Roman" panose="02020603050405020304" pitchFamily="18" charset="0"/>
                        </a:rPr>
                        <a:t>Wnioskodawca jest zobowiązany do wskazania we wniosku </a:t>
                      </a:r>
                      <a:br>
                        <a:rPr lang="pl-PL" sz="1000" kern="1200" dirty="0">
                          <a:effectLst/>
                          <a:latin typeface="+mn-lt"/>
                          <a:ea typeface="Times New Roman" panose="02020603050405020304" pitchFamily="18" charset="0"/>
                          <a:cs typeface="Times New Roman" panose="02020603050405020304" pitchFamily="18" charset="0"/>
                        </a:rPr>
                      </a:br>
                      <a:r>
                        <a:rPr lang="pl-PL" sz="1000" kern="1200" dirty="0">
                          <a:effectLst/>
                          <a:latin typeface="+mn-lt"/>
                          <a:ea typeface="Times New Roman" panose="02020603050405020304" pitchFamily="18" charset="0"/>
                          <a:cs typeface="Times New Roman" panose="02020603050405020304" pitchFamily="18" charset="0"/>
                        </a:rPr>
                        <a:t>o dofinansowanie średniorocznej liczby dotychczas prowadzonych miejsc świadczenia usług społecznych w lokalnej społeczności  oraz liczby miejsc, które będzie prowadził </a:t>
                      </a:r>
                      <a:r>
                        <a:rPr lang="pl-PL" sz="1000" kern="1200" dirty="0" smtClean="0">
                          <a:effectLst/>
                          <a:latin typeface="+mn-lt"/>
                          <a:ea typeface="Times New Roman" panose="02020603050405020304" pitchFamily="18" charset="0"/>
                          <a:cs typeface="Times New Roman" panose="02020603050405020304" pitchFamily="18" charset="0"/>
                        </a:rPr>
                        <a:t/>
                      </a:r>
                      <a:br>
                        <a:rPr lang="pl-PL" sz="1000" kern="1200" dirty="0" smtClean="0">
                          <a:effectLst/>
                          <a:latin typeface="+mn-lt"/>
                          <a:ea typeface="Times New Roman" panose="02020603050405020304" pitchFamily="18" charset="0"/>
                          <a:cs typeface="Times New Roman" panose="02020603050405020304" pitchFamily="18" charset="0"/>
                        </a:rPr>
                      </a:br>
                      <a:r>
                        <a:rPr lang="pl-PL" sz="1000" kern="1200" dirty="0" smtClean="0">
                          <a:effectLst/>
                          <a:latin typeface="+mn-lt"/>
                          <a:ea typeface="Times New Roman" panose="02020603050405020304" pitchFamily="18" charset="0"/>
                          <a:cs typeface="Times New Roman" panose="02020603050405020304" pitchFamily="18" charset="0"/>
                        </a:rPr>
                        <a:t>w </a:t>
                      </a:r>
                      <a:r>
                        <a:rPr lang="pl-PL" sz="1000" kern="1200" dirty="0">
                          <a:effectLst/>
                          <a:latin typeface="+mn-lt"/>
                          <a:ea typeface="Times New Roman" panose="02020603050405020304" pitchFamily="18" charset="0"/>
                          <a:cs typeface="Times New Roman" panose="02020603050405020304" pitchFamily="18" charset="0"/>
                        </a:rPr>
                        <a:t>ramach projektu. Dane dotyczące liczby dotychczas prowadzonych miejsc świadczenia usług społecznych należy podać wg stanu na rok poprzedzający złożenie wniosku </a:t>
                      </a:r>
                      <a:r>
                        <a:rPr lang="pl-PL" sz="1000" kern="1200" dirty="0" smtClean="0">
                          <a:effectLst/>
                          <a:latin typeface="+mn-lt"/>
                          <a:ea typeface="Times New Roman" panose="02020603050405020304" pitchFamily="18" charset="0"/>
                          <a:cs typeface="Times New Roman" panose="02020603050405020304" pitchFamily="18" charset="0"/>
                        </a:rPr>
                        <a:t/>
                      </a:r>
                      <a:br>
                        <a:rPr lang="pl-PL" sz="1000" kern="1200" dirty="0" smtClean="0">
                          <a:effectLst/>
                          <a:latin typeface="+mn-lt"/>
                          <a:ea typeface="Times New Roman" panose="02020603050405020304" pitchFamily="18" charset="0"/>
                          <a:cs typeface="Times New Roman" panose="02020603050405020304" pitchFamily="18" charset="0"/>
                        </a:rPr>
                      </a:br>
                      <a:r>
                        <a:rPr lang="pl-PL" sz="1000" kern="1200" dirty="0" smtClean="0">
                          <a:effectLst/>
                          <a:latin typeface="+mn-lt"/>
                          <a:ea typeface="Times New Roman" panose="02020603050405020304" pitchFamily="18" charset="0"/>
                          <a:cs typeface="Times New Roman" panose="02020603050405020304" pitchFamily="18" charset="0"/>
                        </a:rPr>
                        <a:t>o </a:t>
                      </a:r>
                      <a:r>
                        <a:rPr lang="pl-PL" sz="1000" kern="1200" dirty="0">
                          <a:effectLst/>
                          <a:latin typeface="+mn-lt"/>
                          <a:ea typeface="Times New Roman" panose="02020603050405020304" pitchFamily="18" charset="0"/>
                          <a:cs typeface="Times New Roman" panose="02020603050405020304" pitchFamily="18" charset="0"/>
                        </a:rPr>
                        <a:t>dofinansowanie projektu.</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1200"/>
                        </a:spcBef>
                        <a:spcAft>
                          <a:spcPts val="0"/>
                        </a:spcAft>
                      </a:pPr>
                      <a:r>
                        <a:rPr lang="pl-PL" sz="1000" kern="1200" dirty="0">
                          <a:effectLst/>
                          <a:latin typeface="+mn-lt"/>
                          <a:ea typeface="Times New Roman" panose="02020603050405020304" pitchFamily="18" charset="0"/>
                          <a:cs typeface="Times New Roman" panose="02020603050405020304" pitchFamily="18" charset="0"/>
                        </a:rPr>
                        <a:t>Kryterium wynika z </a:t>
                      </a:r>
                      <a:r>
                        <a:rPr lang="pl-PL" sz="1000" i="1" kern="1200" dirty="0">
                          <a:effectLst/>
                          <a:latin typeface="+mn-lt"/>
                          <a:ea typeface="Times New Roman" panose="02020603050405020304" pitchFamily="18" charset="0"/>
                          <a:cs typeface="Times New Roman" panose="02020603050405020304" pitchFamily="18" charset="0"/>
                        </a:rPr>
                        <a:t>Wytycznych w zakresie realizacji przedsięwzięć </a:t>
                      </a:r>
                      <a:br>
                        <a:rPr lang="pl-PL" sz="1000" i="1" kern="1200" dirty="0">
                          <a:effectLst/>
                          <a:latin typeface="+mn-lt"/>
                          <a:ea typeface="Times New Roman" panose="02020603050405020304" pitchFamily="18" charset="0"/>
                          <a:cs typeface="Times New Roman" panose="02020603050405020304" pitchFamily="18" charset="0"/>
                        </a:rPr>
                      </a:br>
                      <a:r>
                        <a:rPr lang="pl-PL" sz="1000" i="1" kern="1200" dirty="0">
                          <a:effectLst/>
                          <a:latin typeface="+mn-lt"/>
                          <a:ea typeface="Times New Roman" panose="02020603050405020304" pitchFamily="18" charset="0"/>
                          <a:cs typeface="Times New Roman" panose="02020603050405020304" pitchFamily="18" charset="0"/>
                        </a:rPr>
                        <a:t>w obszarze włączenia społecznego i zwalczania ubóstwa </a:t>
                      </a:r>
                      <a:br>
                        <a:rPr lang="pl-PL" sz="1000" i="1" kern="1200" dirty="0">
                          <a:effectLst/>
                          <a:latin typeface="+mn-lt"/>
                          <a:ea typeface="Times New Roman" panose="02020603050405020304" pitchFamily="18" charset="0"/>
                          <a:cs typeface="Times New Roman" panose="02020603050405020304" pitchFamily="18" charset="0"/>
                        </a:rPr>
                      </a:br>
                      <a:r>
                        <a:rPr lang="pl-PL" sz="1000" i="1" kern="1200" dirty="0">
                          <a:effectLst/>
                          <a:latin typeface="+mn-lt"/>
                          <a:ea typeface="Times New Roman" panose="02020603050405020304" pitchFamily="18" charset="0"/>
                          <a:cs typeface="Times New Roman" panose="02020603050405020304" pitchFamily="18" charset="0"/>
                        </a:rPr>
                        <a:t>z wykorzystaniem środków Europejskiego Funduszu Społecznego i Europejskiego Funduszu Rozwoju Regionalnego na lata 2014-2020.</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1200"/>
                        </a:spcBef>
                        <a:spcAft>
                          <a:spcPts val="0"/>
                        </a:spcAft>
                      </a:pPr>
                      <a:r>
                        <a:rPr lang="pl-PL" sz="1000" kern="1200" dirty="0">
                          <a:effectLst/>
                          <a:latin typeface="+mn-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0/1</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086352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a:t>
            </a:r>
            <a:r>
              <a:rPr lang="pl-PL" sz="1400" b="1" dirty="0" smtClean="0">
                <a:latin typeface="Calibri" pitchFamily="34" charset="0"/>
                <a:cs typeface="Calibri" pitchFamily="34" charset="0"/>
              </a:rPr>
              <a:t>merytorycznej</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232398318"/>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9</a:t>
                      </a:r>
                      <a:r>
                        <a:rPr lang="pl-PL" sz="1100" dirty="0" smtClean="0">
                          <a:solidFill>
                            <a:schemeClr val="tx1"/>
                          </a:solidFill>
                        </a:rPr>
                        <a:t>.</a:t>
                      </a:r>
                      <a:endParaRPr lang="pl-PL" sz="11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Aft>
                          <a:spcPts val="1000"/>
                        </a:spcAft>
                      </a:pPr>
                      <a:r>
                        <a:rPr lang="pl-PL" sz="1000" dirty="0">
                          <a:effectLst/>
                          <a:latin typeface="+mn-lt"/>
                          <a:ea typeface="Times New Roman" panose="02020603050405020304" pitchFamily="18" charset="0"/>
                          <a:cs typeface="Times New Roman" panose="02020603050405020304" pitchFamily="18" charset="0"/>
                        </a:rPr>
                        <a:t> </a:t>
                      </a:r>
                    </a:p>
                    <a:p>
                      <a:pPr algn="ctr">
                        <a:lnSpc>
                          <a:spcPct val="150000"/>
                        </a:lnSpc>
                        <a:spcAft>
                          <a:spcPts val="1000"/>
                        </a:spcAft>
                      </a:pPr>
                      <a:r>
                        <a:rPr lang="pl-PL" sz="1000" dirty="0">
                          <a:effectLst/>
                          <a:latin typeface="+mn-lt"/>
                          <a:ea typeface="Times New Roman" panose="02020603050405020304" pitchFamily="18" charset="0"/>
                          <a:cs typeface="Times New Roman" panose="02020603050405020304" pitchFamily="18" charset="0"/>
                        </a:rPr>
                        <a:t>Wsparcie w projekcie będzie realizowane zgodnie z koncepcją empowerment.</a:t>
                      </a:r>
                    </a:p>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 </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będzie oceniane na podstawie zapisów zawartych we </a:t>
                      </a:r>
                      <a:r>
                        <a:rPr lang="pl-PL" sz="1000" kern="1200" dirty="0" smtClean="0">
                          <a:effectLst/>
                          <a:latin typeface="+mn-lt"/>
                          <a:ea typeface="Times New Roman" panose="02020603050405020304" pitchFamily="18" charset="0"/>
                          <a:cs typeface="Times New Roman" panose="02020603050405020304" pitchFamily="18" charset="0"/>
                        </a:rPr>
                        <a:t>wniosku</a:t>
                      </a:r>
                      <a:br>
                        <a:rPr lang="pl-PL" sz="1000" kern="1200" dirty="0" smtClean="0">
                          <a:effectLst/>
                          <a:latin typeface="+mn-lt"/>
                          <a:ea typeface="Times New Roman" panose="02020603050405020304" pitchFamily="18" charset="0"/>
                          <a:cs typeface="Times New Roman" panose="02020603050405020304" pitchFamily="18" charset="0"/>
                        </a:rPr>
                      </a:br>
                      <a:r>
                        <a:rPr lang="pl-PL" sz="1000" kern="1200" dirty="0" smtClean="0">
                          <a:effectLst/>
                          <a:latin typeface="+mn-lt"/>
                          <a:ea typeface="Times New Roman" panose="02020603050405020304" pitchFamily="18" charset="0"/>
                          <a:cs typeface="Times New Roman" panose="02020603050405020304" pitchFamily="18" charset="0"/>
                        </a:rPr>
                        <a:t> </a:t>
                      </a:r>
                      <a:r>
                        <a:rPr lang="pl-PL" sz="1000" kern="1200" dirty="0">
                          <a:effectLst/>
                          <a:latin typeface="+mn-lt"/>
                          <a:ea typeface="Times New Roman" panose="02020603050405020304" pitchFamily="18" charset="0"/>
                          <a:cs typeface="Times New Roman" panose="02020603050405020304" pitchFamily="18" charset="0"/>
                        </a:rPr>
                        <a:t>o dofinansowanie projektu (opis zadań, opis grupy docelowej).</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Zasada empowerment (ang. upodmiotowienie) oznacza aktywne uczestnictwo w projekcie osób, na rzecz których realizowane są dane działania. Realizacja tej zasady ma na celu zwiększenie rzeczywistej zdolności uczestników do wpływania na działania, które ich dotyczą, co przekłada się na świadomość kosztów, poczucie przynależności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i odpowiedzialności oraz poprawę relacji między organizatorem, dostawcami </a:t>
                      </a:r>
                      <a:r>
                        <a:rPr lang="pl-PL" sz="1000" dirty="0" smtClean="0">
                          <a:effectLst/>
                          <a:latin typeface="+mn-lt"/>
                          <a:ea typeface="Calibri" panose="020F0502020204030204" pitchFamily="34" charset="0"/>
                          <a:cs typeface="Times New Roman" panose="02020603050405020304" pitchFamily="18" charset="0"/>
                        </a:rPr>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i </a:t>
                      </a:r>
                      <a:r>
                        <a:rPr lang="pl-PL" sz="1000" dirty="0">
                          <a:effectLst/>
                          <a:latin typeface="+mn-lt"/>
                          <a:ea typeface="Calibri" panose="020F0502020204030204" pitchFamily="34" charset="0"/>
                          <a:cs typeface="Times New Roman" panose="02020603050405020304" pitchFamily="18" charset="0"/>
                        </a:rPr>
                        <a:t>odbiorcami usług.</a:t>
                      </a:r>
                    </a:p>
                    <a:p>
                      <a:pPr algn="ctr">
                        <a:lnSpc>
                          <a:spcPct val="150000"/>
                        </a:lnSpc>
                        <a:spcBef>
                          <a:spcPts val="1200"/>
                        </a:spcBef>
                        <a:spcAft>
                          <a:spcPts val="0"/>
                        </a:spcAft>
                      </a:pPr>
                      <a:r>
                        <a:rPr lang="pl-PL" sz="1000" kern="1200" dirty="0">
                          <a:effectLst/>
                          <a:latin typeface="+mn-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0/1</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57524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1070874"/>
            <a:ext cx="7721809"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MERYTORYCZNE- </a:t>
            </a:r>
            <a:r>
              <a:rPr lang="pl-PL" sz="1400" b="1" dirty="0" smtClean="0">
                <a:latin typeface="Calibri" pitchFamily="34" charset="0"/>
                <a:cs typeface="Calibri" pitchFamily="34" charset="0"/>
              </a:rPr>
              <a:t>SZCZEGÓŁOWE </a:t>
            </a:r>
            <a:r>
              <a:rPr lang="pl-PL" sz="1400" b="1" dirty="0" smtClean="0">
                <a:solidFill>
                  <a:srgbClr val="FF0000"/>
                </a:solidFill>
                <a:latin typeface="Calibri" pitchFamily="34" charset="0"/>
                <a:cs typeface="Calibri" pitchFamily="34" charset="0"/>
              </a:rPr>
              <a:t> </a:t>
            </a:r>
            <a:endParaRPr lang="pl-PL" sz="1400" b="1" dirty="0">
              <a:solidFill>
                <a:srgbClr val="FF0000"/>
              </a:solidFill>
              <a:latin typeface="Calibri" pitchFamily="34" charset="0"/>
              <a:cs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747910536"/>
              </p:ext>
            </p:extLst>
          </p:nvPr>
        </p:nvGraphicFramePr>
        <p:xfrm>
          <a:off x="290944" y="1586096"/>
          <a:ext cx="8475983" cy="4692155"/>
        </p:xfrm>
        <a:graphic>
          <a:graphicData uri="http://schemas.openxmlformats.org/drawingml/2006/table">
            <a:tbl>
              <a:tblPr firstRow="1" bandRow="1">
                <a:tableStyleId>{5C22544A-7EE6-4342-B048-85BDC9FD1C3A}</a:tableStyleId>
              </a:tblPr>
              <a:tblGrid>
                <a:gridCol w="526422"/>
                <a:gridCol w="1659251"/>
                <a:gridCol w="3960371"/>
                <a:gridCol w="2329939"/>
              </a:tblGrid>
              <a:tr h="269984">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algn="ctr">
                        <a:lnSpc>
                          <a:spcPct val="100000"/>
                        </a:lnSpc>
                      </a:pPr>
                      <a:r>
                        <a:rPr lang="pl-PL" sz="1100" b="1" kern="1200" dirty="0" smtClean="0">
                          <a:solidFill>
                            <a:schemeClr val="lt1"/>
                          </a:solidFill>
                          <a:latin typeface="+mn-lt"/>
                          <a:ea typeface="+mn-ea"/>
                          <a:cs typeface="+mn-cs"/>
                        </a:rPr>
                        <a:t>Kryterium</a:t>
                      </a:r>
                      <a:endParaRPr lang="pl-PL" sz="1100" dirty="0"/>
                    </a:p>
                  </a:txBody>
                  <a:tcPr anchor="ctr"/>
                </a:tc>
                <a:tc>
                  <a:txBody>
                    <a:bodyPr/>
                    <a:lstStyle/>
                    <a:p>
                      <a:pPr algn="ctr"/>
                      <a:r>
                        <a:rPr lang="pl-PL" sz="1100" dirty="0" smtClean="0"/>
                        <a:t>Opis kryterium</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tr>
              <a:tr h="4422171">
                <a:tc>
                  <a:txBody>
                    <a:bodyPr/>
                    <a:lstStyle/>
                    <a:p>
                      <a:pPr algn="l"/>
                      <a:r>
                        <a:rPr lang="pl-PL" sz="1000" dirty="0" smtClean="0">
                          <a:solidFill>
                            <a:schemeClr val="tx1"/>
                          </a:solidFill>
                          <a:latin typeface="+mn-lt"/>
                          <a:cs typeface="Arial" panose="020B0604020202020204" pitchFamily="34" charset="0"/>
                        </a:rPr>
                        <a:t>1.</a:t>
                      </a:r>
                      <a:endParaRPr lang="pl-PL" sz="1000" dirty="0">
                        <a:solidFill>
                          <a:schemeClr val="tx1"/>
                        </a:solidFill>
                        <a:latin typeface="+mn-lt"/>
                        <a:cs typeface="Arial" panose="020B0604020202020204" pitchFamily="34" charset="0"/>
                      </a:endParaRPr>
                    </a:p>
                  </a:txBody>
                  <a:tcPr anchor="ctr" anchorCtr="1">
                    <a:solidFill>
                      <a:schemeClr val="accent1">
                        <a:lumMod val="20000"/>
                        <a:lumOff val="80000"/>
                      </a:schemeClr>
                    </a:solidFill>
                  </a:tcPr>
                </a:tc>
                <a:tc>
                  <a:txBody>
                    <a:bodyPr/>
                    <a:lstStyle/>
                    <a:p>
                      <a:pP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Projekt jest realizowany</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 w jednym lub kilku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z następujących powiatów:</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ciechanowski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gostyniński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grójecki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miński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m. Ostrołęka</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płocki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przasnyski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pułtuski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radomski</a:t>
                      </a:r>
                    </a:p>
                    <a:p>
                      <a:pPr marL="342900" lvl="0" indent="-342900">
                        <a:lnSpc>
                          <a:spcPct val="100000"/>
                        </a:lnSpc>
                        <a:spcBef>
                          <a:spcPts val="600"/>
                        </a:spcBef>
                        <a:spcAft>
                          <a:spcPts val="600"/>
                        </a:spcAft>
                        <a:buFont typeface="+mj-lt"/>
                        <a:buAutoNum type="arabicParenR"/>
                      </a:pPr>
                      <a:r>
                        <a:rPr lang="pl-PL" sz="1000" dirty="0">
                          <a:effectLst/>
                          <a:latin typeface="+mn-lt"/>
                          <a:ea typeface="Calibri" panose="020F0502020204030204" pitchFamily="34" charset="0"/>
                          <a:cs typeface="Times New Roman" panose="02020603050405020304" pitchFamily="18" charset="0"/>
                        </a:rPr>
                        <a:t>warszawski zachodni.</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Celem zastosowania kryterium jest wyrównywania dostępu do usług społecznych w województwie mazowieckim realizowanych w społeczności lokalnej.</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W powiatach: ciechanowskim, gostynińskim, grójeckim, mińskim, m. Ostrołęka, płockim, przasnyskim, pułtuskim, radomskim i warszawskim zachodnim zidentyfikowano niższy poziom wykorzystania usług społecznych w odniesieniu do przeciętnej w województwie mazowieckim określonej przez Mazowieckie Centrum Polityki Społecznej na podstawie Oceny zasobów pomocy społecznej w oparciu o sytuację społeczną i demograficzną województwa mazowieckiego za 2015 rok. W ww. powiatach zdiagnozowano niższe od średniej wykorzystanie usług opiekuńczych w populacji klientów pomocy społecznej oraz jednocześnie wyższą od średniej liczbę miejsc w Domach Pomocy Społecznej zlokalizowaną w danym powiecie. Biorąc pod uwagę fakt, iż przedmiotem konkursu są programy deinstytucjonalizacji usług społecznych zasadnym jest znaczące zwiększenie wagi wsparcia realizowanego na obszarze o niskim dostępie do usług opiekuńczych, na którym jednocześnie występuje duża liczba miejsc w ramach opieki instytucjonalnej.</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Projekt realizowany wyłącznie na obszarze powiatu/powiatów wskazanych w brzmieniu kryterium – 10 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Brak spełnienia ww. warunku lub brak informacji w tym zakresie – 0 pkt.</a:t>
                      </a:r>
                    </a:p>
                    <a:p>
                      <a:pP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 </a:t>
                      </a: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246933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1070874"/>
            <a:ext cx="7721809"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MERYTORYCZNE- </a:t>
            </a:r>
            <a:r>
              <a:rPr lang="pl-PL" sz="1400" b="1" dirty="0" smtClean="0">
                <a:latin typeface="Calibri" pitchFamily="34" charset="0"/>
                <a:cs typeface="Calibri" pitchFamily="34" charset="0"/>
              </a:rPr>
              <a:t>SZCZEGÓŁOWE </a:t>
            </a:r>
            <a:r>
              <a:rPr lang="pl-PL" sz="1400" b="1" dirty="0" smtClean="0">
                <a:solidFill>
                  <a:srgbClr val="FF0000"/>
                </a:solidFill>
                <a:latin typeface="Calibri" pitchFamily="34" charset="0"/>
                <a:cs typeface="Calibri" pitchFamily="34" charset="0"/>
              </a:rPr>
              <a:t> </a:t>
            </a:r>
            <a:endParaRPr lang="pl-PL" sz="1400" b="1" dirty="0">
              <a:solidFill>
                <a:srgbClr val="FF0000"/>
              </a:solidFill>
              <a:latin typeface="Calibri" pitchFamily="34" charset="0"/>
              <a:cs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671505356"/>
              </p:ext>
            </p:extLst>
          </p:nvPr>
        </p:nvGraphicFramePr>
        <p:xfrm>
          <a:off x="290944" y="1586096"/>
          <a:ext cx="8475983" cy="5070584"/>
        </p:xfrm>
        <a:graphic>
          <a:graphicData uri="http://schemas.openxmlformats.org/drawingml/2006/table">
            <a:tbl>
              <a:tblPr firstRow="1" bandRow="1">
                <a:tableStyleId>{5C22544A-7EE6-4342-B048-85BDC9FD1C3A}</a:tableStyleId>
              </a:tblPr>
              <a:tblGrid>
                <a:gridCol w="526422"/>
                <a:gridCol w="1659251"/>
                <a:gridCol w="3960371"/>
                <a:gridCol w="2329939"/>
              </a:tblGrid>
              <a:tr h="269984">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algn="ctr">
                        <a:lnSpc>
                          <a:spcPct val="100000"/>
                        </a:lnSpc>
                      </a:pPr>
                      <a:r>
                        <a:rPr lang="pl-PL" sz="1100" b="1" kern="1200" dirty="0" smtClean="0">
                          <a:solidFill>
                            <a:schemeClr val="lt1"/>
                          </a:solidFill>
                          <a:latin typeface="+mn-lt"/>
                          <a:ea typeface="+mn-ea"/>
                          <a:cs typeface="+mn-cs"/>
                        </a:rPr>
                        <a:t>Kryterium</a:t>
                      </a:r>
                      <a:endParaRPr lang="pl-PL" sz="1100" dirty="0"/>
                    </a:p>
                  </a:txBody>
                  <a:tcPr anchor="ctr"/>
                </a:tc>
                <a:tc>
                  <a:txBody>
                    <a:bodyPr/>
                    <a:lstStyle/>
                    <a:p>
                      <a:pPr algn="ctr"/>
                      <a:r>
                        <a:rPr lang="pl-PL" sz="1100" dirty="0" smtClean="0"/>
                        <a:t>Opis kryterium</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tr>
              <a:tr h="4422171">
                <a:tc>
                  <a:txBody>
                    <a:bodyPr/>
                    <a:lstStyle/>
                    <a:p>
                      <a:pPr algn="l"/>
                      <a:r>
                        <a:rPr lang="pl-PL" sz="1000" dirty="0" smtClean="0">
                          <a:solidFill>
                            <a:schemeClr val="tx1"/>
                          </a:solidFill>
                          <a:latin typeface="+mn-lt"/>
                          <a:cs typeface="Arial" panose="020B0604020202020204" pitchFamily="34" charset="0"/>
                        </a:rPr>
                        <a:t>2.</a:t>
                      </a:r>
                      <a:endParaRPr lang="pl-PL" sz="1000" dirty="0">
                        <a:solidFill>
                          <a:schemeClr val="tx1"/>
                        </a:solidFill>
                        <a:latin typeface="+mn-lt"/>
                        <a:cs typeface="Arial" panose="020B0604020202020204" pitchFamily="34" charset="0"/>
                      </a:endParaRPr>
                    </a:p>
                  </a:txBody>
                  <a:tcPr anchor="ctr" anchorCtr="1">
                    <a:solidFill>
                      <a:schemeClr val="accent1">
                        <a:lumMod val="20000"/>
                        <a:lumOff val="80000"/>
                      </a:schemeClr>
                    </a:solidFill>
                  </a:tcPr>
                </a:tc>
                <a:tc>
                  <a:txBody>
                    <a:bodyPr/>
                    <a:lstStyle/>
                    <a:p>
                      <a:pPr algn="ctr">
                        <a:lnSpc>
                          <a:spcPct val="100000"/>
                        </a:lnSpc>
                        <a:spcBef>
                          <a:spcPts val="600"/>
                        </a:spcBef>
                        <a:spcAft>
                          <a:spcPts val="600"/>
                        </a:spcAft>
                      </a:pPr>
                      <a:endParaRPr lang="pl-PL" sz="1000" dirty="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Projekt jest realizowany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w jednym lub kilku</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 z następujących powiatów:</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białobrzeski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garwoliński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kozienicki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łosicki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makowski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mławski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ostrołęcki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przysuski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siedlecki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sierpecki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sochaczewski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szydłowiecki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węgrowski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zwoleński</a:t>
                      </a:r>
                    </a:p>
                    <a:p>
                      <a:pPr marL="342900" lvl="0" indent="-342900" algn="ctr">
                        <a:lnSpc>
                          <a:spcPct val="150000"/>
                        </a:lnSpc>
                        <a:spcBef>
                          <a:spcPts val="0"/>
                        </a:spcBef>
                        <a:spcAft>
                          <a:spcPts val="0"/>
                        </a:spcAft>
                        <a:buFont typeface="+mj-lt"/>
                        <a:buAutoNum type="arabicParenR"/>
                      </a:pPr>
                      <a:r>
                        <a:rPr lang="pl-PL" sz="1000" dirty="0" smtClean="0">
                          <a:effectLst/>
                          <a:latin typeface="+mn-lt"/>
                          <a:ea typeface="Calibri" panose="020F0502020204030204" pitchFamily="34" charset="0"/>
                          <a:cs typeface="Times New Roman" panose="02020603050405020304" pitchFamily="18" charset="0"/>
                        </a:rPr>
                        <a:t>żuromiński</a:t>
                      </a:r>
                    </a:p>
                    <a:p>
                      <a:pPr marL="0" lvl="0" indent="0" algn="ctr">
                        <a:lnSpc>
                          <a:spcPct val="100000"/>
                        </a:lnSpc>
                        <a:spcBef>
                          <a:spcPts val="0"/>
                        </a:spcBef>
                        <a:spcAft>
                          <a:spcPts val="0"/>
                        </a:spcAft>
                        <a:buFont typeface="+mj-lt"/>
                        <a:buNone/>
                      </a:pPr>
                      <a:endParaRPr lang="pl-PL" sz="1000" dirty="0" smtClean="0">
                        <a:effectLst/>
                        <a:latin typeface="+mn-lt"/>
                        <a:ea typeface="Calibri" panose="020F0502020204030204" pitchFamily="34" charset="0"/>
                        <a:cs typeface="Times New Roman" panose="02020603050405020304" pitchFamily="18" charset="0"/>
                      </a:endParaRPr>
                    </a:p>
                    <a:p>
                      <a:pPr marL="342900" lvl="0" indent="-342900" algn="ctr">
                        <a:lnSpc>
                          <a:spcPct val="100000"/>
                        </a:lnSpc>
                        <a:spcBef>
                          <a:spcPts val="0"/>
                        </a:spcBef>
                        <a:spcAft>
                          <a:spcPts val="0"/>
                        </a:spcAft>
                        <a:buFont typeface="+mj-lt"/>
                        <a:buAutoNum type="arabicParenR"/>
                      </a:pPr>
                      <a:endParaRPr lang="pl-PL" sz="1000" dirty="0" smtClean="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W powiatach: białobrzeskim, garwolińskim, kozienickim, łosickim, makowskim, mławskim, ostrołęckim, przysuskim, siedleckim, sierpeckim, sochaczewskim, szydłowieckim, węgrowskim, zwoleńskim i żuromińskim zidentyfikowano niższy poziom wykorzystania usług opiekuńczych w odniesieniu do przeciętnej w województwie mazowieckim określonej przez Mazowieckie Centrum Polityki Społecznej na podstawie Oceny zasobów pomocy społecznej w oparciu o sytuację społeczną i demograficzną województwa mazowieckiego za 2015 rok. Biorąc pod uwagę fakt, iż przedmiotem konkursu są programy deinstytucjonalizacji usług społecznych zasadnym jest przyznanie dodatkowych punktów za realizację wsparcia na obszarze o niskim dostępie do usług opiekuńczych.</a:t>
                      </a:r>
                    </a:p>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Celem zastosowania kryterium jest wyrównywania dostępu do usług społecznych w województwie mazowieckim realizowanych w społeczności lokalnej.</a:t>
                      </a:r>
                    </a:p>
                    <a:p>
                      <a:pPr algn="ctr">
                        <a:lnSpc>
                          <a:spcPct val="150000"/>
                        </a:lnSpc>
                        <a:spcBef>
                          <a:spcPts val="600"/>
                        </a:spcBef>
                        <a:spcAft>
                          <a:spcPts val="600"/>
                        </a:spcAft>
                      </a:pPr>
                      <a:endParaRPr lang="pl-PL" sz="1000" dirty="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endParaRPr lang="pl-PL" sz="1000" dirty="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endParaRPr lang="pl-PL" sz="1000" dirty="0" smtClean="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Projekt realizowany wyłącznie na obszarze powiatu/powiatów wskazanych w brzmieniu kryterium – 5 pkt.</a:t>
                      </a:r>
                    </a:p>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Brak spełnienia ww. warunku lub brak informacji w tym zakresie –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0 pkt.</a:t>
                      </a:r>
                    </a:p>
                    <a:p>
                      <a:pPr algn="ctr">
                        <a:lnSpc>
                          <a:spcPct val="150000"/>
                        </a:lnSpc>
                        <a:spcBef>
                          <a:spcPts val="600"/>
                        </a:spcBef>
                        <a:spcAft>
                          <a:spcPts val="600"/>
                        </a:spcAft>
                      </a:pPr>
                      <a:r>
                        <a:rPr lang="pl-PL" sz="1000" dirty="0" smtClean="0">
                          <a:effectLst/>
                          <a:latin typeface="+mn-lt"/>
                          <a:ea typeface="Calibri" panose="020F0502020204030204" pitchFamily="34" charset="0"/>
                          <a:cs typeface="Times New Roman" panose="02020603050405020304" pitchFamily="18" charset="0"/>
                        </a:rPr>
                        <a:t> </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91661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1070874"/>
            <a:ext cx="7721809"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MERYTORYCZNE- </a:t>
            </a:r>
            <a:r>
              <a:rPr lang="pl-PL" sz="1400" b="1" dirty="0" smtClean="0">
                <a:latin typeface="Calibri" pitchFamily="34" charset="0"/>
                <a:cs typeface="Calibri" pitchFamily="34" charset="0"/>
              </a:rPr>
              <a:t>SZCZEGÓŁOWE </a:t>
            </a:r>
            <a:r>
              <a:rPr lang="pl-PL" sz="1400" b="1" dirty="0" smtClean="0">
                <a:solidFill>
                  <a:srgbClr val="FF0000"/>
                </a:solidFill>
                <a:latin typeface="Calibri" pitchFamily="34" charset="0"/>
                <a:cs typeface="Calibri" pitchFamily="34" charset="0"/>
              </a:rPr>
              <a:t> </a:t>
            </a:r>
            <a:endParaRPr lang="pl-PL" sz="1400" b="1" dirty="0">
              <a:solidFill>
                <a:srgbClr val="FF0000"/>
              </a:solidFill>
              <a:latin typeface="Calibri" pitchFamily="34" charset="0"/>
              <a:cs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688032656"/>
              </p:ext>
            </p:extLst>
          </p:nvPr>
        </p:nvGraphicFramePr>
        <p:xfrm>
          <a:off x="290945" y="1586097"/>
          <a:ext cx="8413074" cy="4274058"/>
        </p:xfrm>
        <a:graphic>
          <a:graphicData uri="http://schemas.openxmlformats.org/drawingml/2006/table">
            <a:tbl>
              <a:tblPr firstRow="1" bandRow="1">
                <a:tableStyleId>{5C22544A-7EE6-4342-B048-85BDC9FD1C3A}</a:tableStyleId>
              </a:tblPr>
              <a:tblGrid>
                <a:gridCol w="522515"/>
                <a:gridCol w="1646936"/>
                <a:gridCol w="3930977"/>
                <a:gridCol w="2312646"/>
              </a:tblGrid>
              <a:tr h="233276">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algn="ctr">
                        <a:lnSpc>
                          <a:spcPct val="100000"/>
                        </a:lnSpc>
                      </a:pPr>
                      <a:r>
                        <a:rPr lang="pl-PL" sz="1100" b="1" kern="1200" dirty="0" smtClean="0">
                          <a:solidFill>
                            <a:schemeClr val="lt1"/>
                          </a:solidFill>
                          <a:latin typeface="+mn-lt"/>
                          <a:ea typeface="+mn-ea"/>
                          <a:cs typeface="+mn-cs"/>
                        </a:rPr>
                        <a:t>Kryterium</a:t>
                      </a:r>
                      <a:endParaRPr lang="pl-PL" sz="1100" dirty="0"/>
                    </a:p>
                  </a:txBody>
                  <a:tcPr anchor="ctr"/>
                </a:tc>
                <a:tc>
                  <a:txBody>
                    <a:bodyPr/>
                    <a:lstStyle/>
                    <a:p>
                      <a:pPr algn="ctr"/>
                      <a:r>
                        <a:rPr lang="pl-PL" sz="1100" dirty="0" smtClean="0"/>
                        <a:t>Opis kryterium</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tr>
              <a:tr h="3577953">
                <a:tc>
                  <a:txBody>
                    <a:bodyPr/>
                    <a:lstStyle/>
                    <a:p>
                      <a:pPr algn="l"/>
                      <a:r>
                        <a:rPr lang="pl-PL" sz="1000" dirty="0" smtClean="0">
                          <a:solidFill>
                            <a:schemeClr val="tx1"/>
                          </a:solidFill>
                          <a:latin typeface="+mn-lt"/>
                          <a:cs typeface="Arial" panose="020B0604020202020204" pitchFamily="34" charset="0"/>
                        </a:rPr>
                        <a:t>3.</a:t>
                      </a:r>
                      <a:endParaRPr lang="pl-PL" sz="1000" dirty="0">
                        <a:solidFill>
                          <a:schemeClr val="tx1"/>
                        </a:solidFill>
                        <a:latin typeface="+mn-lt"/>
                        <a:cs typeface="Arial" panose="020B0604020202020204" pitchFamily="34" charset="0"/>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 </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Projekt realizowany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w partnerstwie podmiotów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z różnych sektorów (publiczny, prywatny, społeczny).</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Celem zastosowania kryterium jest zapewnienie lepszej koordynacji </a:t>
                      </a:r>
                      <a:r>
                        <a:rPr lang="pl-PL" sz="1000" dirty="0" smtClean="0">
                          <a:effectLst/>
                          <a:latin typeface="+mn-lt"/>
                          <a:ea typeface="Calibri" panose="020F0502020204030204" pitchFamily="34" charset="0"/>
                          <a:cs typeface="Times New Roman" panose="02020603050405020304" pitchFamily="18" charset="0"/>
                        </a:rPr>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i </a:t>
                      </a:r>
                      <a:r>
                        <a:rPr lang="pl-PL" sz="1000" dirty="0">
                          <a:effectLst/>
                          <a:latin typeface="+mn-lt"/>
                          <a:ea typeface="Calibri" panose="020F0502020204030204" pitchFamily="34" charset="0"/>
                          <a:cs typeface="Times New Roman" panose="02020603050405020304" pitchFamily="18" charset="0"/>
                        </a:rPr>
                        <a:t>komplementarności działań na danym terytorium prowadzonych przez różne podmioty w odniesieniu do tej samej grupy docelowej lub nastawionych na realizację tych samych celów. Kryterium sprzyja zapewnieniu w projekcie kompleksowego wsparcia, a także zachowaniu trwałości rezultatów.</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Punkty za spełnienie kryterium zostaną przyznane w przypadku zawarcia partnerstwa podmiotów z minimum dwóch sektorów. Podmioty z różnych sektorów mogą występować  zarówno jako Partner jak i Lider projektu.</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Projekt realizowany w partnerstwie podmiotów z różnych sektorów:</a:t>
                      </a:r>
                    </a:p>
                    <a:p>
                      <a:pPr marL="342900" lvl="0" indent="-342900" algn="ctr">
                        <a:lnSpc>
                          <a:spcPct val="150000"/>
                        </a:lnSpc>
                        <a:spcBef>
                          <a:spcPts val="600"/>
                        </a:spcBef>
                        <a:spcAft>
                          <a:spcPts val="600"/>
                        </a:spcAft>
                        <a:buFont typeface="+mj-lt"/>
                        <a:buAutoNum type="arabicPeriod"/>
                      </a:pPr>
                      <a:r>
                        <a:rPr lang="pl-PL" sz="1000" dirty="0">
                          <a:effectLst/>
                          <a:latin typeface="+mn-lt"/>
                          <a:ea typeface="Calibri" panose="020F0502020204030204" pitchFamily="34" charset="0"/>
                          <a:cs typeface="Times New Roman" panose="02020603050405020304" pitchFamily="18" charset="0"/>
                        </a:rPr>
                        <a:t>za partnerstwo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z podmiotem ekonomii społecznej  (podmiot ekonomii społecznej może być  Liderem lub Partnerem projektu)- 8 pkt;</a:t>
                      </a:r>
                    </a:p>
                    <a:p>
                      <a:pPr marL="342900" lvl="0" indent="-342900" algn="ctr">
                        <a:lnSpc>
                          <a:spcPct val="150000"/>
                        </a:lnSpc>
                        <a:spcBef>
                          <a:spcPts val="600"/>
                        </a:spcBef>
                        <a:spcAft>
                          <a:spcPts val="600"/>
                        </a:spcAft>
                        <a:buFont typeface="+mj-lt"/>
                        <a:buAutoNum type="arabicPeriod"/>
                      </a:pPr>
                      <a:r>
                        <a:rPr lang="pl-PL" sz="1000" dirty="0">
                          <a:effectLst/>
                          <a:latin typeface="+mn-lt"/>
                          <a:ea typeface="Calibri" panose="020F0502020204030204" pitchFamily="34" charset="0"/>
                          <a:cs typeface="Times New Roman" panose="02020603050405020304" pitchFamily="18" charset="0"/>
                        </a:rPr>
                        <a:t>za partnerstwo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 z podmiotem   z innego sektora </a:t>
                      </a:r>
                      <a:r>
                        <a:rPr lang="pl-PL" sz="1000" dirty="0" smtClean="0">
                          <a:effectLst/>
                          <a:latin typeface="+mn-lt"/>
                          <a:ea typeface="Calibri" panose="020F0502020204030204" pitchFamily="34" charset="0"/>
                          <a:cs typeface="Times New Roman" panose="02020603050405020304" pitchFamily="18" charset="0"/>
                        </a:rPr>
                        <a:t>–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5 </a:t>
                      </a:r>
                      <a:r>
                        <a:rPr lang="pl-PL" sz="1000" dirty="0">
                          <a:effectLst/>
                          <a:latin typeface="+mn-lt"/>
                          <a:ea typeface="Calibri" panose="020F0502020204030204" pitchFamily="34" charset="0"/>
                          <a:cs typeface="Times New Roman" panose="02020603050405020304" pitchFamily="18" charset="0"/>
                        </a:rPr>
                        <a:t>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Brak spełnienia ww. warunków lub partnerstwo z podmiotem z tego samego sektora – 0 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Punkty w ramach kryterium nie sumują się.</a:t>
                      </a: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90693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1070874"/>
            <a:ext cx="7721809"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MERYTORYCZNE- </a:t>
            </a:r>
            <a:r>
              <a:rPr lang="pl-PL" sz="1400" b="1" dirty="0" smtClean="0">
                <a:latin typeface="Calibri" pitchFamily="34" charset="0"/>
                <a:cs typeface="Calibri" pitchFamily="34" charset="0"/>
              </a:rPr>
              <a:t>SZCZEGÓŁOWE </a:t>
            </a:r>
            <a:r>
              <a:rPr lang="pl-PL" sz="1400" b="1" dirty="0" smtClean="0">
                <a:solidFill>
                  <a:srgbClr val="FF0000"/>
                </a:solidFill>
                <a:latin typeface="Calibri" pitchFamily="34" charset="0"/>
                <a:cs typeface="Calibri" pitchFamily="34" charset="0"/>
              </a:rPr>
              <a:t> </a:t>
            </a:r>
            <a:endParaRPr lang="pl-PL" sz="1400" b="1" dirty="0">
              <a:solidFill>
                <a:srgbClr val="FF0000"/>
              </a:solidFill>
              <a:latin typeface="Calibri" pitchFamily="34" charset="0"/>
              <a:cs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227269441"/>
              </p:ext>
            </p:extLst>
          </p:nvPr>
        </p:nvGraphicFramePr>
        <p:xfrm>
          <a:off x="290945" y="1586096"/>
          <a:ext cx="8579677" cy="4513045"/>
        </p:xfrm>
        <a:graphic>
          <a:graphicData uri="http://schemas.openxmlformats.org/drawingml/2006/table">
            <a:tbl>
              <a:tblPr firstRow="1" bandRow="1">
                <a:tableStyleId>{5C22544A-7EE6-4342-B048-85BDC9FD1C3A}</a:tableStyleId>
              </a:tblPr>
              <a:tblGrid>
                <a:gridCol w="532862"/>
                <a:gridCol w="1679550"/>
                <a:gridCol w="4008822"/>
                <a:gridCol w="2358443"/>
              </a:tblGrid>
              <a:tr h="30034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algn="ctr">
                        <a:lnSpc>
                          <a:spcPct val="100000"/>
                        </a:lnSpc>
                      </a:pPr>
                      <a:r>
                        <a:rPr lang="pl-PL" sz="1100" b="1" kern="1200" dirty="0" smtClean="0">
                          <a:solidFill>
                            <a:schemeClr val="lt1"/>
                          </a:solidFill>
                          <a:latin typeface="+mn-lt"/>
                          <a:ea typeface="+mn-ea"/>
                          <a:cs typeface="+mn-cs"/>
                        </a:rPr>
                        <a:t>Kryterium</a:t>
                      </a:r>
                      <a:endParaRPr lang="pl-PL" sz="1100" dirty="0"/>
                    </a:p>
                  </a:txBody>
                  <a:tcPr anchor="ctr"/>
                </a:tc>
                <a:tc>
                  <a:txBody>
                    <a:bodyPr/>
                    <a:lstStyle/>
                    <a:p>
                      <a:pPr algn="ctr"/>
                      <a:r>
                        <a:rPr lang="pl-PL" sz="1100" dirty="0" smtClean="0"/>
                        <a:t>Opis kryterium</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tr>
              <a:tr h="4212705">
                <a:tc>
                  <a:txBody>
                    <a:bodyPr/>
                    <a:lstStyle/>
                    <a:p>
                      <a:pPr algn="l"/>
                      <a:r>
                        <a:rPr lang="pl-PL" sz="1000" dirty="0" smtClean="0">
                          <a:solidFill>
                            <a:schemeClr val="tx1"/>
                          </a:solidFill>
                          <a:latin typeface="+mn-lt"/>
                          <a:cs typeface="Arial" panose="020B0604020202020204" pitchFamily="34" charset="0"/>
                        </a:rPr>
                        <a:t>4.</a:t>
                      </a:r>
                      <a:endParaRPr lang="pl-PL" sz="1000" dirty="0">
                        <a:solidFill>
                          <a:schemeClr val="tx1"/>
                        </a:solidFill>
                        <a:latin typeface="+mn-lt"/>
                        <a:cs typeface="Arial" panose="020B0604020202020204" pitchFamily="34" charset="0"/>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Grupę docelową projektu</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stanowią osoby niesamodzielne </a:t>
                      </a:r>
                      <a:r>
                        <a:rPr lang="pl-PL" sz="1000" dirty="0" smtClean="0">
                          <a:effectLst/>
                          <a:latin typeface="+mn-lt"/>
                          <a:ea typeface="Calibri" panose="020F0502020204030204" pitchFamily="34" charset="0"/>
                          <a:cs typeface="Times New Roman" panose="02020603050405020304" pitchFamily="18" charset="0"/>
                        </a:rPr>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z </a:t>
                      </a:r>
                      <a:r>
                        <a:rPr lang="pl-PL" sz="1000" dirty="0">
                          <a:effectLst/>
                          <a:latin typeface="+mn-lt"/>
                          <a:ea typeface="Calibri" panose="020F0502020204030204" pitchFamily="34" charset="0"/>
                          <a:cs typeface="Times New Roman" panose="02020603050405020304" pitchFamily="18" charset="0"/>
                        </a:rPr>
                        <a:t>zaburzeniami psychicznymi zgodnie z ustawą</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 o ochronie zdrowia psychicznego.</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Zastosowanie kryterium ma na celu wsparcie rozwoju usług społecznych świadczonych w lokalnej społeczności dla osób niesamodzielnych </a:t>
                      </a:r>
                      <a:r>
                        <a:rPr lang="pl-PL" sz="1000" dirty="0" smtClean="0">
                          <a:effectLst/>
                          <a:latin typeface="+mn-lt"/>
                          <a:ea typeface="Calibri" panose="020F0502020204030204" pitchFamily="34" charset="0"/>
                          <a:cs typeface="Times New Roman" panose="02020603050405020304" pitchFamily="18" charset="0"/>
                        </a:rPr>
                        <a:t/>
                      </a:r>
                      <a:br>
                        <a:rPr lang="pl-PL" sz="1000" dirty="0" smtClean="0">
                          <a:effectLst/>
                          <a:latin typeface="+mn-lt"/>
                          <a:ea typeface="Calibri" panose="020F0502020204030204" pitchFamily="34" charset="0"/>
                          <a:cs typeface="Times New Roman" panose="02020603050405020304" pitchFamily="18" charset="0"/>
                        </a:rPr>
                      </a:br>
                      <a:r>
                        <a:rPr lang="pl-PL" sz="1000" dirty="0" smtClean="0">
                          <a:effectLst/>
                          <a:latin typeface="+mn-lt"/>
                          <a:ea typeface="Calibri" panose="020F0502020204030204" pitchFamily="34" charset="0"/>
                          <a:cs typeface="Times New Roman" panose="02020603050405020304" pitchFamily="18" charset="0"/>
                        </a:rPr>
                        <a:t>z </a:t>
                      </a:r>
                      <a:r>
                        <a:rPr lang="pl-PL" sz="1000" dirty="0">
                          <a:effectLst/>
                          <a:latin typeface="+mn-lt"/>
                          <a:ea typeface="Calibri" panose="020F0502020204030204" pitchFamily="34" charset="0"/>
                          <a:cs typeface="Times New Roman" panose="02020603050405020304" pitchFamily="18" charset="0"/>
                        </a:rPr>
                        <a:t>zaburzeniami psychicznymi.</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Obecnie w Polsce usługi środowiskowe należą do znikomych form opieki nad osobami z zaburzeniami psychicznymi, która  realizowana jest najczęściej w formie instytucjonalnej.</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Analiza danych zawarta w  „Ocenie zasobów pomocy społecznej za 2015 rok”, skłania do wniosku, że pomimo stale rosnącej liczby osób korzystających z usług środowiskowych ich liczba nadal nie zabezpiecza istniejących w tym zakresie potrzeb zarówno w zakresie usług opiekuńczych, jaki i specjalistycznych usług opiekuńczych dla osób z zburzeniami psychicznymi.</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Kryterium zostanie zweryfikowane na podstawie informacji zawartych w treści wniosku o dofinansowanie.</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Grupę docelową projektu</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stanowią osoby niesamodzielne z zaburzeniami psychicznymi zgodnie z </a:t>
                      </a:r>
                      <a:r>
                        <a:rPr lang="pl-PL" sz="1000" dirty="0" smtClean="0">
                          <a:effectLst/>
                          <a:latin typeface="+mn-lt"/>
                          <a:ea typeface="Calibri" panose="020F0502020204030204" pitchFamily="34" charset="0"/>
                          <a:cs typeface="Times New Roman" panose="02020603050405020304" pitchFamily="18" charset="0"/>
                        </a:rPr>
                        <a:t>ustawą  </a:t>
                      </a:r>
                      <a:r>
                        <a:rPr lang="pl-PL" sz="1000" dirty="0">
                          <a:effectLst/>
                          <a:latin typeface="+mn-lt"/>
                          <a:ea typeface="Calibri" panose="020F0502020204030204" pitchFamily="34" charset="0"/>
                          <a:cs typeface="Times New Roman" panose="02020603050405020304" pitchFamily="18" charset="0"/>
                        </a:rPr>
                        <a:t>o ochronie zdrowia psychicznego:</a:t>
                      </a:r>
                    </a:p>
                    <a:p>
                      <a:pPr marL="342900" lvl="0" indent="-342900" algn="ctr">
                        <a:lnSpc>
                          <a:spcPct val="150000"/>
                        </a:lnSpc>
                        <a:spcBef>
                          <a:spcPts val="600"/>
                        </a:spcBef>
                        <a:spcAft>
                          <a:spcPts val="600"/>
                        </a:spcAft>
                        <a:buFont typeface="+mj-lt"/>
                        <a:buAutoNum type="arabicPeriod"/>
                      </a:pPr>
                      <a:r>
                        <a:rPr lang="pl-PL" sz="1000" dirty="0">
                          <a:effectLst/>
                          <a:latin typeface="+mn-lt"/>
                          <a:ea typeface="Calibri" panose="020F0502020204030204" pitchFamily="34" charset="0"/>
                          <a:cs typeface="Times New Roman" panose="02020603050405020304" pitchFamily="18" charset="0"/>
                        </a:rPr>
                        <a:t>min.50% uczestników – 10 pkt.</a:t>
                      </a:r>
                    </a:p>
                    <a:p>
                      <a:pPr marL="342900" lvl="0" indent="-342900" algn="ctr">
                        <a:lnSpc>
                          <a:spcPct val="150000"/>
                        </a:lnSpc>
                        <a:spcBef>
                          <a:spcPts val="600"/>
                        </a:spcBef>
                        <a:spcAft>
                          <a:spcPts val="600"/>
                        </a:spcAft>
                        <a:buFont typeface="+mj-lt"/>
                        <a:buAutoNum type="arabicPeriod"/>
                      </a:pPr>
                      <a:r>
                        <a:rPr lang="pl-PL" sz="1000" dirty="0">
                          <a:effectLst/>
                          <a:latin typeface="+mn-lt"/>
                          <a:ea typeface="Calibri" panose="020F0502020204030204" pitchFamily="34" charset="0"/>
                          <a:cs typeface="Times New Roman" panose="02020603050405020304" pitchFamily="18" charset="0"/>
                        </a:rPr>
                        <a:t>min.30% uczestników- 5 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 </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Brak spełnienia ww. warunków lub brak informacji w tym zakresie – 0 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Punkty w ramach kryterium nie sumują się.</a:t>
                      </a: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13114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3840" y="1070874"/>
            <a:ext cx="7721809"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MERYTORYCZNE- </a:t>
            </a:r>
            <a:r>
              <a:rPr lang="pl-PL" sz="1400" b="1" dirty="0" smtClean="0">
                <a:latin typeface="Calibri" pitchFamily="34" charset="0"/>
                <a:cs typeface="Calibri" pitchFamily="34" charset="0"/>
              </a:rPr>
              <a:t>SZCZEGÓŁOWE </a:t>
            </a:r>
            <a:r>
              <a:rPr lang="pl-PL" sz="1400" b="1" dirty="0" smtClean="0">
                <a:solidFill>
                  <a:srgbClr val="FF0000"/>
                </a:solidFill>
                <a:latin typeface="Calibri" pitchFamily="34" charset="0"/>
                <a:cs typeface="Calibri" pitchFamily="34" charset="0"/>
              </a:rPr>
              <a:t> </a:t>
            </a:r>
            <a:endParaRPr lang="pl-PL" sz="1400" b="1" dirty="0">
              <a:solidFill>
                <a:srgbClr val="FF0000"/>
              </a:solidFill>
              <a:latin typeface="Calibri" pitchFamily="34" charset="0"/>
              <a:cs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187828479"/>
              </p:ext>
            </p:extLst>
          </p:nvPr>
        </p:nvGraphicFramePr>
        <p:xfrm>
          <a:off x="290945" y="1586097"/>
          <a:ext cx="8413074" cy="3837033"/>
        </p:xfrm>
        <a:graphic>
          <a:graphicData uri="http://schemas.openxmlformats.org/drawingml/2006/table">
            <a:tbl>
              <a:tblPr firstRow="1" bandRow="1">
                <a:tableStyleId>{5C22544A-7EE6-4342-B048-85BDC9FD1C3A}</a:tableStyleId>
              </a:tblPr>
              <a:tblGrid>
                <a:gridCol w="522515"/>
                <a:gridCol w="1646936"/>
                <a:gridCol w="3930977"/>
                <a:gridCol w="2312646"/>
              </a:tblGrid>
              <a:tr h="233276">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algn="ctr">
                        <a:lnSpc>
                          <a:spcPct val="100000"/>
                        </a:lnSpc>
                      </a:pPr>
                      <a:r>
                        <a:rPr lang="pl-PL" sz="1100" b="1" kern="1200" dirty="0" smtClean="0">
                          <a:solidFill>
                            <a:schemeClr val="lt1"/>
                          </a:solidFill>
                          <a:latin typeface="+mn-lt"/>
                          <a:ea typeface="+mn-ea"/>
                          <a:cs typeface="+mn-cs"/>
                        </a:rPr>
                        <a:t>Kryterium</a:t>
                      </a:r>
                      <a:endParaRPr lang="pl-PL" sz="1100" dirty="0"/>
                    </a:p>
                  </a:txBody>
                  <a:tcPr anchor="ctr"/>
                </a:tc>
                <a:tc>
                  <a:txBody>
                    <a:bodyPr/>
                    <a:lstStyle/>
                    <a:p>
                      <a:pPr algn="ctr"/>
                      <a:r>
                        <a:rPr lang="pl-PL" sz="1100" dirty="0" smtClean="0"/>
                        <a:t>Opis kryterium</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tr>
              <a:tr h="3577953">
                <a:tc>
                  <a:txBody>
                    <a:bodyPr/>
                    <a:lstStyle/>
                    <a:p>
                      <a:pPr algn="l"/>
                      <a:r>
                        <a:rPr lang="pl-PL" sz="1000" dirty="0" smtClean="0">
                          <a:solidFill>
                            <a:schemeClr val="tx1"/>
                          </a:solidFill>
                          <a:latin typeface="+mn-lt"/>
                          <a:cs typeface="Arial" panose="020B0604020202020204" pitchFamily="34" charset="0"/>
                        </a:rPr>
                        <a:t>5.</a:t>
                      </a:r>
                      <a:endParaRPr lang="pl-PL" sz="1000" dirty="0">
                        <a:solidFill>
                          <a:schemeClr val="tx1"/>
                        </a:solidFill>
                        <a:latin typeface="+mn-lt"/>
                        <a:cs typeface="Arial" panose="020B0604020202020204" pitchFamily="34" charset="0"/>
                      </a:endParaRPr>
                    </a:p>
                  </a:txBody>
                  <a:tcPr anchor="ctr" anchorCtr="1">
                    <a:solidFill>
                      <a:schemeClr val="accent1">
                        <a:lumMod val="20000"/>
                        <a:lumOff val="80000"/>
                      </a:schemeClr>
                    </a:solidFill>
                  </a:tcPr>
                </a:tc>
                <a:tc>
                  <a:txBody>
                    <a:bodyPr/>
                    <a:lstStyle/>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Wnioskodawca zapewnia tworzenie w ramach projektu mieszkań wspomaganych dla osób niesamodzielnych.</a:t>
                      </a: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Zastosowanie kryterium ma na celu zwiększenia liczby tworzonych mieszkań wspomaganych zapewniających osobom niesamodzielnym opuszczającym opiekę instytucjonalną, pomoc w osiągnięciu częściowej lub całkowitej samodzielności w integracji ze społecznością lokalną.</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Definicja mieszkania wspomaganego została zawarta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w Wytycznych w zakresie realizacji przedsięwzięć w obszarze włączenia społecznego i zwalczania ubóstwa z wykorzystaniem środków Europejskiego Funduszu Społecznego i Europejskiego Funduszu Rozwoju Regionalnego na lata 2014-2020.</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Kryterium zostanie zweryfikowane na podstawie informacji zawartych w treści wniosku o dofinansowanie.</a:t>
                      </a: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Projekt zakłada wsparcie w zakresie tworzenia mieszkań wspomaganych dla osób niesamodzielnych- 7 pkt.</a:t>
                      </a: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Brak spełnienia ww. warunków lub brak informacji w tym zakresie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 0 pkt.</a:t>
                      </a: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36052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73551" y="1508512"/>
            <a:ext cx="8545513" cy="5693866"/>
          </a:xfrm>
          <a:prstGeom prst="rect">
            <a:avLst/>
          </a:prstGeom>
          <a:noFill/>
        </p:spPr>
        <p:txBody>
          <a:bodyPr>
            <a:spAutoFit/>
          </a:bodyPr>
          <a:lstStyle/>
          <a:p>
            <a:pPr algn="ctr" eaLnBrk="0" hangingPunct="0">
              <a:defRPr/>
            </a:pPr>
            <a:r>
              <a:rPr lang="pl-PL" sz="2800" dirty="0">
                <a:latin typeface="+mn-lt"/>
              </a:rPr>
              <a:t>Kryteria </a:t>
            </a:r>
            <a:r>
              <a:rPr lang="pl-PL" sz="2800" dirty="0" smtClean="0">
                <a:latin typeface="+mn-lt"/>
              </a:rPr>
              <a:t>dostępu oraz szczegółowe merytoryczne </a:t>
            </a:r>
          </a:p>
          <a:p>
            <a:pPr algn="ctr" eaLnBrk="0" hangingPunct="0">
              <a:defRPr/>
            </a:pPr>
            <a:r>
              <a:rPr lang="pl-PL" sz="2800" dirty="0" smtClean="0">
                <a:latin typeface="+mn-lt"/>
              </a:rPr>
              <a:t>wyboru projektów </a:t>
            </a:r>
            <a:r>
              <a:rPr lang="pl-PL" sz="2800" dirty="0">
                <a:latin typeface="+mn-lt"/>
              </a:rPr>
              <a:t>konkursowych </a:t>
            </a:r>
            <a:r>
              <a:rPr lang="pl-PL" sz="2800" dirty="0" smtClean="0">
                <a:latin typeface="+mn-lt"/>
              </a:rPr>
              <a:t>w </a:t>
            </a:r>
            <a:r>
              <a:rPr lang="pl-PL" sz="2800" dirty="0">
                <a:latin typeface="+mn-lt"/>
              </a:rPr>
              <a:t>ramach Regionalnego Programu Operacyjnego Województwa Mazowieckiego na lata 2014 – 2020 </a:t>
            </a:r>
            <a:r>
              <a:rPr lang="pl-PL" sz="2800" dirty="0" smtClean="0">
                <a:latin typeface="+mn-lt"/>
              </a:rPr>
              <a:t>ze </a:t>
            </a:r>
            <a:r>
              <a:rPr lang="pl-PL" sz="2800" dirty="0">
                <a:latin typeface="+mn-lt"/>
              </a:rPr>
              <a:t>środków </a:t>
            </a:r>
            <a:r>
              <a:rPr lang="pl-PL" sz="2800" dirty="0" smtClean="0">
                <a:latin typeface="+mn-lt"/>
              </a:rPr>
              <a:t>EFS</a:t>
            </a:r>
          </a:p>
          <a:p>
            <a:pPr algn="ctr" eaLnBrk="0" hangingPunct="0">
              <a:defRPr/>
            </a:pPr>
            <a:r>
              <a:rPr lang="pl-PL" sz="2800" dirty="0">
                <a:latin typeface="+mn-lt"/>
              </a:rPr>
              <a:t>d</a:t>
            </a:r>
            <a:r>
              <a:rPr lang="pl-PL" sz="2800" dirty="0" smtClean="0">
                <a:latin typeface="+mn-lt"/>
              </a:rPr>
              <a:t>la</a:t>
            </a:r>
          </a:p>
          <a:p>
            <a:pPr algn="ctr"/>
            <a:r>
              <a:rPr lang="pl-PL" sz="2800" b="1" dirty="0" smtClean="0">
                <a:latin typeface="+mn-lt"/>
              </a:rPr>
              <a:t>Działania </a:t>
            </a:r>
            <a:r>
              <a:rPr lang="pl-PL" sz="2800" b="1" dirty="0">
                <a:latin typeface="+mn-lt"/>
              </a:rPr>
              <a:t>9.2 Usługi społeczne i usługi opieki zdrowotnej </a:t>
            </a:r>
            <a:endParaRPr lang="pl-PL" sz="2800" dirty="0">
              <a:latin typeface="+mn-lt"/>
            </a:endParaRPr>
          </a:p>
          <a:p>
            <a:pPr algn="ctr"/>
            <a:r>
              <a:rPr lang="pl-PL" sz="2800" b="1" dirty="0" smtClean="0">
                <a:latin typeface="+mn-lt"/>
              </a:rPr>
              <a:t>Poddziałania </a:t>
            </a:r>
            <a:r>
              <a:rPr lang="pl-PL" sz="2800" b="1" dirty="0">
                <a:latin typeface="+mn-lt"/>
              </a:rPr>
              <a:t>9.2.1 Zwiększenie dostępności usług </a:t>
            </a:r>
            <a:r>
              <a:rPr lang="pl-PL" sz="2800" b="1" dirty="0" smtClean="0">
                <a:latin typeface="+mn-lt"/>
              </a:rPr>
              <a:t>społecznych</a:t>
            </a:r>
            <a:endParaRPr lang="pl-PL" sz="2800" dirty="0">
              <a:latin typeface="+mn-lt"/>
            </a:endParaRPr>
          </a:p>
          <a:p>
            <a:pPr algn="ctr"/>
            <a:r>
              <a:rPr lang="pl-PL" sz="2800" b="1" dirty="0">
                <a:latin typeface="+mn-lt"/>
              </a:rPr>
              <a:t>Typ projektów: </a:t>
            </a:r>
            <a:r>
              <a:rPr lang="pl-PL" sz="2800" b="1" dirty="0"/>
              <a:t>Programy deinstytucjonalizacji usług społecznych świadczonych przez instytucje pomocy i aktywnej integracji</a:t>
            </a:r>
            <a:endParaRPr lang="pl-PL" sz="2800" dirty="0">
              <a:latin typeface="+mn-lt"/>
            </a:endParaRPr>
          </a:p>
          <a:p>
            <a:pPr algn="ctr"/>
            <a:r>
              <a:rPr lang="pl-PL" sz="2800" b="1" dirty="0">
                <a:latin typeface="+mn-lt"/>
              </a:rPr>
              <a:t> </a:t>
            </a:r>
            <a:endParaRPr lang="pl-PL" sz="2800" dirty="0">
              <a:latin typeface="+mn-lt"/>
            </a:endParaRPr>
          </a:p>
          <a:p>
            <a:pPr algn="ctr" eaLnBrk="0" hangingPunct="0">
              <a:defRPr/>
            </a:pPr>
            <a:endParaRPr lang="pl-PL" sz="2800" dirty="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28622602"/>
              </p:ext>
            </p:extLst>
          </p:nvPr>
        </p:nvGraphicFramePr>
        <p:xfrm>
          <a:off x="301658" y="1645521"/>
          <a:ext cx="8653807" cy="4790996"/>
        </p:xfrm>
        <a:graphic>
          <a:graphicData uri="http://schemas.openxmlformats.org/drawingml/2006/table">
            <a:tbl>
              <a:tblPr firstRow="1" bandRow="1">
                <a:tableStyleId>{5C22544A-7EE6-4342-B048-85BDC9FD1C3A}</a:tableStyleId>
              </a:tblPr>
              <a:tblGrid>
                <a:gridCol w="481898"/>
                <a:gridCol w="2199041"/>
                <a:gridCol w="5141028"/>
                <a:gridCol w="831840"/>
              </a:tblGrid>
              <a:tr h="424750">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4333796">
                <a:tc>
                  <a:txBody>
                    <a:bodyPr/>
                    <a:lstStyle/>
                    <a:p>
                      <a:pPr algn="l"/>
                      <a:r>
                        <a:rPr lang="pl-PL" sz="1000" dirty="0" smtClean="0">
                          <a:solidFill>
                            <a:schemeClr val="tx1"/>
                          </a:solidFill>
                        </a:rPr>
                        <a:t>1.</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Aft>
                          <a:spcPts val="0"/>
                        </a:spcAft>
                      </a:pPr>
                      <a:r>
                        <a:rPr lang="pl-PL" sz="1000" dirty="0" smtClean="0">
                          <a:effectLst/>
                          <a:latin typeface="+mn-lt"/>
                          <a:ea typeface="Calibri"/>
                          <a:cs typeface="Calibri"/>
                        </a:rPr>
                        <a:t>Wnioskodawca lub partner jest podmiotem prowadzącym opiekę instytucjonalną w placówce opiekuńczo – pobytowej dla osób niesamodzielnych</a:t>
                      </a:r>
                      <a:endParaRPr lang="pl-PL" sz="1000" dirty="0">
                        <a:effectLst/>
                        <a:latin typeface="+mn-lt"/>
                        <a:ea typeface="Calibri"/>
                        <a:cs typeface="Calibri"/>
                      </a:endParaRPr>
                    </a:p>
                  </a:txBody>
                  <a:tcPr marL="68580" marR="68580" marT="0" marB="0" anchor="ctr">
                    <a:solidFill>
                      <a:schemeClr val="accent1">
                        <a:lumMod val="20000"/>
                        <a:lumOff val="80000"/>
                      </a:schemeClr>
                    </a:solidFill>
                  </a:tcPr>
                </a:tc>
                <a:tc>
                  <a:txBody>
                    <a:bodyPr/>
                    <a:lstStyle/>
                    <a:p>
                      <a:pPr algn="ctr">
                        <a:lnSpc>
                          <a:spcPct val="150000"/>
                        </a:lnSpc>
                      </a:pPr>
                      <a:r>
                        <a:rPr lang="pl-PL" sz="1000" dirty="0" smtClean="0">
                          <a:effectLst/>
                          <a:latin typeface="+mn-lt"/>
                          <a:ea typeface="Calibri"/>
                          <a:cs typeface="Calibri"/>
                        </a:rPr>
                        <a:t>Spełnienie kryterium będzie oceniane na podstawie oświadczenia Wnioskodawcy.</a:t>
                      </a:r>
                    </a:p>
                    <a:p>
                      <a:pPr algn="ctr">
                        <a:lnSpc>
                          <a:spcPct val="150000"/>
                        </a:lnSpc>
                      </a:pPr>
                      <a:r>
                        <a:rPr lang="pl-PL" sz="1000" dirty="0" smtClean="0">
                          <a:effectLst/>
                          <a:latin typeface="+mn-lt"/>
                          <a:ea typeface="Calibri"/>
                          <a:cs typeface="Calibri"/>
                        </a:rPr>
                        <a:t>Wnioskodawca jest zobowiązany do zawarcia we wniosku </a:t>
                      </a:r>
                    </a:p>
                    <a:p>
                      <a:pPr algn="ctr">
                        <a:lnSpc>
                          <a:spcPct val="150000"/>
                        </a:lnSpc>
                      </a:pPr>
                      <a:r>
                        <a:rPr lang="pl-PL" sz="1000" dirty="0" smtClean="0">
                          <a:effectLst/>
                          <a:latin typeface="+mn-lt"/>
                          <a:ea typeface="Calibri"/>
                          <a:cs typeface="Calibri"/>
                        </a:rPr>
                        <a:t>o dofinansowanie oświadczenia odnoszącego się do brzmienia kryterium, tj. złożenie zapewnienia, że wnioskodawca lub partner jest podmiotem prowadzącym opiekę instytucjonalną w placówce opiekuńczo – pobytowej dla osób niesamodzielnych.</a:t>
                      </a:r>
                    </a:p>
                    <a:p>
                      <a:pPr algn="ctr">
                        <a:lnSpc>
                          <a:spcPct val="150000"/>
                        </a:lnSpc>
                      </a:pPr>
                      <a:r>
                        <a:rPr lang="pl-PL" sz="1000" dirty="0" smtClean="0">
                          <a:effectLst/>
                          <a:latin typeface="+mn-lt"/>
                          <a:ea typeface="Calibri"/>
                          <a:cs typeface="Calibri"/>
                        </a:rPr>
                        <a:t>Definicja opieki instytucjonalnej została zawarta  w Wytycznych</a:t>
                      </a:r>
                    </a:p>
                    <a:p>
                      <a:pPr algn="ctr">
                        <a:lnSpc>
                          <a:spcPct val="150000"/>
                        </a:lnSpc>
                      </a:pPr>
                      <a:r>
                        <a:rPr lang="pl-PL" sz="1000" dirty="0" smtClean="0">
                          <a:effectLst/>
                          <a:latin typeface="+mn-lt"/>
                          <a:ea typeface="Calibri"/>
                          <a:cs typeface="Calibri"/>
                        </a:rPr>
                        <a:t> w zakresie realizacji przedsięwzięć w obszarze włączenia społecznego</a:t>
                      </a:r>
                    </a:p>
                    <a:p>
                      <a:pPr algn="ctr">
                        <a:lnSpc>
                          <a:spcPct val="150000"/>
                        </a:lnSpc>
                      </a:pPr>
                      <a:r>
                        <a:rPr lang="pl-PL" sz="1000" dirty="0" smtClean="0">
                          <a:effectLst/>
                          <a:latin typeface="+mn-lt"/>
                          <a:ea typeface="Calibri"/>
                          <a:cs typeface="Calibri"/>
                        </a:rPr>
                        <a:t> i zwalczania ubóstwa z wykorzystaniem środków Europejskiego Funduszu Społecznego </a:t>
                      </a:r>
                      <a:br>
                        <a:rPr lang="pl-PL" sz="1000" dirty="0" smtClean="0">
                          <a:effectLst/>
                          <a:latin typeface="+mn-lt"/>
                          <a:ea typeface="Calibri"/>
                          <a:cs typeface="Calibri"/>
                        </a:rPr>
                      </a:br>
                      <a:r>
                        <a:rPr lang="pl-PL" sz="1000" dirty="0" smtClean="0">
                          <a:effectLst/>
                          <a:latin typeface="+mn-lt"/>
                          <a:ea typeface="Calibri"/>
                          <a:cs typeface="Calibri"/>
                        </a:rPr>
                        <a:t>i Europejskiego Funduszu Rozwoju Regionalnego na lata 2014-2020 ( Rozdział 3, pkt 9a).</a:t>
                      </a:r>
                    </a:p>
                    <a:p>
                      <a:pPr algn="ctr">
                        <a:lnSpc>
                          <a:spcPct val="150000"/>
                        </a:lnSpc>
                      </a:pPr>
                      <a:r>
                        <a:rPr lang="pl-PL" sz="1000" dirty="0" smtClean="0">
                          <a:effectLst/>
                          <a:latin typeface="+mn-lt"/>
                          <a:ea typeface="Calibri"/>
                          <a:cs typeface="Calibri"/>
                        </a:rPr>
                        <a:t>Spełnienie kryterium jest warunkiem koniecznym do otrzymania dofinansowania. Ocena kryterium jest 0/1. Uzyskanie oceny „0” jest jednoznaczne z odrzuceniem projektu.</a:t>
                      </a:r>
                    </a:p>
                    <a:p>
                      <a:pPr algn="ctr">
                        <a:lnSpc>
                          <a:spcPct val="150000"/>
                        </a:lnSpc>
                      </a:pPr>
                      <a:endParaRPr lang="pl-PL" sz="1000" dirty="0">
                        <a:effectLst/>
                        <a:latin typeface="+mn-lt"/>
                        <a:ea typeface="Calibri"/>
                        <a:cs typeface="Calibri"/>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n-lt"/>
                          <a:ea typeface="Times New Roman" panose="02020603050405020304" pitchFamily="18" charset="0"/>
                          <a:cs typeface="Arial" panose="020B0604020202020204" pitchFamily="34" charset="0"/>
                        </a:rPr>
                        <a:t>0/1</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18" y="1009314"/>
            <a:ext cx="8222897"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a:t>
            </a:r>
            <a:r>
              <a:rPr lang="pl-PL" sz="1400" b="1" dirty="0" smtClean="0">
                <a:latin typeface="Calibri" pitchFamily="34" charset="0"/>
                <a:cs typeface="Calibri" pitchFamily="34" charset="0"/>
              </a:rPr>
              <a:t>DOSTĘPU- oceniane na etapie oceny </a:t>
            </a:r>
            <a:r>
              <a:rPr lang="pl-PL" sz="1400" b="1" dirty="0" smtClean="0">
                <a:latin typeface="Calibri" pitchFamily="34" charset="0"/>
                <a:cs typeface="Calibri" pitchFamily="34" charset="0"/>
              </a:rPr>
              <a:t>formalnej</a:t>
            </a:r>
            <a:endParaRPr lang="pl-PL" sz="1400" dirty="0">
              <a:solidFill>
                <a:srgbClr val="FF0000"/>
              </a:solidFill>
              <a:latin typeface="Calibri" pitchFamily="34" charset="0"/>
            </a:endParaRPr>
          </a:p>
        </p:txBody>
      </p:sp>
    </p:spTree>
    <p:extLst>
      <p:ext uri="{BB962C8B-B14F-4D97-AF65-F5344CB8AC3E}">
        <p14:creationId xmlns:p14="http://schemas.microsoft.com/office/powerpoint/2010/main" val="2002057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formalnej </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66245893"/>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2.</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smtClean="0">
                          <a:solidFill>
                            <a:schemeClr val="dk1"/>
                          </a:solidFill>
                          <a:effectLst/>
                          <a:latin typeface="+mn-lt"/>
                          <a:ea typeface="+mn-ea"/>
                          <a:cs typeface="+mn-cs"/>
                        </a:rPr>
                        <a:t>Okres realizacji projektu wynosi 24 miesiące.</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pPr>
                      <a:r>
                        <a:rPr lang="pl-PL" sz="1000" kern="1200" dirty="0" smtClean="0">
                          <a:solidFill>
                            <a:schemeClr val="dk1"/>
                          </a:solidFill>
                          <a:effectLst/>
                          <a:latin typeface="+mn-lt"/>
                          <a:ea typeface="+mn-ea"/>
                          <a:cs typeface="+mn-cs"/>
                        </a:rPr>
                        <a:t>Spełnienie kryterium będzie oceniane na podstawie zapisów we wniosku o dofinansowanie (punkt A6. Planowany okres realizacji projektu).</a:t>
                      </a:r>
                    </a:p>
                    <a:p>
                      <a:pPr algn="ctr">
                        <a:lnSpc>
                          <a:spcPct val="150000"/>
                        </a:lnSpc>
                      </a:pPr>
                      <a:r>
                        <a:rPr lang="pl-PL" sz="1000" kern="1200" dirty="0" smtClean="0">
                          <a:solidFill>
                            <a:schemeClr val="dk1"/>
                          </a:solidFill>
                          <a:effectLst/>
                          <a:latin typeface="+mn-lt"/>
                          <a:ea typeface="+mn-ea"/>
                          <a:cs typeface="+mn-cs"/>
                        </a:rPr>
                        <a:t>Ograniczony czas realizacji projektu będzie skutkował precyzyjnym planowaniem przez Wnioskodawców zamierzonych przedsięwzięć, co wpłynie na zwiększenie efektywności wsparcia oraz przyczyni się do osiągnięcia zakładanych rezultatów.</a:t>
                      </a:r>
                    </a:p>
                    <a:p>
                      <a:pPr algn="ctr">
                        <a:lnSpc>
                          <a:spcPct val="150000"/>
                        </a:lnSpc>
                      </a:pPr>
                      <a:r>
                        <a:rPr lang="pl-PL" sz="1000" kern="1200" dirty="0" smtClean="0">
                          <a:solidFill>
                            <a:schemeClr val="dk1"/>
                          </a:solidFill>
                          <a:effectLst/>
                          <a:latin typeface="+mn-lt"/>
                          <a:ea typeface="+mn-ea"/>
                          <a:cs typeface="+mn-cs"/>
                        </a:rPr>
                        <a:t>Jednocześnie określony przedział czasowy powinien pozwolić na objęcie wszystkich uczestników projektu zakładanymi formami wsparcia, dając również możliwość podjęcia działań zaradczych w przypadku trudności w realizacji projektu.</a:t>
                      </a:r>
                    </a:p>
                    <a:p>
                      <a:pPr algn="ctr">
                        <a:lnSpc>
                          <a:spcPct val="150000"/>
                        </a:lnSpc>
                      </a:pPr>
                      <a:r>
                        <a:rPr lang="pl-PL" sz="1000" kern="1200" dirty="0" smtClean="0">
                          <a:solidFill>
                            <a:schemeClr val="dk1"/>
                          </a:solidFill>
                          <a:effectLst/>
                          <a:latin typeface="+mn-lt"/>
                          <a:ea typeface="+mn-ea"/>
                          <a:cs typeface="+mn-cs"/>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n-lt"/>
                          <a:ea typeface="Times New Roman" panose="02020603050405020304" pitchFamily="18" charset="0"/>
                          <a:cs typeface="Arial" panose="020B0604020202020204" pitchFamily="34" charset="0"/>
                        </a:rPr>
                        <a:t>0/1</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342993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formalnej </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266586964"/>
              </p:ext>
            </p:extLst>
          </p:nvPr>
        </p:nvGraphicFramePr>
        <p:xfrm>
          <a:off x="348792" y="1379125"/>
          <a:ext cx="8427563" cy="5310378"/>
        </p:xfrm>
        <a:graphic>
          <a:graphicData uri="http://schemas.openxmlformats.org/drawingml/2006/table">
            <a:tbl>
              <a:tblPr firstRow="1" bandRow="1">
                <a:tableStyleId>{5C22544A-7EE6-4342-B048-85BDC9FD1C3A}</a:tableStyleId>
              </a:tblPr>
              <a:tblGrid>
                <a:gridCol w="523415"/>
                <a:gridCol w="2129343"/>
                <a:gridCol w="4717088"/>
                <a:gridCol w="1057717"/>
              </a:tblGrid>
              <a:tr h="44950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4685290">
                <a:tc>
                  <a:txBody>
                    <a:bodyPr/>
                    <a:lstStyle/>
                    <a:p>
                      <a:pPr algn="l"/>
                      <a:r>
                        <a:rPr lang="pl-PL" sz="1000" dirty="0" smtClean="0">
                          <a:solidFill>
                            <a:schemeClr val="tx1"/>
                          </a:solidFill>
                        </a:rPr>
                        <a:t>3</a:t>
                      </a:r>
                      <a:r>
                        <a:rPr lang="pl-PL" sz="1100" dirty="0" smtClean="0">
                          <a:solidFill>
                            <a:schemeClr val="tx1"/>
                          </a:solidFill>
                        </a:rPr>
                        <a:t>.</a:t>
                      </a:r>
                      <a:endParaRPr lang="pl-PL" sz="11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Wnioskodawca zapewnia trwałość miejsc świadczenia usług społecznych utworzonych w ramach projektu po zakończeniu realizacji projektu co najmniej przez okres 24 miesięcy ze środków innych niż środki Unii Europejskiej.</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 </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Spełnienie kryterium będzie oceniane na podstawie deklaracji Wnioskodawcy.</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Trwałość </a:t>
                      </a:r>
                      <a:r>
                        <a:rPr lang="pl-PL" sz="1000" dirty="0">
                          <a:effectLst/>
                          <a:latin typeface="+mn-lt"/>
                          <a:ea typeface="Calibri" panose="020F0502020204030204" pitchFamily="34" charset="0"/>
                          <a:cs typeface="Times New Roman" panose="02020603050405020304" pitchFamily="18" charset="0"/>
                        </a:rPr>
                        <a:t>miejsc świadczenia usług społecznych </a:t>
                      </a:r>
                      <a:r>
                        <a:rPr lang="pl-PL" sz="1000" dirty="0">
                          <a:effectLst/>
                          <a:latin typeface="+mn-lt"/>
                          <a:ea typeface="Times New Roman" panose="02020603050405020304" pitchFamily="18" charset="0"/>
                          <a:cs typeface="Times New Roman" panose="02020603050405020304" pitchFamily="18" charset="0"/>
                        </a:rPr>
                        <a:t>w formie usług świadczonych w lokalnej społeczności oraz na rzecz jej członków</a:t>
                      </a:r>
                      <a:r>
                        <a:rPr lang="pl-PL" sz="1000" dirty="0">
                          <a:solidFill>
                            <a:srgbClr val="1F497D"/>
                          </a:solidFill>
                          <a:effectLst/>
                          <a:latin typeface="+mn-lt"/>
                          <a:ea typeface="Calibri" panose="020F0502020204030204" pitchFamily="34" charset="0"/>
                          <a:cs typeface="Times New Roman" panose="02020603050405020304" pitchFamily="18" charset="0"/>
                        </a:rPr>
                        <a:t> </a:t>
                      </a:r>
                      <a:r>
                        <a:rPr lang="pl-PL" sz="1000" dirty="0">
                          <a:effectLst/>
                          <a:latin typeface="+mn-lt"/>
                          <a:ea typeface="Calibri" panose="020F0502020204030204" pitchFamily="34" charset="0"/>
                          <a:cs typeface="Times New Roman" panose="02020603050405020304" pitchFamily="18" charset="0"/>
                        </a:rPr>
                        <a:t> oznacza gotowość podmiotów do świadczenia usług </a:t>
                      </a:r>
                      <a:r>
                        <a:rPr lang="pl-PL" sz="1000" u="sng" dirty="0">
                          <a:effectLst/>
                          <a:latin typeface="+mn-lt"/>
                          <a:ea typeface="Calibri" panose="020F0502020204030204" pitchFamily="34" charset="0"/>
                          <a:cs typeface="Times New Roman" panose="02020603050405020304" pitchFamily="18" charset="0"/>
                        </a:rPr>
                        <a:t>ze środków innych niż środki Unii Europejskiej</a:t>
                      </a:r>
                      <a:r>
                        <a:rPr lang="pl-PL" sz="1000" dirty="0">
                          <a:effectLst/>
                          <a:latin typeface="+mn-lt"/>
                          <a:ea typeface="Times New Roman" panose="02020603050405020304" pitchFamily="18" charset="0"/>
                          <a:cs typeface="Times New Roman" panose="02020603050405020304" pitchFamily="18" charset="0"/>
                        </a:rPr>
                        <a:t>. </a:t>
                      </a:r>
                      <a:r>
                        <a:rPr lang="pl-PL" sz="1000" dirty="0">
                          <a:effectLst/>
                          <a:latin typeface="+mn-lt"/>
                          <a:ea typeface="Calibri" panose="020F0502020204030204" pitchFamily="34" charset="0"/>
                          <a:cs typeface="Times New Roman" panose="02020603050405020304" pitchFamily="18" charset="0"/>
                        </a:rPr>
                        <a:t>Wnioskodawca jest zobowiązany do zawarcia we wniosku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o dofinansowanie deklaracji odnoszącej się do brzmienia kryterium, </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tj. złożenie zapewnienia, że zachowa </a:t>
                      </a:r>
                      <a:r>
                        <a:rPr lang="pl-PL" sz="1000" dirty="0">
                          <a:effectLst/>
                          <a:latin typeface="+mn-lt"/>
                          <a:ea typeface="Times New Roman" panose="02020603050405020304" pitchFamily="18" charset="0"/>
                          <a:cs typeface="Times New Roman" panose="02020603050405020304" pitchFamily="18" charset="0"/>
                        </a:rPr>
                        <a:t>trwałość </a:t>
                      </a:r>
                      <a:r>
                        <a:rPr lang="pl-PL" sz="1000" dirty="0">
                          <a:effectLst/>
                          <a:latin typeface="+mn-lt"/>
                          <a:ea typeface="Calibri" panose="020F0502020204030204" pitchFamily="34" charset="0"/>
                          <a:cs typeface="Times New Roman" panose="02020603050405020304" pitchFamily="18" charset="0"/>
                        </a:rPr>
                        <a:t>miejsc świadczenia usług społecznych </a:t>
                      </a:r>
                      <a:r>
                        <a:rPr lang="pl-PL" sz="1000" dirty="0">
                          <a:effectLst/>
                          <a:latin typeface="+mn-lt"/>
                          <a:ea typeface="Times New Roman" panose="02020603050405020304" pitchFamily="18" charset="0"/>
                          <a:cs typeface="Times New Roman" panose="02020603050405020304" pitchFamily="18" charset="0"/>
                        </a:rPr>
                        <a:t>utworzonych w ramach projektu po zakończeniu realizacji projektu co najmniej przez okres 24 miesięcy oraz, że usługi będą finansowane w okresie trwałości projektu ze środków innych niż środki Unii Europejskiej. Jako miejsca świadczenia usług społecznych należy rozumieć miejsca świadczenia usług opiekuńczych oraz w  mieszkaniach wspomaganych.</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Aft>
                          <a:spcPts val="0"/>
                        </a:spcAft>
                      </a:pPr>
                      <a:r>
                        <a:rPr lang="pl-PL" sz="1000" dirty="0">
                          <a:effectLst/>
                          <a:latin typeface="+mn-lt"/>
                          <a:ea typeface="Calibri" panose="020F0502020204030204" pitchFamily="34" charset="0"/>
                          <a:cs typeface="Times New Roman" panose="02020603050405020304" pitchFamily="18" charset="0"/>
                        </a:rPr>
                        <a:t>IZ RPO weryfikuje spełnienie powyższego warunku po upływie okresu realizacji projektu wskazanego w umowie o dofinansowanie projektu. </a:t>
                      </a:r>
                      <a:r>
                        <a:rPr lang="pl-PL" sz="1000" kern="1200" dirty="0">
                          <a:effectLst/>
                          <a:latin typeface="+mn-lt"/>
                          <a:ea typeface="Calibri" panose="020F0502020204030204" pitchFamily="34" charset="0"/>
                          <a:cs typeface="Times New Roman" panose="02020603050405020304" pitchFamily="18" charset="0"/>
                        </a:rPr>
                        <a:t>Kryterium wynika z</a:t>
                      </a:r>
                      <a:r>
                        <a:rPr lang="pl-PL" sz="1000" i="1" kern="1200" dirty="0">
                          <a:effectLst/>
                          <a:latin typeface="+mn-lt"/>
                          <a:ea typeface="Calibri" panose="020F0502020204030204" pitchFamily="34" charset="0"/>
                          <a:cs typeface="Times New Roman" panose="02020603050405020304" pitchFamily="18" charset="0"/>
                        </a:rPr>
                        <a:t> Wytycznych w zakresie realizacji przedsięwzięć </a:t>
                      </a:r>
                      <a:br>
                        <a:rPr lang="pl-PL" sz="1000" i="1" kern="1200" dirty="0">
                          <a:effectLst/>
                          <a:latin typeface="+mn-lt"/>
                          <a:ea typeface="Calibri" panose="020F0502020204030204" pitchFamily="34" charset="0"/>
                          <a:cs typeface="Times New Roman" panose="02020603050405020304" pitchFamily="18" charset="0"/>
                        </a:rPr>
                      </a:br>
                      <a:r>
                        <a:rPr lang="pl-PL" sz="1000" i="1" kern="1200" dirty="0">
                          <a:effectLst/>
                          <a:latin typeface="+mn-lt"/>
                          <a:ea typeface="Calibri" panose="020F0502020204030204" pitchFamily="34" charset="0"/>
                          <a:cs typeface="Times New Roman" panose="02020603050405020304" pitchFamily="18" charset="0"/>
                        </a:rPr>
                        <a:t>w obszarze włączenia społecznego  i zwalczania ubóstwa </a:t>
                      </a:r>
                      <a:br>
                        <a:rPr lang="pl-PL" sz="1000" i="1" kern="1200" dirty="0">
                          <a:effectLst/>
                          <a:latin typeface="+mn-lt"/>
                          <a:ea typeface="Calibri" panose="020F0502020204030204" pitchFamily="34" charset="0"/>
                          <a:cs typeface="Times New Roman" panose="02020603050405020304" pitchFamily="18" charset="0"/>
                        </a:rPr>
                      </a:br>
                      <a:r>
                        <a:rPr lang="pl-PL" sz="1000" i="1" kern="1200" dirty="0">
                          <a:effectLst/>
                          <a:latin typeface="+mn-lt"/>
                          <a:ea typeface="Calibri" panose="020F0502020204030204" pitchFamily="34" charset="0"/>
                          <a:cs typeface="Times New Roman" panose="02020603050405020304" pitchFamily="18" charset="0"/>
                        </a:rPr>
                        <a:t>z wykorzystaniem środków Europejskiego Funduszu Społecznego</a:t>
                      </a:r>
                      <a:br>
                        <a:rPr lang="pl-PL" sz="1000" i="1" kern="1200" dirty="0">
                          <a:effectLst/>
                          <a:latin typeface="+mn-lt"/>
                          <a:ea typeface="Calibri" panose="020F0502020204030204" pitchFamily="34" charset="0"/>
                          <a:cs typeface="Times New Roman" panose="02020603050405020304" pitchFamily="18" charset="0"/>
                        </a:rPr>
                      </a:br>
                      <a:r>
                        <a:rPr lang="pl-PL" sz="1000" i="1" kern="1200" dirty="0">
                          <a:effectLst/>
                          <a:latin typeface="+mn-lt"/>
                          <a:ea typeface="Calibri" panose="020F0502020204030204" pitchFamily="34" charset="0"/>
                          <a:cs typeface="Times New Roman" panose="02020603050405020304" pitchFamily="18" charset="0"/>
                        </a:rPr>
                        <a:t> i Europejskiego Funduszu Rozwoju Regionalnego na lata 2014-2020.</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n-lt"/>
                          <a:ea typeface="Times New Roman" panose="02020603050405020304" pitchFamily="18" charset="0"/>
                          <a:cs typeface="Arial" panose="020B0604020202020204" pitchFamily="34" charset="0"/>
                        </a:rPr>
                        <a:t>0/1</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93176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formalnej </a:t>
            </a:r>
            <a:endParaRPr lang="pl-PL" sz="1400" dirty="0">
              <a:latin typeface="Calibri" pitchFamily="34" charset="0"/>
            </a:endParaRPr>
          </a:p>
        </p:txBody>
      </p:sp>
      <mc:AlternateContent xmlns:mc="http://schemas.openxmlformats.org/markup-compatibility/2006">
        <mc:Choice xmlns:a14="http://schemas.microsoft.com/office/drawing/2010/main" Requires="a14">
          <p:graphicFrame>
            <p:nvGraphicFramePr>
              <p:cNvPr id="4" name="Tabela 3"/>
              <p:cNvGraphicFramePr>
                <a:graphicFrameLocks noGrp="1"/>
              </p:cNvGraphicFramePr>
              <p:nvPr>
                <p:extLst>
                  <p:ext uri="{D42A27DB-BD31-4B8C-83A1-F6EECF244321}">
                    <p14:modId xmlns:p14="http://schemas.microsoft.com/office/powerpoint/2010/main" val="3736048970"/>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4.</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j-lt"/>
                              <a:ea typeface="Times New Roman" panose="02020603050405020304" pitchFamily="18" charset="0"/>
                              <a:cs typeface="Times New Roman" panose="02020603050405020304" pitchFamily="18" charset="0"/>
                            </a:rPr>
                            <a:t>Średni koszt wsparcia 1 osoby w zakresie tworzenia</a:t>
                          </a:r>
                          <a:br>
                            <a:rPr lang="pl-PL" sz="1000" kern="1200" dirty="0">
                              <a:effectLst/>
                              <a:latin typeface="+mj-lt"/>
                              <a:ea typeface="Times New Roman" panose="02020603050405020304" pitchFamily="18" charset="0"/>
                              <a:cs typeface="Times New Roman" panose="02020603050405020304" pitchFamily="18" charset="0"/>
                            </a:rPr>
                          </a:br>
                          <a:r>
                            <a:rPr lang="pl-PL" sz="1000" kern="1200" dirty="0">
                              <a:effectLst/>
                              <a:latin typeface="+mj-lt"/>
                              <a:ea typeface="Times New Roman" panose="02020603050405020304" pitchFamily="18" charset="0"/>
                              <a:cs typeface="Times New Roman" panose="02020603050405020304" pitchFamily="18" charset="0"/>
                            </a:rPr>
                            <a:t>i funkcjonowania usług społecznych dla osób niesamodzielnych przez okres 24 miesięcy wynosi nie więcej niż 28 000,00 PLN.</a:t>
                          </a:r>
                          <a:endParaRPr lang="pl-PL" sz="11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j-lt"/>
                              <a:ea typeface="Calibri" panose="020F0502020204030204" pitchFamily="34" charset="0"/>
                              <a:cs typeface="Times New Roman" panose="02020603050405020304" pitchFamily="18" charset="0"/>
                            </a:rPr>
                            <a:t>Kryterium będzie weryfikowane zgodnie z następującym wzorem:</a:t>
                          </a:r>
                          <a:endParaRPr lang="pl-PL" sz="1000" dirty="0" smtClean="0">
                            <a:effectLst/>
                            <a:latin typeface="+mj-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pl-PL" sz="800" b="1">
                                    <a:effectLst/>
                                    <a:latin typeface="+mj-lt"/>
                                    <a:ea typeface="Calibri" panose="020F0502020204030204" pitchFamily="34" charset="0"/>
                                    <a:cs typeface="Arial" panose="020B0604020202020204" pitchFamily="34" charset="0"/>
                                  </a:rPr>
                                  <m:t>ś</m:t>
                                </m:r>
                                <m:r>
                                  <a:rPr lang="pl-PL" sz="800" b="1" i="1">
                                    <a:effectLst/>
                                    <a:latin typeface="+mj-lt"/>
                                    <a:ea typeface="Calibri" panose="020F0502020204030204" pitchFamily="34" charset="0"/>
                                    <a:cs typeface="Arial" panose="020B0604020202020204" pitchFamily="34" charset="0"/>
                                  </a:rPr>
                                  <m:t>𝐫𝐞𝐝𝐧𝐢</m:t>
                                </m:r>
                                <m:r>
                                  <a:rPr lang="pl-PL" sz="800" b="1">
                                    <a:effectLst/>
                                    <a:latin typeface="+mj-lt"/>
                                    <a:ea typeface="Calibri" panose="020F0502020204030204" pitchFamily="34" charset="0"/>
                                    <a:cs typeface="Arial" panose="020B0604020202020204" pitchFamily="34" charset="0"/>
                                  </a:rPr>
                                  <m:t> </m:t>
                                </m:r>
                                <m:r>
                                  <a:rPr lang="pl-PL" sz="800" b="1" i="1">
                                    <a:effectLst/>
                                    <a:latin typeface="+mj-lt"/>
                                    <a:ea typeface="Calibri" panose="020F0502020204030204" pitchFamily="34" charset="0"/>
                                    <a:cs typeface="Arial" panose="020B0604020202020204" pitchFamily="34" charset="0"/>
                                  </a:rPr>
                                  <m:t>𝐤𝐨𝐬𝐳𝐭</m:t>
                                </m:r>
                                <m:r>
                                  <a:rPr lang="pl-PL" sz="800" b="1">
                                    <a:effectLst/>
                                    <a:latin typeface="+mj-lt"/>
                                    <a:ea typeface="Calibri" panose="020F0502020204030204" pitchFamily="34" charset="0"/>
                                    <a:cs typeface="Arial" panose="020B0604020202020204" pitchFamily="34" charset="0"/>
                                  </a:rPr>
                                  <m:t> </m:t>
                                </m:r>
                                <m:r>
                                  <a:rPr lang="pl-PL" sz="800" b="1" i="1">
                                    <a:effectLst/>
                                    <a:latin typeface="+mj-lt"/>
                                    <a:ea typeface="Calibri" panose="020F0502020204030204" pitchFamily="34" charset="0"/>
                                    <a:cs typeface="Arial" panose="020B0604020202020204" pitchFamily="34" charset="0"/>
                                  </a:rPr>
                                  <m:t>𝐰𝐬𝐩𝐚𝐫𝐜𝐢𝐚</m:t>
                                </m:r>
                                <m:r>
                                  <a:rPr lang="pl-PL" sz="800">
                                    <a:effectLst/>
                                    <a:latin typeface="+mj-lt"/>
                                    <a:ea typeface="Calibri" panose="020F0502020204030204" pitchFamily="34" charset="0"/>
                                    <a:cs typeface="Arial" panose="020B0604020202020204" pitchFamily="34" charset="0"/>
                                  </a:rPr>
                                  <m:t> =</m:t>
                                </m:r>
                                <m:f>
                                  <m:fPr>
                                    <m:ctrlPr>
                                      <a:rPr lang="pl-PL" sz="800" i="1">
                                        <a:effectLst/>
                                        <a:latin typeface="+mj-lt"/>
                                        <a:ea typeface="Calibri" panose="020F0502020204030204" pitchFamily="34" charset="0"/>
                                        <a:cs typeface="Arial" panose="020B0604020202020204" pitchFamily="34" charset="0"/>
                                      </a:rPr>
                                    </m:ctrlPr>
                                  </m:fPr>
                                  <m:num>
                                    <m:r>
                                      <a:rPr lang="pl-PL" sz="800" b="1">
                                        <a:effectLst/>
                                        <a:latin typeface="+mj-lt"/>
                                        <a:ea typeface="Times New Roman" panose="02020603050405020304" pitchFamily="18"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Warto</m:t>
                                    </m:r>
                                    <m:r>
                                      <a:rPr lang="pl-PL" sz="800">
                                        <a:effectLst/>
                                        <a:latin typeface="+mj-lt"/>
                                        <a:ea typeface="Calibri" panose="020F0502020204030204" pitchFamily="34" charset="0"/>
                                        <a:cs typeface="Arial" panose="020B0604020202020204" pitchFamily="34" charset="0"/>
                                      </a:rPr>
                                      <m:t>ść </m:t>
                                    </m:r>
                                    <m:r>
                                      <m:rPr>
                                        <m:sty m:val="p"/>
                                      </m:rPr>
                                      <a:rPr lang="pl-PL" sz="800">
                                        <a:effectLst/>
                                        <a:latin typeface="+mj-lt"/>
                                        <a:ea typeface="Calibri" panose="020F0502020204030204" pitchFamily="34" charset="0"/>
                                        <a:cs typeface="Arial" panose="020B0604020202020204" pitchFamily="34" charset="0"/>
                                      </a:rPr>
                                      <m:t>projektu</m:t>
                                    </m:r>
                                    <m:r>
                                      <a:rPr lang="pl-PL" sz="800">
                                        <a:effectLst/>
                                        <a:latin typeface="+mj-lt"/>
                                        <a:ea typeface="Calibri" panose="020F0502020204030204" pitchFamily="34" charset="0"/>
                                        <a:cs typeface="Arial" panose="020B0604020202020204" pitchFamily="34" charset="0"/>
                                      </a:rPr>
                                      <m:t> </m:t>
                                    </m:r>
                                    <m:d>
                                      <m:dPr>
                                        <m:ctrlPr>
                                          <a:rPr lang="pl-PL" sz="800" i="1">
                                            <a:effectLst/>
                                            <a:latin typeface="+mj-lt"/>
                                            <a:ea typeface="Calibri" panose="020F0502020204030204" pitchFamily="34" charset="0"/>
                                            <a:cs typeface="Arial" panose="020B0604020202020204" pitchFamily="34" charset="0"/>
                                          </a:rPr>
                                        </m:ctrlPr>
                                      </m:dPr>
                                      <m:e>
                                        <m:eqArr>
                                          <m:eqArrPr>
                                            <m:ctrlPr>
                                              <a:rPr lang="pl-PL" sz="800" i="1">
                                                <a:effectLst/>
                                                <a:latin typeface="+mj-lt"/>
                                                <a:ea typeface="Times New Roman" panose="02020603050405020304" pitchFamily="18" charset="0"/>
                                                <a:cs typeface="Arial" panose="020B0604020202020204" pitchFamily="34" charset="0"/>
                                              </a:rPr>
                                            </m:ctrlPr>
                                          </m:eqArrPr>
                                          <m:e>
                                            <m:r>
                                              <m:rPr>
                                                <m:sty m:val="p"/>
                                              </m:rPr>
                                              <a:rPr lang="pl-PL" sz="800">
                                                <a:effectLst/>
                                                <a:latin typeface="+mj-lt"/>
                                                <a:ea typeface="Times New Roman" panose="02020603050405020304" pitchFamily="18" charset="0"/>
                                                <a:cs typeface="Arial" panose="020B0604020202020204" pitchFamily="34" charset="0"/>
                                              </a:rPr>
                                              <m:t>w</m:t>
                                            </m:r>
                                            <m:r>
                                              <a:rPr lang="pl-PL" sz="800">
                                                <a:effectLst/>
                                                <a:latin typeface="+mj-lt"/>
                                                <a:ea typeface="Times New Roman" panose="02020603050405020304" pitchFamily="18" charset="0"/>
                                                <a:cs typeface="Arial" panose="020B0604020202020204" pitchFamily="34" charset="0"/>
                                              </a:rPr>
                                              <m:t> </m:t>
                                            </m:r>
                                            <m:r>
                                              <m:rPr>
                                                <m:sty m:val="p"/>
                                              </m:rPr>
                                              <a:rPr lang="pl-PL" sz="800">
                                                <a:effectLst/>
                                                <a:latin typeface="+mj-lt"/>
                                                <a:ea typeface="Times New Roman" panose="02020603050405020304" pitchFamily="18" charset="0"/>
                                                <a:cs typeface="Arial" panose="020B0604020202020204" pitchFamily="34" charset="0"/>
                                              </a:rPr>
                                              <m:t>tym</m:t>
                                            </m:r>
                                            <m:r>
                                              <a:rPr lang="pl-PL" sz="800">
                                                <a:effectLst/>
                                                <a:latin typeface="+mj-lt"/>
                                                <a:ea typeface="Times New Roman" panose="02020603050405020304" pitchFamily="18" charset="0"/>
                                                <a:cs typeface="Arial" panose="020B0604020202020204" pitchFamily="34" charset="0"/>
                                              </a:rPr>
                                              <m:t> </m:t>
                                            </m:r>
                                            <m:r>
                                              <m:rPr>
                                                <m:sty m:val="p"/>
                                              </m:rPr>
                                              <a:rPr lang="pl-PL" sz="800">
                                                <a:effectLst/>
                                                <a:latin typeface="+mj-lt"/>
                                                <a:ea typeface="Times New Roman" panose="02020603050405020304" pitchFamily="18" charset="0"/>
                                                <a:cs typeface="Arial" panose="020B0604020202020204" pitchFamily="34" charset="0"/>
                                              </a:rPr>
                                              <m:t>r</m:t>
                                            </m:r>
                                            <m:r>
                                              <a:rPr lang="pl-PL" sz="800">
                                                <a:effectLst/>
                                                <a:latin typeface="+mj-lt"/>
                                                <a:ea typeface="Times New Roman" panose="02020603050405020304" pitchFamily="18" charset="0"/>
                                                <a:cs typeface="Arial" panose="020B0604020202020204" pitchFamily="34" charset="0"/>
                                              </a:rPr>
                                              <m:t>ó</m:t>
                                            </m:r>
                                            <m:r>
                                              <m:rPr>
                                                <m:sty m:val="p"/>
                                              </m:rPr>
                                              <a:rPr lang="pl-PL" sz="800">
                                                <a:effectLst/>
                                                <a:latin typeface="+mj-lt"/>
                                                <a:ea typeface="Times New Roman" panose="02020603050405020304" pitchFamily="18" charset="0"/>
                                                <a:cs typeface="Arial" panose="020B0604020202020204" pitchFamily="34" charset="0"/>
                                              </a:rPr>
                                              <m:t>wnie</m:t>
                                            </m:r>
                                            <m:r>
                                              <a:rPr lang="pl-PL" sz="800">
                                                <a:effectLst/>
                                                <a:latin typeface="+mj-lt"/>
                                                <a:ea typeface="Times New Roman" panose="02020603050405020304" pitchFamily="18" charset="0"/>
                                                <a:cs typeface="Arial" panose="020B0604020202020204" pitchFamily="34" charset="0"/>
                                              </a:rPr>
                                              <m:t>ż </m:t>
                                            </m:r>
                                            <m:r>
                                              <m:rPr>
                                                <m:sty m:val="p"/>
                                              </m:rPr>
                                              <a:rPr lang="pl-PL" sz="800">
                                                <a:effectLst/>
                                                <a:latin typeface="+mj-lt"/>
                                                <a:ea typeface="Times New Roman" panose="02020603050405020304" pitchFamily="18" charset="0"/>
                                                <a:cs typeface="Arial" panose="020B0604020202020204" pitchFamily="34" charset="0"/>
                                              </a:rPr>
                                              <m:t>wk</m:t>
                                            </m:r>
                                            <m:r>
                                              <a:rPr lang="pl-PL" sz="800">
                                                <a:effectLst/>
                                                <a:latin typeface="+mj-lt"/>
                                                <a:ea typeface="Times New Roman" panose="02020603050405020304" pitchFamily="18" charset="0"/>
                                                <a:cs typeface="Arial" panose="020B0604020202020204" pitchFamily="34" charset="0"/>
                                              </a:rPr>
                                              <m:t>ł</m:t>
                                            </m:r>
                                            <m:r>
                                              <m:rPr>
                                                <m:sty m:val="p"/>
                                              </m:rPr>
                                              <a:rPr lang="pl-PL" sz="800">
                                                <a:effectLst/>
                                                <a:latin typeface="+mj-lt"/>
                                                <a:ea typeface="Times New Roman" panose="02020603050405020304" pitchFamily="18" charset="0"/>
                                                <a:cs typeface="Arial" panose="020B0604020202020204" pitchFamily="34" charset="0"/>
                                              </a:rPr>
                                              <m:t>ad</m:t>
                                            </m:r>
                                            <m:r>
                                              <a:rPr lang="pl-PL" sz="800">
                                                <a:effectLst/>
                                                <a:latin typeface="+mj-lt"/>
                                                <a:ea typeface="Times New Roman" panose="02020603050405020304" pitchFamily="18" charset="0"/>
                                                <a:cs typeface="Arial" panose="020B0604020202020204" pitchFamily="34" charset="0"/>
                                              </a:rPr>
                                              <m:t> </m:t>
                                            </m:r>
                                            <m:r>
                                              <m:rPr>
                                                <m:sty m:val="p"/>
                                              </m:rPr>
                                              <a:rPr lang="pl-PL" sz="800">
                                                <a:effectLst/>
                                                <a:latin typeface="+mj-lt"/>
                                                <a:ea typeface="Times New Roman" panose="02020603050405020304" pitchFamily="18" charset="0"/>
                                                <a:cs typeface="Arial" panose="020B0604020202020204" pitchFamily="34" charset="0"/>
                                              </a:rPr>
                                              <m:t>w</m:t>
                                            </m:r>
                                            <m:r>
                                              <a:rPr lang="pl-PL" sz="800">
                                                <a:effectLst/>
                                                <a:latin typeface="+mj-lt"/>
                                                <a:ea typeface="Times New Roman" panose="02020603050405020304" pitchFamily="18" charset="0"/>
                                                <a:cs typeface="Arial" panose="020B0604020202020204" pitchFamily="34" charset="0"/>
                                              </a:rPr>
                                              <m:t>ł</m:t>
                                            </m:r>
                                            <m:r>
                                              <m:rPr>
                                                <m:sty m:val="p"/>
                                              </m:rPr>
                                              <a:rPr lang="pl-PL" sz="800">
                                                <a:effectLst/>
                                                <a:latin typeface="+mj-lt"/>
                                                <a:ea typeface="Times New Roman" panose="02020603050405020304" pitchFamily="18" charset="0"/>
                                                <a:cs typeface="Arial" panose="020B0604020202020204" pitchFamily="34" charset="0"/>
                                              </a:rPr>
                                              <m:t>asny</m:t>
                                            </m:r>
                                            <m:r>
                                              <a:rPr lang="pl-PL" sz="800">
                                                <a:effectLst/>
                                                <a:latin typeface="+mj-lt"/>
                                                <a:ea typeface="Times New Roman" panose="02020603050405020304" pitchFamily="18" charset="0"/>
                                                <a:cs typeface="Arial" panose="020B0604020202020204" pitchFamily="34" charset="0"/>
                                              </a:rPr>
                                              <m:t> </m:t>
                                            </m:r>
                                          </m:e>
                                          <m:e>
                                            <m:r>
                                              <m:rPr>
                                                <m:sty m:val="p"/>
                                              </m:rPr>
                                              <a:rPr lang="pl-PL" sz="800">
                                                <a:effectLst/>
                                                <a:latin typeface="+mj-lt"/>
                                                <a:ea typeface="Times New Roman" panose="02020603050405020304" pitchFamily="18" charset="0"/>
                                                <a:cs typeface="Arial" panose="020B0604020202020204" pitchFamily="34" charset="0"/>
                                              </a:rPr>
                                              <m:t>i</m:t>
                                            </m:r>
                                            <m:r>
                                              <a:rPr lang="pl-PL" sz="800">
                                                <a:effectLst/>
                                                <a:latin typeface="+mj-lt"/>
                                                <a:ea typeface="Times New Roman" panose="02020603050405020304" pitchFamily="18" charset="0"/>
                                                <a:cs typeface="Arial" panose="020B0604020202020204" pitchFamily="34" charset="0"/>
                                              </a:rPr>
                                              <m:t> </m:t>
                                            </m:r>
                                            <m:r>
                                              <m:rPr>
                                                <m:sty m:val="p"/>
                                              </m:rPr>
                                              <a:rPr lang="pl-PL" sz="800">
                                                <a:effectLst/>
                                                <a:latin typeface="+mj-lt"/>
                                                <a:ea typeface="Times New Roman" panose="02020603050405020304" pitchFamily="18" charset="0"/>
                                                <a:cs typeface="Arial" panose="020B0604020202020204" pitchFamily="34" charset="0"/>
                                              </a:rPr>
                                              <m:t>koszty</m:t>
                                            </m:r>
                                            <m:r>
                                              <a:rPr lang="pl-PL" sz="800">
                                                <a:effectLst/>
                                                <a:latin typeface="+mj-lt"/>
                                                <a:ea typeface="Times New Roman" panose="02020603050405020304" pitchFamily="18" charset="0"/>
                                                <a:cs typeface="Arial" panose="020B0604020202020204" pitchFamily="34" charset="0"/>
                                              </a:rPr>
                                              <m:t> </m:t>
                                            </m:r>
                                            <m:r>
                                              <m:rPr>
                                                <m:sty m:val="p"/>
                                              </m:rPr>
                                              <a:rPr lang="pl-PL" sz="800">
                                                <a:effectLst/>
                                                <a:latin typeface="+mj-lt"/>
                                                <a:ea typeface="Times New Roman" panose="02020603050405020304" pitchFamily="18" charset="0"/>
                                                <a:cs typeface="Arial" panose="020B0604020202020204" pitchFamily="34" charset="0"/>
                                              </a:rPr>
                                              <m:t>po</m:t>
                                            </m:r>
                                            <m:r>
                                              <a:rPr lang="pl-PL" sz="800">
                                                <a:effectLst/>
                                                <a:latin typeface="+mj-lt"/>
                                                <a:ea typeface="Times New Roman" panose="02020603050405020304" pitchFamily="18" charset="0"/>
                                                <a:cs typeface="Arial" panose="020B0604020202020204" pitchFamily="34" charset="0"/>
                                              </a:rPr>
                                              <m:t>ś</m:t>
                                            </m:r>
                                            <m:r>
                                              <m:rPr>
                                                <m:sty m:val="p"/>
                                              </m:rPr>
                                              <a:rPr lang="pl-PL" sz="800">
                                                <a:effectLst/>
                                                <a:latin typeface="+mj-lt"/>
                                                <a:ea typeface="Times New Roman" panose="02020603050405020304" pitchFamily="18" charset="0"/>
                                                <a:cs typeface="Arial" panose="020B0604020202020204" pitchFamily="34" charset="0"/>
                                              </a:rPr>
                                              <m:t>rednie</m:t>
                                            </m:r>
                                          </m:e>
                                        </m:eqArr>
                                      </m:e>
                                    </m:d>
                                  </m:num>
                                  <m:den>
                                    <m:eqArr>
                                      <m:eqArrPr>
                                        <m:ctrlPr>
                                          <a:rPr lang="pl-PL" sz="800" i="1">
                                            <a:effectLst/>
                                            <a:latin typeface="+mj-lt"/>
                                            <a:ea typeface="Calibri" panose="020F0502020204030204" pitchFamily="34" charset="0"/>
                                            <a:cs typeface="Arial" panose="020B0604020202020204" pitchFamily="34" charset="0"/>
                                          </a:rPr>
                                        </m:ctrlPr>
                                      </m:eqArrPr>
                                      <m:e>
                                        <m:r>
                                          <m:rPr>
                                            <m:sty m:val="p"/>
                                          </m:rPr>
                                          <a:rPr lang="pl-PL" sz="800">
                                            <a:effectLst/>
                                            <a:latin typeface="+mj-lt"/>
                                            <a:ea typeface="Calibri" panose="020F0502020204030204" pitchFamily="34" charset="0"/>
                                            <a:cs typeface="Arial" panose="020B0604020202020204" pitchFamily="34" charset="0"/>
                                          </a:rPr>
                                          <m:t>Warto</m:t>
                                        </m:r>
                                        <m:r>
                                          <a:rPr lang="pl-PL" sz="800">
                                            <a:effectLst/>
                                            <a:latin typeface="+mj-lt"/>
                                            <a:ea typeface="Calibri" panose="020F0502020204030204" pitchFamily="34" charset="0"/>
                                            <a:cs typeface="Arial" panose="020B0604020202020204" pitchFamily="34" charset="0"/>
                                          </a:rPr>
                                          <m:t>ść </m:t>
                                        </m:r>
                                        <m:r>
                                          <m:rPr>
                                            <m:sty m:val="p"/>
                                          </m:rPr>
                                          <a:rPr lang="pl-PL" sz="800">
                                            <a:effectLst/>
                                            <a:latin typeface="+mj-lt"/>
                                            <a:ea typeface="Calibri" panose="020F0502020204030204" pitchFamily="34" charset="0"/>
                                            <a:cs typeface="Arial" panose="020B0604020202020204" pitchFamily="34" charset="0"/>
                                          </a:rPr>
                                          <m:t>wska</m:t>
                                        </m:r>
                                        <m:r>
                                          <a:rPr lang="pl-PL" sz="800">
                                            <a:effectLst/>
                                            <a:latin typeface="+mj-lt"/>
                                            <a:ea typeface="Calibri" panose="020F0502020204030204" pitchFamily="34" charset="0"/>
                                            <a:cs typeface="Arial" panose="020B0604020202020204" pitchFamily="34" charset="0"/>
                                          </a:rPr>
                                          <m:t>ź</m:t>
                                        </m:r>
                                        <m:r>
                                          <m:rPr>
                                            <m:sty m:val="p"/>
                                          </m:rPr>
                                          <a:rPr lang="pl-PL" sz="800">
                                            <a:effectLst/>
                                            <a:latin typeface="+mj-lt"/>
                                            <a:ea typeface="Calibri" panose="020F0502020204030204" pitchFamily="34" charset="0"/>
                                            <a:cs typeface="Arial" panose="020B0604020202020204" pitchFamily="34" charset="0"/>
                                          </a:rPr>
                                          <m:t>nika</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produktu</m:t>
                                        </m:r>
                                        <m:r>
                                          <a:rPr lang="pl-PL" sz="800">
                                            <a:effectLst/>
                                            <a:latin typeface="+mj-lt"/>
                                            <a:ea typeface="Calibri" panose="020F0502020204030204" pitchFamily="34" charset="0"/>
                                            <a:cs typeface="Arial" panose="020B0604020202020204" pitchFamily="34" charset="0"/>
                                          </a:rPr>
                                          <m:t>: </m:t>
                                        </m:r>
                                      </m:e>
                                      <m:e>
                                        <m:r>
                                          <m:rPr>
                                            <m:sty m:val="p"/>
                                          </m:rPr>
                                          <a:rPr lang="pl-PL" sz="800">
                                            <a:effectLst/>
                                            <a:latin typeface="+mj-lt"/>
                                            <a:ea typeface="Calibri" panose="020F0502020204030204" pitchFamily="34" charset="0"/>
                                            <a:cs typeface="Arial" panose="020B0604020202020204" pitchFamily="34" charset="0"/>
                                          </a:rPr>
                                          <m:t>Liczba</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os</m:t>
                                        </m:r>
                                        <m:r>
                                          <a:rPr lang="pl-PL" sz="800">
                                            <a:effectLst/>
                                            <a:latin typeface="+mj-lt"/>
                                            <a:ea typeface="Calibri" panose="020F0502020204030204" pitchFamily="34" charset="0"/>
                                            <a:cs typeface="Arial" panose="020B0604020202020204" pitchFamily="34" charset="0"/>
                                          </a:rPr>
                                          <m:t>ó</m:t>
                                        </m:r>
                                        <m:r>
                                          <m:rPr>
                                            <m:sty m:val="p"/>
                                          </m:rPr>
                                          <a:rPr lang="pl-PL" sz="800">
                                            <a:effectLst/>
                                            <a:latin typeface="+mj-lt"/>
                                            <a:ea typeface="Calibri" panose="020F0502020204030204" pitchFamily="34" charset="0"/>
                                            <a:cs typeface="Arial" panose="020B0604020202020204" pitchFamily="34" charset="0"/>
                                          </a:rPr>
                                          <m:t>b</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zagro</m:t>
                                        </m:r>
                                        <m:r>
                                          <a:rPr lang="pl-PL" sz="800">
                                            <a:effectLst/>
                                            <a:latin typeface="+mj-lt"/>
                                            <a:ea typeface="Calibri" panose="020F0502020204030204" pitchFamily="34" charset="0"/>
                                            <a:cs typeface="Arial" panose="020B0604020202020204" pitchFamily="34" charset="0"/>
                                          </a:rPr>
                                          <m:t>ż</m:t>
                                        </m:r>
                                        <m:r>
                                          <m:rPr>
                                            <m:sty m:val="p"/>
                                          </m:rPr>
                                          <a:rPr lang="pl-PL" sz="800">
                                            <a:effectLst/>
                                            <a:latin typeface="+mj-lt"/>
                                            <a:ea typeface="Calibri" panose="020F0502020204030204" pitchFamily="34" charset="0"/>
                                            <a:cs typeface="Arial" panose="020B0604020202020204" pitchFamily="34" charset="0"/>
                                          </a:rPr>
                                          <m:t>onych</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ub</m:t>
                                        </m:r>
                                        <m:r>
                                          <a:rPr lang="pl-PL" sz="800">
                                            <a:effectLst/>
                                            <a:latin typeface="+mj-lt"/>
                                            <a:ea typeface="Calibri" panose="020F0502020204030204" pitchFamily="34" charset="0"/>
                                            <a:cs typeface="Arial" panose="020B0604020202020204" pitchFamily="34" charset="0"/>
                                          </a:rPr>
                                          <m:t>ó</m:t>
                                        </m:r>
                                        <m:r>
                                          <m:rPr>
                                            <m:sty m:val="p"/>
                                          </m:rPr>
                                          <a:rPr lang="pl-PL" sz="800">
                                            <a:effectLst/>
                                            <a:latin typeface="+mj-lt"/>
                                            <a:ea typeface="Calibri" panose="020F0502020204030204" pitchFamily="34" charset="0"/>
                                            <a:cs typeface="Arial" panose="020B0604020202020204" pitchFamily="34" charset="0"/>
                                          </a:rPr>
                                          <m:t>stwem</m:t>
                                        </m:r>
                                        <m:r>
                                          <a:rPr lang="pl-PL" sz="800">
                                            <a:effectLst/>
                                            <a:latin typeface="+mj-lt"/>
                                            <a:ea typeface="Calibri" panose="020F0502020204030204" pitchFamily="34" charset="0"/>
                                            <a:cs typeface="Arial" panose="020B0604020202020204" pitchFamily="34" charset="0"/>
                                          </a:rPr>
                                          <m:t>  </m:t>
                                        </m:r>
                                      </m:e>
                                      <m:e>
                                        <m:r>
                                          <m:rPr>
                                            <m:sty m:val="p"/>
                                          </m:rPr>
                                          <a:rPr lang="pl-PL" sz="800">
                                            <a:effectLst/>
                                            <a:latin typeface="+mj-lt"/>
                                            <a:ea typeface="Calibri" panose="020F0502020204030204" pitchFamily="34" charset="0"/>
                                            <a:cs typeface="Arial" panose="020B0604020202020204" pitchFamily="34" charset="0"/>
                                          </a:rPr>
                                          <m:t>lub</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wykluczeniem</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spo</m:t>
                                        </m:r>
                                        <m:r>
                                          <a:rPr lang="pl-PL" sz="800">
                                            <a:effectLst/>
                                            <a:latin typeface="+mj-lt"/>
                                            <a:ea typeface="Calibri" panose="020F0502020204030204" pitchFamily="34" charset="0"/>
                                            <a:cs typeface="Arial" panose="020B0604020202020204" pitchFamily="34" charset="0"/>
                                          </a:rPr>
                                          <m:t>ł</m:t>
                                        </m:r>
                                        <m:r>
                                          <m:rPr>
                                            <m:sty m:val="p"/>
                                          </m:rPr>
                                          <a:rPr lang="pl-PL" sz="800">
                                            <a:effectLst/>
                                            <a:latin typeface="+mj-lt"/>
                                            <a:ea typeface="Calibri" panose="020F0502020204030204" pitchFamily="34" charset="0"/>
                                            <a:cs typeface="Arial" panose="020B0604020202020204" pitchFamily="34" charset="0"/>
                                          </a:rPr>
                                          <m:t>ecznym</m:t>
                                        </m:r>
                                        <m:r>
                                          <a:rPr lang="pl-PL" sz="800">
                                            <a:effectLst/>
                                            <a:latin typeface="+mj-lt"/>
                                            <a:ea typeface="Calibri" panose="020F0502020204030204" pitchFamily="34" charset="0"/>
                                            <a:cs typeface="Arial" panose="020B0604020202020204" pitchFamily="34" charset="0"/>
                                          </a:rPr>
                                          <m:t> </m:t>
                                        </m:r>
                                      </m:e>
                                      <m:e>
                                        <m:r>
                                          <m:rPr>
                                            <m:sty m:val="p"/>
                                          </m:rPr>
                                          <a:rPr lang="pl-PL" sz="800">
                                            <a:effectLst/>
                                            <a:latin typeface="+mj-lt"/>
                                            <a:ea typeface="Calibri" panose="020F0502020204030204" pitchFamily="34" charset="0"/>
                                            <a:cs typeface="Arial" panose="020B0604020202020204" pitchFamily="34" charset="0"/>
                                          </a:rPr>
                                          <m:t>obj</m:t>
                                        </m:r>
                                        <m:r>
                                          <a:rPr lang="pl-PL" sz="800">
                                            <a:effectLst/>
                                            <a:latin typeface="+mj-lt"/>
                                            <a:ea typeface="Calibri" panose="020F0502020204030204" pitchFamily="34" charset="0"/>
                                            <a:cs typeface="Arial" panose="020B0604020202020204" pitchFamily="34" charset="0"/>
                                          </a:rPr>
                                          <m:t>ę</m:t>
                                        </m:r>
                                        <m:r>
                                          <m:rPr>
                                            <m:sty m:val="p"/>
                                          </m:rPr>
                                          <a:rPr lang="pl-PL" sz="800">
                                            <a:effectLst/>
                                            <a:latin typeface="+mj-lt"/>
                                            <a:ea typeface="Calibri" panose="020F0502020204030204" pitchFamily="34" charset="0"/>
                                            <a:cs typeface="Arial" panose="020B0604020202020204" pitchFamily="34" charset="0"/>
                                          </a:rPr>
                                          <m:t>tych</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us</m:t>
                                        </m:r>
                                        <m:r>
                                          <a:rPr lang="pl-PL" sz="800">
                                            <a:effectLst/>
                                            <a:latin typeface="+mj-lt"/>
                                            <a:ea typeface="Calibri" panose="020F0502020204030204" pitchFamily="34" charset="0"/>
                                            <a:cs typeface="Arial" panose="020B0604020202020204" pitchFamily="34" charset="0"/>
                                          </a:rPr>
                                          <m:t>ł</m:t>
                                        </m:r>
                                        <m:r>
                                          <m:rPr>
                                            <m:sty m:val="p"/>
                                          </m:rPr>
                                          <a:rPr lang="pl-PL" sz="800">
                                            <a:effectLst/>
                                            <a:latin typeface="+mj-lt"/>
                                            <a:ea typeface="Calibri" panose="020F0502020204030204" pitchFamily="34" charset="0"/>
                                            <a:cs typeface="Arial" panose="020B0604020202020204" pitchFamily="34" charset="0"/>
                                          </a:rPr>
                                          <m:t>ugami</m:t>
                                        </m:r>
                                      </m:e>
                                      <m:e>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spo</m:t>
                                        </m:r>
                                        <m:r>
                                          <a:rPr lang="pl-PL" sz="800">
                                            <a:effectLst/>
                                            <a:latin typeface="+mj-lt"/>
                                            <a:ea typeface="Calibri" panose="020F0502020204030204" pitchFamily="34" charset="0"/>
                                            <a:cs typeface="Arial" panose="020B0604020202020204" pitchFamily="34" charset="0"/>
                                          </a:rPr>
                                          <m:t>ł</m:t>
                                        </m:r>
                                        <m:r>
                                          <m:rPr>
                                            <m:sty m:val="p"/>
                                          </m:rPr>
                                          <a:rPr lang="pl-PL" sz="800">
                                            <a:effectLst/>
                                            <a:latin typeface="+mj-lt"/>
                                            <a:ea typeface="Calibri" panose="020F0502020204030204" pitchFamily="34" charset="0"/>
                                            <a:cs typeface="Arial" panose="020B0604020202020204" pitchFamily="34" charset="0"/>
                                          </a:rPr>
                                          <m:t>ecznymi</m:t>
                                        </m:r>
                                        <m:r>
                                          <a:rPr lang="pl-PL" sz="800">
                                            <a:effectLst/>
                                            <a:latin typeface="+mj-lt"/>
                                            <a:ea typeface="Calibri" panose="020F0502020204030204" pitchFamily="34" charset="0"/>
                                            <a:cs typeface="Arial" panose="020B0604020202020204" pitchFamily="34" charset="0"/>
                                          </a:rPr>
                                          <m:t> ś</m:t>
                                        </m:r>
                                        <m:r>
                                          <m:rPr>
                                            <m:sty m:val="p"/>
                                          </m:rPr>
                                          <a:rPr lang="pl-PL" sz="800">
                                            <a:effectLst/>
                                            <a:latin typeface="+mj-lt"/>
                                            <a:ea typeface="Calibri" panose="020F0502020204030204" pitchFamily="34" charset="0"/>
                                            <a:cs typeface="Arial" panose="020B0604020202020204" pitchFamily="34" charset="0"/>
                                          </a:rPr>
                                          <m:t>wiadczonymi</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w</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interesie</m:t>
                                        </m:r>
                                        <m:r>
                                          <a:rPr lang="pl-PL" sz="800">
                                            <a:effectLst/>
                                            <a:latin typeface="+mj-lt"/>
                                            <a:ea typeface="Calibri" panose="020F0502020204030204" pitchFamily="34" charset="0"/>
                                            <a:cs typeface="Arial" panose="020B0604020202020204" pitchFamily="34" charset="0"/>
                                          </a:rPr>
                                          <m:t> </m:t>
                                        </m:r>
                                      </m:e>
                                      <m:e>
                                        <m:r>
                                          <m:rPr>
                                            <m:sty m:val="p"/>
                                          </m:rPr>
                                          <a:rPr lang="pl-PL" sz="800">
                                            <a:effectLst/>
                                            <a:latin typeface="+mj-lt"/>
                                            <a:ea typeface="Calibri" panose="020F0502020204030204" pitchFamily="34" charset="0"/>
                                            <a:cs typeface="Arial" panose="020B0604020202020204" pitchFamily="34" charset="0"/>
                                          </a:rPr>
                                          <m:t>og</m:t>
                                        </m:r>
                                        <m:r>
                                          <a:rPr lang="pl-PL" sz="800">
                                            <a:effectLst/>
                                            <a:latin typeface="+mj-lt"/>
                                            <a:ea typeface="Calibri" panose="020F0502020204030204" pitchFamily="34" charset="0"/>
                                            <a:cs typeface="Arial" panose="020B0604020202020204" pitchFamily="34" charset="0"/>
                                          </a:rPr>
                                          <m:t>ó</m:t>
                                        </m:r>
                                        <m:r>
                                          <m:rPr>
                                            <m:sty m:val="p"/>
                                          </m:rPr>
                                          <a:rPr lang="pl-PL" sz="800">
                                            <a:effectLst/>
                                            <a:latin typeface="+mj-lt"/>
                                            <a:ea typeface="Calibri" panose="020F0502020204030204" pitchFamily="34" charset="0"/>
                                            <a:cs typeface="Arial" panose="020B0604020202020204" pitchFamily="34" charset="0"/>
                                          </a:rPr>
                                          <m:t>lnym</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w</m:t>
                                        </m:r>
                                        <m:r>
                                          <a:rPr lang="pl-PL" sz="800">
                                            <a:effectLst/>
                                            <a:latin typeface="+mj-lt"/>
                                            <a:ea typeface="Calibri" panose="020F0502020204030204" pitchFamily="34" charset="0"/>
                                            <a:cs typeface="Arial" panose="020B0604020202020204" pitchFamily="34" charset="0"/>
                                          </a:rPr>
                                          <m:t> </m:t>
                                        </m:r>
                                        <m:r>
                                          <m:rPr>
                                            <m:sty m:val="p"/>
                                          </m:rPr>
                                          <a:rPr lang="pl-PL" sz="800">
                                            <a:effectLst/>
                                            <a:latin typeface="+mj-lt"/>
                                            <a:ea typeface="Calibri" panose="020F0502020204030204" pitchFamily="34" charset="0"/>
                                            <a:cs typeface="Arial" panose="020B0604020202020204" pitchFamily="34" charset="0"/>
                                          </a:rPr>
                                          <m:t>programie</m:t>
                                        </m:r>
                                      </m:e>
                                      <m:e>
                                        <m:r>
                                          <a:rPr lang="pl-PL" sz="800">
                                            <a:effectLst/>
                                            <a:latin typeface="+mj-lt"/>
                                            <a:ea typeface="Calibri" panose="020F0502020204030204" pitchFamily="34" charset="0"/>
                                            <a:cs typeface="Arial" panose="020B0604020202020204" pitchFamily="34" charset="0"/>
                                          </a:rPr>
                                          <m:t> </m:t>
                                        </m:r>
                                      </m:e>
                                    </m:eqArr>
                                  </m:den>
                                </m:f>
                              </m:oMath>
                            </m:oMathPara>
                          </a14:m>
                          <a:endParaRPr lang="pl-PL" sz="800" dirty="0">
                            <a:effectLst/>
                            <a:latin typeface="+mj-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j-lt"/>
                              <a:ea typeface="Times New Roman" panose="02020603050405020304" pitchFamily="18" charset="0"/>
                              <a:cs typeface="Times New Roman" panose="02020603050405020304" pitchFamily="18" charset="0"/>
                            </a:rPr>
                            <a:t>Wsparcie to obejmuje koszt utworzenia i funkcjonowania jednego miejsca świadczenia usług społecznych. W okresie realizacji projektu, tzn. 24 miesięcy, średni koszt przypadający na 1 osobę nie przekracza 28 000,00 PLN.</a:t>
                          </a:r>
                          <a:endParaRPr lang="pl-PL" sz="1000" dirty="0">
                            <a:effectLst/>
                            <a:latin typeface="+mj-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j-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1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j-lt"/>
                              <a:ea typeface="Times New Roman" panose="02020603050405020304" pitchFamily="18" charset="0"/>
                              <a:cs typeface="Arial" panose="020B0604020202020204" pitchFamily="34" charset="0"/>
                            </a:rPr>
                            <a:t>0/1</a:t>
                          </a:r>
                          <a:endParaRPr lang="pl-PL" sz="1000" dirty="0">
                            <a:solidFill>
                              <a:schemeClr val="tx1"/>
                            </a:solidFill>
                            <a:effectLst/>
                            <a:latin typeface="+mj-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mc:Choice>
        <mc:Fallback>
          <p:graphicFrame>
            <p:nvGraphicFramePr>
              <p:cNvPr id="4" name="Tabela 3"/>
              <p:cNvGraphicFramePr>
                <a:graphicFrameLocks noGrp="1"/>
              </p:cNvGraphicFramePr>
              <p:nvPr>
                <p:extLst>
                  <p:ext uri="{D42A27DB-BD31-4B8C-83A1-F6EECF244321}">
                    <p14:modId xmlns:p14="http://schemas.microsoft.com/office/powerpoint/2010/main" val="3736048970"/>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4.</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j-lt"/>
                              <a:ea typeface="Times New Roman" panose="02020603050405020304" pitchFamily="18" charset="0"/>
                              <a:cs typeface="Times New Roman" panose="02020603050405020304" pitchFamily="18" charset="0"/>
                            </a:rPr>
                            <a:t>Średni koszt wsparcia 1 osoby w zakresie tworzenia</a:t>
                          </a:r>
                          <a:br>
                            <a:rPr lang="pl-PL" sz="1000" kern="1200" dirty="0">
                              <a:effectLst/>
                              <a:latin typeface="+mj-lt"/>
                              <a:ea typeface="Times New Roman" panose="02020603050405020304" pitchFamily="18" charset="0"/>
                              <a:cs typeface="Times New Roman" panose="02020603050405020304" pitchFamily="18" charset="0"/>
                            </a:rPr>
                          </a:br>
                          <a:r>
                            <a:rPr lang="pl-PL" sz="1000" kern="1200" dirty="0">
                              <a:effectLst/>
                              <a:latin typeface="+mj-lt"/>
                              <a:ea typeface="Times New Roman" panose="02020603050405020304" pitchFamily="18" charset="0"/>
                              <a:cs typeface="Times New Roman" panose="02020603050405020304" pitchFamily="18" charset="0"/>
                            </a:rPr>
                            <a:t>i funkcjonowania usług społecznych dla osób niesamodzielnych przez okres 24 miesięcy wynosi nie więcej niż 28 000,00 PLN.</a:t>
                          </a:r>
                          <a:endParaRPr lang="pl-PL" sz="11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endParaRPr lang="pl-PL"/>
                        </a:p>
                      </a:txBody>
                      <a:tcPr marL="68580" marR="68580" marT="0" marB="0" anchor="ctr">
                        <a:blipFill rotWithShape="0">
                          <a:blip r:embed="rId3"/>
                          <a:stretch>
                            <a:fillRect l="-56404" t="-15162" r="-22898" b="-341"/>
                          </a:stretch>
                        </a:blipFill>
                      </a:tcPr>
                    </a:tc>
                    <a:tc>
                      <a:txBody>
                        <a:bodyPr/>
                        <a:lstStyle/>
                        <a:p>
                          <a:pPr algn="ctr">
                            <a:lnSpc>
                              <a:spcPct val="107000"/>
                            </a:lnSpc>
                            <a:spcAft>
                              <a:spcPts val="0"/>
                            </a:spcAft>
                          </a:pPr>
                          <a:r>
                            <a:rPr lang="pl-PL" sz="1000" dirty="0" smtClean="0">
                              <a:solidFill>
                                <a:schemeClr val="tx1"/>
                              </a:solidFill>
                              <a:effectLst/>
                              <a:latin typeface="+mj-lt"/>
                              <a:ea typeface="Times New Roman" panose="02020603050405020304" pitchFamily="18" charset="0"/>
                              <a:cs typeface="Arial" panose="020B0604020202020204" pitchFamily="34" charset="0"/>
                            </a:rPr>
                            <a:t>0/1</a:t>
                          </a:r>
                          <a:endParaRPr lang="pl-PL" sz="1000" dirty="0">
                            <a:solidFill>
                              <a:schemeClr val="tx1"/>
                            </a:solidFill>
                            <a:effectLst/>
                            <a:latin typeface="+mj-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mc:Fallback>
      </mc:AlternateContent>
    </p:spTree>
    <p:extLst>
      <p:ext uri="{BB962C8B-B14F-4D97-AF65-F5344CB8AC3E}">
        <p14:creationId xmlns:p14="http://schemas.microsoft.com/office/powerpoint/2010/main" val="3228333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formalnej </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254953073"/>
              </p:ext>
            </p:extLst>
          </p:nvPr>
        </p:nvGraphicFramePr>
        <p:xfrm>
          <a:off x="223521" y="1379124"/>
          <a:ext cx="8599967" cy="5176345"/>
        </p:xfrm>
        <a:graphic>
          <a:graphicData uri="http://schemas.openxmlformats.org/drawingml/2006/table">
            <a:tbl>
              <a:tblPr firstRow="1" bandRow="1">
                <a:tableStyleId>{5C22544A-7EE6-4342-B048-85BDC9FD1C3A}</a:tableStyleId>
              </a:tblPr>
              <a:tblGrid>
                <a:gridCol w="534122"/>
                <a:gridCol w="2172904"/>
                <a:gridCol w="5053956"/>
                <a:gridCol w="838985"/>
              </a:tblGrid>
              <a:tr h="374262">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4719145">
                <a:tc>
                  <a:txBody>
                    <a:bodyPr/>
                    <a:lstStyle/>
                    <a:p>
                      <a:pPr algn="l"/>
                      <a:r>
                        <a:rPr lang="pl-PL" sz="1000" dirty="0" smtClean="0">
                          <a:solidFill>
                            <a:schemeClr val="tx1"/>
                          </a:solidFill>
                        </a:rPr>
                        <a:t>5.</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0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Wnioskodawca oświadcza, że inwestycje w infrastrukturę, </a:t>
                      </a:r>
                      <a:br>
                        <a:rPr lang="pl-PL" sz="1000" kern="1200" dirty="0">
                          <a:effectLst/>
                          <a:latin typeface="+mn-lt"/>
                          <a:ea typeface="Times New Roman" panose="02020603050405020304" pitchFamily="18" charset="0"/>
                          <a:cs typeface="Times New Roman" panose="02020603050405020304" pitchFamily="18" charset="0"/>
                        </a:rPr>
                      </a:br>
                      <a:r>
                        <a:rPr lang="pl-PL" sz="1000" kern="1200" dirty="0">
                          <a:effectLst/>
                          <a:latin typeface="+mn-lt"/>
                          <a:ea typeface="Times New Roman" panose="02020603050405020304" pitchFamily="18" charset="0"/>
                          <a:cs typeface="Times New Roman" panose="02020603050405020304" pitchFamily="18" charset="0"/>
                        </a:rPr>
                        <a:t>w ramach cross-financingu, będą finansowane wyłącznie, jeżeli zostanie zagwarantowana trwałość inwestycji </a:t>
                      </a:r>
                      <a:br>
                        <a:rPr lang="pl-PL" sz="1000" kern="1200" dirty="0">
                          <a:effectLst/>
                          <a:latin typeface="+mn-lt"/>
                          <a:ea typeface="Times New Roman" panose="02020603050405020304" pitchFamily="18" charset="0"/>
                          <a:cs typeface="Times New Roman" panose="02020603050405020304" pitchFamily="18" charset="0"/>
                        </a:rPr>
                      </a:br>
                      <a:r>
                        <a:rPr lang="pl-PL" sz="1000" kern="1200" dirty="0">
                          <a:effectLst/>
                          <a:latin typeface="+mn-lt"/>
                          <a:ea typeface="Times New Roman" panose="02020603050405020304" pitchFamily="18" charset="0"/>
                          <a:cs typeface="Times New Roman" panose="02020603050405020304" pitchFamily="18" charset="0"/>
                        </a:rPr>
                        <a:t>z EFS.</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Wnioskodawca oświadcza, że trwałość inwestycji z EFS zostanie zapewniona zgodnie z zapisami art. 71 rozporządzenia Parlamentu Europejskiego i Rady (UE) nr 1303/2013 z dnia 17 grudnia 2013 r. ustanawiającego wspólne przepisy dotyczące Europejskiego Funduszu Rozwoju Regionalnego, Europejskiego Funduszu Społecznego, Funduszu Spójności, Europejskiego Funduszu Rolnego na rzecz Rozwoju Obszarów Wiejskich oraz Europejskiego Funduszu </a:t>
                      </a:r>
                      <a:r>
                        <a:rPr lang="pl-PL" sz="1000" dirty="0" smtClean="0">
                          <a:effectLst/>
                          <a:latin typeface="+mn-lt"/>
                          <a:ea typeface="Times New Roman" panose="02020603050405020304" pitchFamily="18" charset="0"/>
                          <a:cs typeface="Times New Roman" panose="02020603050405020304" pitchFamily="18" charset="0"/>
                        </a:rPr>
                        <a:t>Morskiego </a:t>
                      </a:r>
                      <a:r>
                        <a:rPr lang="pl-PL" sz="1000" dirty="0">
                          <a:effectLst/>
                          <a:latin typeface="+mn-lt"/>
                          <a:ea typeface="Times New Roman" panose="02020603050405020304" pitchFamily="18" charset="0"/>
                          <a:cs typeface="Times New Roman" panose="02020603050405020304" pitchFamily="18" charset="0"/>
                        </a:rPr>
                        <a:t>i Rybackiego oraz ustanawiającego przepisy ogólne dotyczące Europejskiego Funduszu Rozwoju Regionalnego, Europejskiego Funduszu Społecznego, Funduszu Spójności i Europejskiego Funduszu Morskiego i Rybackiego oraz uchylającego rozporządzenie Rady (WE) nr 1083/2006.</a:t>
                      </a:r>
                      <a:endParaRPr lang="pl-PL" sz="1000" dirty="0">
                        <a:effectLst/>
                        <a:latin typeface="+mn-lt"/>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Trwałość projektu musi być zachowana przez okres 5 lat (3 lat w przypadku MŚP w odniesieniu do projektu, z którym związany jest wymóg utrzymania inwestycji lub miejsc pracy) od daty płatności końcowej na rzecz Beneficjenta.</a:t>
                      </a:r>
                      <a:br>
                        <a:rPr lang="pl-PL" sz="1000" dirty="0">
                          <a:effectLst/>
                          <a:latin typeface="+mn-lt"/>
                          <a:ea typeface="Calibri" panose="020F0502020204030204" pitchFamily="34" charset="0"/>
                          <a:cs typeface="Times New Roman" panose="02020603050405020304" pitchFamily="18" charset="0"/>
                        </a:rPr>
                      </a:br>
                      <a:r>
                        <a:rPr lang="pl-PL" sz="1000" dirty="0">
                          <a:effectLst/>
                          <a:latin typeface="+mn-lt"/>
                          <a:ea typeface="Calibri" panose="020F0502020204030204" pitchFamily="34" charset="0"/>
                          <a:cs typeface="Times New Roman" panose="02020603050405020304" pitchFamily="18" charset="0"/>
                        </a:rPr>
                        <a:t> W przypadku, gdy przepisy regulujące udzielanie pomocy publicznej wprowadzają bardziej restrykcyjne wymogi w tym zakresie, wówczas stosuje  się okres ustalony zgodnie z tymi przepisami.</a:t>
                      </a:r>
                    </a:p>
                    <a:p>
                      <a:pPr algn="ctr">
                        <a:lnSpc>
                          <a:spcPct val="10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W zakresie kwalifikowalności wydatków infrastrukturalnych: zaproponowane w ramach projektu zakupy sprzętu/infrastruktury są zaprojektowane zgodnie z koncepcją uniwersalnego projektowania. Oznacza to, że projektowanie produktów, środowiska, programów </a:t>
                      </a:r>
                      <a:br>
                        <a:rPr lang="pl-PL" sz="1000" dirty="0">
                          <a:effectLst/>
                          <a:latin typeface="+mn-lt"/>
                          <a:ea typeface="Times New Roman" panose="02020603050405020304" pitchFamily="18" charset="0"/>
                          <a:cs typeface="Times New Roman" panose="02020603050405020304" pitchFamily="18" charset="0"/>
                        </a:rPr>
                      </a:br>
                      <a:r>
                        <a:rPr lang="pl-PL" sz="1000" dirty="0">
                          <a:effectLst/>
                          <a:latin typeface="+mn-lt"/>
                          <a:ea typeface="Times New Roman" panose="02020603050405020304" pitchFamily="18" charset="0"/>
                          <a:cs typeface="Times New Roman" panose="02020603050405020304" pitchFamily="18" charset="0"/>
                        </a:rPr>
                        <a:t>i usług przebiega w taki sposób, aby były użyteczne dla wszystkich, </a:t>
                      </a:r>
                      <a:br>
                        <a:rPr lang="pl-PL" sz="1000" dirty="0">
                          <a:effectLst/>
                          <a:latin typeface="+mn-lt"/>
                          <a:ea typeface="Times New Roman" panose="02020603050405020304" pitchFamily="18" charset="0"/>
                          <a:cs typeface="Times New Roman" panose="02020603050405020304" pitchFamily="18" charset="0"/>
                        </a:rPr>
                      </a:br>
                      <a:r>
                        <a:rPr lang="pl-PL" sz="1000" dirty="0">
                          <a:effectLst/>
                          <a:latin typeface="+mn-lt"/>
                          <a:ea typeface="Times New Roman" panose="02020603050405020304" pitchFamily="18" charset="0"/>
                          <a:cs typeface="Times New Roman" panose="02020603050405020304" pitchFamily="18" charset="0"/>
                        </a:rPr>
                        <a:t>w możliwie największym stopniu, bez potrzeby adaptacji lub specjalistycznego projektowania. Uniwersalne projektowanie nie wyklucza możliwości zapewniania dodatkowych udogodnień dla szczególnych grup osób z niepełnosprawnościami, jeżeli jest to potrzebne.</a:t>
                      </a:r>
                      <a:endParaRPr lang="pl-PL" sz="1000" dirty="0">
                        <a:effectLst/>
                        <a:latin typeface="+mn-lt"/>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W przypadku, gdy w projekcie nie przewidziano wydatków w ramach cross-financingu, w karcie oceny wniosku powinna zostać zaznaczona odpowiedź „Nie dotyczy”.</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0/1</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50858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formalnej </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029543858"/>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6.</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n-lt"/>
                          <a:ea typeface="Calibri" panose="020F0502020204030204" pitchFamily="34" charset="0"/>
                          <a:cs typeface="Times New Roman" panose="02020603050405020304" pitchFamily="18" charset="0"/>
                        </a:rPr>
                        <a:t> </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Calibri" panose="020F0502020204030204" pitchFamily="34" charset="0"/>
                          <a:cs typeface="Times New Roman" panose="02020603050405020304" pitchFamily="18" charset="0"/>
                        </a:rPr>
                        <a:t>Wnioskodawca zapewnia, że wsparcie </a:t>
                      </a:r>
                      <a:r>
                        <a:rPr lang="pl-PL" sz="1000" dirty="0">
                          <a:effectLst/>
                          <a:latin typeface="+mn-lt"/>
                          <a:ea typeface="Calibri" panose="020F0502020204030204" pitchFamily="34" charset="0"/>
                          <a:cs typeface="Times New Roman" panose="02020603050405020304" pitchFamily="18" charset="0"/>
                        </a:rPr>
                        <a:t>każdego uczestnika projektu </a:t>
                      </a:r>
                      <a:r>
                        <a:rPr lang="pl-PL" sz="1000" kern="1200" dirty="0">
                          <a:effectLst/>
                          <a:latin typeface="+mn-lt"/>
                          <a:ea typeface="Calibri" panose="020F0502020204030204" pitchFamily="34" charset="0"/>
                          <a:cs typeface="Times New Roman" panose="02020603050405020304" pitchFamily="18" charset="0"/>
                        </a:rPr>
                        <a:t>odbywa się na podstawie</a:t>
                      </a:r>
                      <a:r>
                        <a:rPr lang="pl-PL" sz="1000" dirty="0">
                          <a:effectLst/>
                          <a:latin typeface="+mn-lt"/>
                          <a:ea typeface="Calibri" panose="020F0502020204030204" pitchFamily="34" charset="0"/>
                          <a:cs typeface="Times New Roman" panose="02020603050405020304" pitchFamily="18" charset="0"/>
                        </a:rPr>
                        <a:t> </a:t>
                      </a:r>
                      <a:r>
                        <a:rPr lang="pl-PL" sz="1000" kern="1200" dirty="0">
                          <a:effectLst/>
                          <a:latin typeface="+mn-lt"/>
                          <a:ea typeface="Calibri" panose="020F0502020204030204" pitchFamily="34" charset="0"/>
                          <a:cs typeface="Times New Roman" panose="02020603050405020304" pitchFamily="18" charset="0"/>
                        </a:rPr>
                        <a:t>ścieżki reintegracji.</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Calibri" panose="020F0502020204030204" pitchFamily="34" charset="0"/>
                          <a:cs typeface="Times New Roman" panose="02020603050405020304" pitchFamily="18" charset="0"/>
                        </a:rPr>
                        <a:t> </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 </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będzie oceniane na podstawie deklaracji Wnioskodawcy.</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Aft>
                          <a:spcPts val="0"/>
                        </a:spcAft>
                      </a:pPr>
                      <a:r>
                        <a:rPr lang="pl-PL" sz="1000" kern="1200" dirty="0">
                          <a:effectLst/>
                          <a:latin typeface="+mn-lt"/>
                          <a:ea typeface="Calibri" panose="020F0502020204030204" pitchFamily="34" charset="0"/>
                          <a:cs typeface="Times New Roman" panose="02020603050405020304" pitchFamily="18" charset="0"/>
                        </a:rPr>
                        <a:t>Ścieżka reintegracji powinna zostać </a:t>
                      </a:r>
                      <a:r>
                        <a:rPr lang="pl-PL" sz="1000" dirty="0">
                          <a:effectLst/>
                          <a:latin typeface="+mn-lt"/>
                          <a:ea typeface="Calibri" panose="020F0502020204030204" pitchFamily="34" charset="0"/>
                          <a:cs typeface="Times New Roman" panose="02020603050405020304" pitchFamily="18" charset="0"/>
                        </a:rPr>
                        <a:t>stworzona indywidualnie dla każdej osoby i uwzględniać diagnozę sytuacji problemowej, zasobów, potencjału, predyspozycji, potrzeb uczestnika.</a:t>
                      </a:r>
                    </a:p>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Celem zastosowania kryterium jest zapewnienie zindywidualizowanego</a:t>
                      </a:r>
                      <a:br>
                        <a:rPr lang="pl-PL" sz="1000" kern="1200" dirty="0">
                          <a:effectLst/>
                          <a:latin typeface="+mn-lt"/>
                          <a:ea typeface="Times New Roman" panose="02020603050405020304" pitchFamily="18" charset="0"/>
                          <a:cs typeface="Times New Roman" panose="02020603050405020304" pitchFamily="18" charset="0"/>
                        </a:rPr>
                      </a:br>
                      <a:r>
                        <a:rPr lang="pl-PL" sz="1000" kern="1200" dirty="0">
                          <a:effectLst/>
                          <a:latin typeface="+mn-lt"/>
                          <a:ea typeface="Times New Roman" panose="02020603050405020304" pitchFamily="18" charset="0"/>
                          <a:cs typeface="Times New Roman" panose="02020603050405020304" pitchFamily="18" charset="0"/>
                        </a:rPr>
                        <a:t> i kompleksowego wsparcia dla konkretnej osoby.</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jest warunkiem koniecznym do otrzymania dofinansowania. Ocena kryterium jest 0/1. Uzyskanie oceny „0” jest jednoznaczne z odrzuceniem projektu.</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n-lt"/>
                          <a:ea typeface="Times New Roman" panose="02020603050405020304" pitchFamily="18" charset="0"/>
                          <a:cs typeface="Arial" panose="020B0604020202020204" pitchFamily="34" charset="0"/>
                        </a:rPr>
                        <a:t>0/1</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04155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3520" y="1071346"/>
            <a:ext cx="6507218" cy="307777"/>
          </a:xfrm>
          <a:prstGeom prst="rect">
            <a:avLst/>
          </a:prstGeom>
          <a:noFill/>
          <a:ln w="9525">
            <a:noFill/>
            <a:miter lim="800000"/>
            <a:headEnd/>
            <a:tailEnd/>
          </a:ln>
        </p:spPr>
        <p:txBody>
          <a:bodyPr wrap="square" anchor="ctr">
            <a:spAutoFit/>
          </a:bodyPr>
          <a:lstStyle/>
          <a:p>
            <a:pPr eaLnBrk="0" hangingPunct="0"/>
            <a:r>
              <a:rPr lang="pl-PL" sz="1400" b="1" dirty="0">
                <a:latin typeface="Calibri" pitchFamily="34" charset="0"/>
                <a:cs typeface="Calibri" pitchFamily="34" charset="0"/>
              </a:rPr>
              <a:t>KRYTERIA DOSTĘPU- oceniane na etapie oceny </a:t>
            </a:r>
            <a:r>
              <a:rPr lang="pl-PL" sz="1400" b="1" dirty="0" smtClean="0">
                <a:latin typeface="Calibri" pitchFamily="34" charset="0"/>
                <a:cs typeface="Calibri" pitchFamily="34" charset="0"/>
              </a:rPr>
              <a:t>merytorycznej</a:t>
            </a:r>
            <a:endParaRPr lang="pl-PL" sz="1400" dirty="0">
              <a:latin typeface="Calibri"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240991937"/>
              </p:ext>
            </p:extLst>
          </p:nvPr>
        </p:nvGraphicFramePr>
        <p:xfrm>
          <a:off x="427511" y="1666014"/>
          <a:ext cx="8413074" cy="4111331"/>
        </p:xfrm>
        <a:graphic>
          <a:graphicData uri="http://schemas.openxmlformats.org/drawingml/2006/table">
            <a:tbl>
              <a:tblPr firstRow="1" bandRow="1">
                <a:tableStyleId>{5C22544A-7EE6-4342-B048-85BDC9FD1C3A}</a:tableStyleId>
              </a:tblPr>
              <a:tblGrid>
                <a:gridCol w="522515"/>
                <a:gridCol w="2125683"/>
                <a:gridCol w="4708978"/>
                <a:gridCol w="1055898"/>
              </a:tblGrid>
              <a:tr h="533378">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algn="ctr"/>
                      <a:r>
                        <a:rPr lang="pl-PL" sz="1200" dirty="0" smtClean="0"/>
                        <a:t>Opis 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Ocena kryterium</a:t>
                      </a:r>
                    </a:p>
                  </a:txBody>
                  <a:tcPr anchor="ctr"/>
                </a:tc>
              </a:tr>
              <a:tr h="3577953">
                <a:tc>
                  <a:txBody>
                    <a:bodyPr/>
                    <a:lstStyle/>
                    <a:p>
                      <a:pPr algn="l"/>
                      <a:r>
                        <a:rPr lang="pl-PL" sz="1000" dirty="0" smtClean="0">
                          <a:solidFill>
                            <a:schemeClr val="tx1"/>
                          </a:solidFill>
                        </a:rPr>
                        <a:t>7.</a:t>
                      </a:r>
                      <a:endParaRPr lang="pl-PL" sz="1000" dirty="0">
                        <a:solidFill>
                          <a:schemeClr val="tx1"/>
                        </a:solidFill>
                      </a:endParaRPr>
                    </a:p>
                  </a:txBody>
                  <a:tcPr anchor="ctr" anchorCtr="1">
                    <a:solidFill>
                      <a:schemeClr val="accent1">
                        <a:lumMod val="20000"/>
                        <a:lumOff val="80000"/>
                      </a:schemeClr>
                    </a:solidFill>
                  </a:tcPr>
                </a:tc>
                <a:tc>
                  <a:txBody>
                    <a:bodyPr/>
                    <a:lstStyle/>
                    <a:p>
                      <a:pPr algn="ctr">
                        <a:lnSpc>
                          <a:spcPct val="150000"/>
                        </a:lnSpc>
                        <a:spcBef>
                          <a:spcPts val="600"/>
                        </a:spcBef>
                        <a:spcAft>
                          <a:spcPts val="600"/>
                        </a:spcAft>
                      </a:pPr>
                      <a:r>
                        <a:rPr lang="pl-PL" sz="1000" dirty="0">
                          <a:effectLst/>
                          <a:latin typeface="+mn-lt"/>
                          <a:ea typeface="Times New Roman" panose="02020603050405020304" pitchFamily="18" charset="0"/>
                          <a:cs typeface="Times New Roman" panose="02020603050405020304" pitchFamily="18" charset="0"/>
                        </a:rPr>
                        <a:t>Wnioskodawca zapewnia, że wsparcie w projekcie odbywa się zgodnie </a:t>
                      </a:r>
                      <a:r>
                        <a:rPr lang="pl-PL" sz="1000" dirty="0" smtClean="0">
                          <a:effectLst/>
                          <a:latin typeface="+mn-lt"/>
                          <a:ea typeface="Times New Roman" panose="02020603050405020304" pitchFamily="18" charset="0"/>
                          <a:cs typeface="Times New Roman" panose="02020603050405020304" pitchFamily="18" charset="0"/>
                        </a:rPr>
                        <a:t/>
                      </a:r>
                      <a:br>
                        <a:rPr lang="pl-PL" sz="1000" dirty="0" smtClean="0">
                          <a:effectLst/>
                          <a:latin typeface="+mn-lt"/>
                          <a:ea typeface="Times New Roman" panose="02020603050405020304" pitchFamily="18" charset="0"/>
                          <a:cs typeface="Times New Roman" panose="02020603050405020304" pitchFamily="18" charset="0"/>
                        </a:rPr>
                      </a:br>
                      <a:r>
                        <a:rPr lang="pl-PL" sz="1000" dirty="0" smtClean="0">
                          <a:effectLst/>
                          <a:latin typeface="+mn-lt"/>
                          <a:ea typeface="Times New Roman" panose="02020603050405020304" pitchFamily="18" charset="0"/>
                          <a:cs typeface="Times New Roman" panose="02020603050405020304" pitchFamily="18" charset="0"/>
                        </a:rPr>
                        <a:t>z </a:t>
                      </a:r>
                      <a:r>
                        <a:rPr lang="pl-PL" sz="1000" kern="1200" dirty="0">
                          <a:effectLst/>
                          <a:latin typeface="+mn-lt"/>
                          <a:ea typeface="Times New Roman" panose="02020603050405020304" pitchFamily="18" charset="0"/>
                          <a:cs typeface="Times New Roman" panose="02020603050405020304" pitchFamily="18" charset="0"/>
                        </a:rPr>
                        <a:t>„</a:t>
                      </a:r>
                      <a:r>
                        <a:rPr lang="pl-PL" sz="1000" dirty="0">
                          <a:effectLst/>
                          <a:latin typeface="+mn-lt"/>
                          <a:ea typeface="Times New Roman" panose="02020603050405020304" pitchFamily="18" charset="0"/>
                          <a:cs typeface="Times New Roman" panose="02020603050405020304" pitchFamily="18" charset="0"/>
                        </a:rPr>
                        <a:t>Ogólnoeuropejskimi wytycznymi dotyczącymi przejścia od opieki instytucjonalnej do opieki świadczonej na poziomie lokalnych społeczności</a:t>
                      </a:r>
                      <a:r>
                        <a:rPr lang="pl-PL" sz="1000" dirty="0" smtClean="0">
                          <a:effectLst/>
                          <a:latin typeface="+mn-lt"/>
                          <a:ea typeface="Times New Roman" panose="02020603050405020304" pitchFamily="18" charset="0"/>
                          <a:cs typeface="Times New Roman" panose="02020603050405020304" pitchFamily="18" charset="0"/>
                        </a:rPr>
                        <a:t>”</a:t>
                      </a:r>
                      <a:br>
                        <a:rPr lang="pl-PL" sz="1000" dirty="0" smtClean="0">
                          <a:effectLst/>
                          <a:latin typeface="+mn-lt"/>
                          <a:ea typeface="Times New Roman" panose="02020603050405020304" pitchFamily="18" charset="0"/>
                          <a:cs typeface="Times New Roman" panose="02020603050405020304" pitchFamily="18" charset="0"/>
                        </a:rPr>
                      </a:br>
                      <a:r>
                        <a:rPr lang="pl-PL" sz="1000" dirty="0" smtClean="0">
                          <a:effectLst/>
                          <a:latin typeface="+mn-lt"/>
                          <a:ea typeface="Times New Roman" panose="02020603050405020304" pitchFamily="18" charset="0"/>
                          <a:cs typeface="Times New Roman" panose="02020603050405020304" pitchFamily="18" charset="0"/>
                        </a:rPr>
                        <a:t> </a:t>
                      </a:r>
                      <a:r>
                        <a:rPr lang="pl-PL" sz="1000" dirty="0">
                          <a:effectLst/>
                          <a:latin typeface="+mn-lt"/>
                          <a:ea typeface="Times New Roman" panose="02020603050405020304" pitchFamily="18" charset="0"/>
                          <a:cs typeface="Times New Roman" panose="02020603050405020304" pitchFamily="18" charset="0"/>
                        </a:rPr>
                        <a:t>i dokumentem „Wykorzystanie funduszy Unii Europejskiej w celu przejścia od opieki instytucjonalnej do opieki świadczonej na poziomie lokalnych społeczności -</a:t>
                      </a:r>
                      <a:br>
                        <a:rPr lang="pl-PL" sz="1000" dirty="0">
                          <a:effectLst/>
                          <a:latin typeface="+mn-lt"/>
                          <a:ea typeface="Times New Roman" panose="02020603050405020304" pitchFamily="18" charset="0"/>
                          <a:cs typeface="Times New Roman" panose="02020603050405020304" pitchFamily="18" charset="0"/>
                        </a:rPr>
                      </a:br>
                      <a:r>
                        <a:rPr lang="pl-PL" sz="1000" dirty="0">
                          <a:effectLst/>
                          <a:latin typeface="+mn-lt"/>
                          <a:ea typeface="Times New Roman" panose="02020603050405020304" pitchFamily="18" charset="0"/>
                          <a:cs typeface="Times New Roman" panose="02020603050405020304" pitchFamily="18" charset="0"/>
                        </a:rPr>
                        <a:t> zestaw narzędzi”.</a:t>
                      </a:r>
                      <a:endParaRPr lang="pl-PL" sz="10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Spełnienie kryterium będzie oceniane na podstawie zapisów we wniosku </a:t>
                      </a:r>
                      <a:r>
                        <a:rPr lang="pl-PL" sz="1000" kern="1200" dirty="0" smtClean="0">
                          <a:effectLst/>
                          <a:latin typeface="+mn-lt"/>
                          <a:ea typeface="Times New Roman" panose="02020603050405020304" pitchFamily="18" charset="0"/>
                          <a:cs typeface="Times New Roman" panose="02020603050405020304" pitchFamily="18" charset="0"/>
                        </a:rPr>
                        <a:t/>
                      </a:r>
                      <a:br>
                        <a:rPr lang="pl-PL" sz="1000" kern="1200" dirty="0" smtClean="0">
                          <a:effectLst/>
                          <a:latin typeface="+mn-lt"/>
                          <a:ea typeface="Times New Roman" panose="02020603050405020304" pitchFamily="18" charset="0"/>
                          <a:cs typeface="Times New Roman" panose="02020603050405020304" pitchFamily="18" charset="0"/>
                        </a:rPr>
                      </a:br>
                      <a:r>
                        <a:rPr lang="pl-PL" sz="1000" kern="1200" dirty="0" smtClean="0">
                          <a:effectLst/>
                          <a:latin typeface="+mn-lt"/>
                          <a:ea typeface="Times New Roman" panose="02020603050405020304" pitchFamily="18" charset="0"/>
                          <a:cs typeface="Times New Roman" panose="02020603050405020304" pitchFamily="18" charset="0"/>
                        </a:rPr>
                        <a:t>o </a:t>
                      </a:r>
                      <a:r>
                        <a:rPr lang="pl-PL" sz="1000" kern="1200" dirty="0">
                          <a:effectLst/>
                          <a:latin typeface="+mn-lt"/>
                          <a:ea typeface="Times New Roman" panose="02020603050405020304" pitchFamily="18" charset="0"/>
                          <a:cs typeface="Times New Roman" panose="02020603050405020304" pitchFamily="18" charset="0"/>
                        </a:rPr>
                        <a:t>dofinansowanie projektu.</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kern="1200" dirty="0">
                          <a:effectLst/>
                          <a:latin typeface="+mn-lt"/>
                          <a:ea typeface="Times New Roman" panose="02020603050405020304" pitchFamily="18" charset="0"/>
                          <a:cs typeface="Times New Roman" panose="02020603050405020304" pitchFamily="18" charset="0"/>
                        </a:rPr>
                        <a:t>Kryterium wynika z</a:t>
                      </a:r>
                      <a:r>
                        <a:rPr lang="pl-PL" sz="1000" i="1" kern="1200" dirty="0">
                          <a:effectLst/>
                          <a:latin typeface="+mn-lt"/>
                          <a:ea typeface="Times New Roman" panose="02020603050405020304" pitchFamily="18" charset="0"/>
                          <a:cs typeface="Times New Roman" panose="02020603050405020304" pitchFamily="18" charset="0"/>
                        </a:rPr>
                        <a:t> Wytycznych w zakresie realizacji przedsięwzięć</a:t>
                      </a:r>
                      <a:br>
                        <a:rPr lang="pl-PL" sz="1000" i="1" kern="1200" dirty="0">
                          <a:effectLst/>
                          <a:latin typeface="+mn-lt"/>
                          <a:ea typeface="Times New Roman" panose="02020603050405020304" pitchFamily="18" charset="0"/>
                          <a:cs typeface="Times New Roman" panose="02020603050405020304" pitchFamily="18" charset="0"/>
                        </a:rPr>
                      </a:br>
                      <a:r>
                        <a:rPr lang="pl-PL" sz="1000" i="1" kern="1200" dirty="0">
                          <a:effectLst/>
                          <a:latin typeface="+mn-lt"/>
                          <a:ea typeface="Times New Roman" panose="02020603050405020304" pitchFamily="18" charset="0"/>
                          <a:cs typeface="Times New Roman" panose="02020603050405020304" pitchFamily="18" charset="0"/>
                        </a:rPr>
                        <a:t> w obszarze włączenia społecznego i zwalczania ubóstw z wykorzystaniem środków Europejskiego Funduszu Społecznego</a:t>
                      </a:r>
                      <a:br>
                        <a:rPr lang="pl-PL" sz="1000" i="1" kern="1200" dirty="0">
                          <a:effectLst/>
                          <a:latin typeface="+mn-lt"/>
                          <a:ea typeface="Times New Roman" panose="02020603050405020304" pitchFamily="18" charset="0"/>
                          <a:cs typeface="Times New Roman" panose="02020603050405020304" pitchFamily="18" charset="0"/>
                        </a:rPr>
                      </a:br>
                      <a:r>
                        <a:rPr lang="pl-PL" sz="1000" i="1" kern="1200" dirty="0">
                          <a:effectLst/>
                          <a:latin typeface="+mn-lt"/>
                          <a:ea typeface="Times New Roman" panose="02020603050405020304" pitchFamily="18" charset="0"/>
                          <a:cs typeface="Times New Roman" panose="02020603050405020304" pitchFamily="18" charset="0"/>
                        </a:rPr>
                        <a:t> i Europejskiego Funduszu Rozwoju Regionalnego na lata 2014-2020.</a:t>
                      </a:r>
                      <a:endParaRPr lang="pl-PL" sz="1000" dirty="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pl-PL" sz="1000" dirty="0">
                          <a:effectLst/>
                          <a:latin typeface="+mn-lt"/>
                          <a:ea typeface="Calibri" panose="020F0502020204030204" pitchFamily="34" charset="0"/>
                          <a:cs typeface="Times New Roman" panose="02020603050405020304" pitchFamily="18" charset="0"/>
                        </a:rPr>
                        <a:t>Spełnienie kryterium jest warunkiem koniecznym do otrzymania dofinansowania. Ocena kryterium jest 0/1. Uzyskanie oceny „0” jest jednoznaczne z odrzuceniem projektu.</a:t>
                      </a: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pl-PL" sz="1000" dirty="0" smtClean="0">
                          <a:solidFill>
                            <a:schemeClr val="tx1"/>
                          </a:solidFill>
                          <a:effectLst/>
                          <a:latin typeface="+mn-lt"/>
                          <a:ea typeface="Times New Roman" panose="02020603050405020304" pitchFamily="18" charset="0"/>
                          <a:cs typeface="Arial" panose="020B0604020202020204" pitchFamily="34" charset="0"/>
                        </a:rPr>
                        <a:t>0/1</a:t>
                      </a:r>
                      <a:endParaRPr lang="pl-PL" sz="10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12336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4764</TotalTime>
  <Words>1323</Words>
  <Application>Microsoft Office PowerPoint</Application>
  <PresentationFormat>Pokaz na ekranie (4:3)</PresentationFormat>
  <Paragraphs>243</Paragraphs>
  <Slides>17</Slides>
  <Notes>14</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Jagodzińska Edyta</cp:lastModifiedBy>
  <cp:revision>635</cp:revision>
  <cp:lastPrinted>2016-05-18T12:14:00Z</cp:lastPrinted>
  <dcterms:created xsi:type="dcterms:W3CDTF">2015-04-20T12:46:14Z</dcterms:created>
  <dcterms:modified xsi:type="dcterms:W3CDTF">2016-10-12T09:26:57Z</dcterms:modified>
</cp:coreProperties>
</file>