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5"/>
  </p:notesMasterIdLst>
  <p:sldIdLst>
    <p:sldId id="258" r:id="rId2"/>
    <p:sldId id="382" r:id="rId3"/>
    <p:sldId id="384" r:id="rId4"/>
    <p:sldId id="387" r:id="rId5"/>
    <p:sldId id="419" r:id="rId6"/>
    <p:sldId id="420" r:id="rId7"/>
    <p:sldId id="423" r:id="rId8"/>
    <p:sldId id="389" r:id="rId9"/>
    <p:sldId id="402" r:id="rId10"/>
    <p:sldId id="403" r:id="rId11"/>
    <p:sldId id="404" r:id="rId12"/>
    <p:sldId id="405" r:id="rId13"/>
    <p:sldId id="428" r:id="rId14"/>
    <p:sldId id="406" r:id="rId15"/>
    <p:sldId id="408" r:id="rId16"/>
    <p:sldId id="416" r:id="rId17"/>
    <p:sldId id="417" r:id="rId18"/>
    <p:sldId id="412" r:id="rId19"/>
    <p:sldId id="424" r:id="rId20"/>
    <p:sldId id="425" r:id="rId21"/>
    <p:sldId id="426" r:id="rId22"/>
    <p:sldId id="427" r:id="rId23"/>
    <p:sldId id="324" r:id="rId2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7" d="100"/>
          <a:sy n="87" d="100"/>
        </p:scale>
        <p:origin x="6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2016-10-19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00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35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0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7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8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77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02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października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15071"/>
              </p:ext>
            </p:extLst>
          </p:nvPr>
        </p:nvGraphicFramePr>
        <p:xfrm>
          <a:off x="243840" y="1351153"/>
          <a:ext cx="8625840" cy="532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1748790"/>
                <a:gridCol w="5614670"/>
                <a:gridCol w="843280"/>
              </a:tblGrid>
              <a:tr h="9304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2136">
                <a:tc>
                  <a:txBody>
                    <a:bodyPr/>
                    <a:lstStyle/>
                    <a:p>
                      <a:pPr algn="l"/>
                      <a:r>
                        <a:rPr lang="pl-PL" sz="1900" dirty="0" smtClean="0"/>
                        <a:t>3.</a:t>
                      </a:r>
                      <a:endParaRPr lang="pl-PL" sz="19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Projektowanie i budowa usług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kryterium, punkty zostaną przyznane za spełnienie: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metod   – 16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metod   – 12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metod     – 8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metody   – 4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w ramach kryterium można otrzymać 16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</a:t>
                      </a:r>
                      <a:endParaRPr lang="pl-PL" sz="1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10176"/>
              </p:ext>
            </p:extLst>
          </p:nvPr>
        </p:nvGraphicFramePr>
        <p:xfrm>
          <a:off x="243840" y="1557856"/>
          <a:ext cx="8625840" cy="504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8663"/>
                <a:gridCol w="5669280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Prowadzenie i wymiana EDM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kryterium, punkty zostaną przyznane za spełnienie: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 1 – 2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 2 – 4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 3 – 6 pkt.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w ramach kryterium można otrzymać 12 pkt.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47528"/>
              </p:ext>
            </p:extLst>
          </p:nvPr>
        </p:nvGraphicFramePr>
        <p:xfrm>
          <a:off x="243840" y="1408303"/>
          <a:ext cx="8625840" cy="47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362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Świadczenia opieki zdrowotnej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kryterium, punkty zostaną przyznane za spełnienie: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podmiotów – 3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4-5 podmiotów – 2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podmioty – 1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można otrzymać 3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3649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przez ZWM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83702"/>
              </p:ext>
            </p:extLst>
          </p:nvPr>
        </p:nvGraphicFramePr>
        <p:xfrm>
          <a:off x="243840" y="1408303"/>
          <a:ext cx="8625840" cy="47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362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Świadczenia opieki zdrowotnej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kryterium, punkty zostaną przyznane za spełnienie: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</a:t>
                      </a: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podmiotów – 3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4-5 podmiotów – 2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podmioty – 1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można otrzymać 3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3796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</a:rPr>
              <a:t>AUTOPOPRAWKA po uwagach MZ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87604"/>
              </p:ext>
            </p:extLst>
          </p:nvPr>
        </p:nvGraphicFramePr>
        <p:xfrm>
          <a:off x="243840" y="1385133"/>
          <a:ext cx="8625840" cy="474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79536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Rozwiązania synergiczne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przedmiotowego kryterium wnioskodawca otrzyma 3 pkt.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8003"/>
              </p:ext>
            </p:extLst>
          </p:nvPr>
        </p:nvGraphicFramePr>
        <p:xfrm>
          <a:off x="243840" y="1385133"/>
          <a:ext cx="8625840" cy="493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070463"/>
                <a:gridCol w="5237480"/>
                <a:gridCol w="843280"/>
              </a:tblGrid>
              <a:tr h="87720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98987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Współpraca szpitala/AOS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POZ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przedmiotowego kryterium wnioskodawca otrzyma 3 pkt.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1190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27731"/>
              </p:ext>
            </p:extLst>
          </p:nvPr>
        </p:nvGraphicFramePr>
        <p:xfrm>
          <a:off x="164858" y="1477010"/>
          <a:ext cx="8979142" cy="483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2486351"/>
                <a:gridCol w="5183751"/>
                <a:gridCol w="89756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19557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Deinstytucjonalizacja</a:t>
                      </a: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opieki zdrowotnej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przedmiotowego kryterium wnioskodawca otrzyma 3 pkt.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28182"/>
            <a:ext cx="4840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94081"/>
              </p:ext>
            </p:extLst>
          </p:nvPr>
        </p:nvGraphicFramePr>
        <p:xfrm>
          <a:off x="148590" y="1539240"/>
          <a:ext cx="8979142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2114550"/>
                <a:gridCol w="5555552"/>
                <a:gridCol w="89756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47236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Potrzeby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interesariuszy usług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Przedstawienie przez wnioskodawcę analiz grup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potrzeb interesariuszy uzasadniających potrzeby realizacji projektu – 4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51042"/>
            <a:ext cx="4898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55480"/>
              </p:ext>
            </p:extLst>
          </p:nvPr>
        </p:nvGraphicFramePr>
        <p:xfrm>
          <a:off x="125730" y="1385133"/>
          <a:ext cx="8846820" cy="50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0"/>
                <a:gridCol w="1696353"/>
                <a:gridCol w="5757107"/>
                <a:gridCol w="868850"/>
              </a:tblGrid>
              <a:tr h="8551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376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Powszechne wykorzystanie usług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kryterium, w przypadku wykazania skierowania usługi do licznej lub często korzystającej grupy odbiorców, za każdą opisaną usługę wnioskodawca otrzyma 2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w ramach kryterium można otrzymać 6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90668"/>
              </p:ext>
            </p:extLst>
          </p:nvPr>
        </p:nvGraphicFramePr>
        <p:xfrm>
          <a:off x="125730" y="1385133"/>
          <a:ext cx="8846820" cy="50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0"/>
                <a:gridCol w="1696353"/>
                <a:gridCol w="5757107"/>
                <a:gridCol w="868850"/>
              </a:tblGrid>
              <a:tr h="8551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376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 procesów biznesowych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Przygotowanie przez wnioskodawcę analiz procesów biznesowych związanych ze świadczeniem usług  zawierających wszystkie cechy wymienione w opisie kryterium – 5 pkt.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2.1.1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39922"/>
              </p:ext>
            </p:extLst>
          </p:nvPr>
        </p:nvGraphicFramePr>
        <p:xfrm>
          <a:off x="125730" y="1385133"/>
          <a:ext cx="8846820" cy="50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0"/>
                <a:gridCol w="1696353"/>
                <a:gridCol w="5757107"/>
                <a:gridCol w="868850"/>
              </a:tblGrid>
              <a:tr h="8551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376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Partnerstwo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każdego partnera wnioskodawca otrzyma 2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w ramach kryterium można otrzymać 6 pkt.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12533"/>
              </p:ext>
            </p:extLst>
          </p:nvPr>
        </p:nvGraphicFramePr>
        <p:xfrm>
          <a:off x="125730" y="1385133"/>
          <a:ext cx="9869196" cy="50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0"/>
                <a:gridCol w="2950083"/>
                <a:gridCol w="5525753"/>
                <a:gridCol w="868850"/>
              </a:tblGrid>
              <a:tr h="8551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376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13.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Metody uwierzytelniania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są adekwatne do celów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zakresu projektu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przez wnioskodawcę metod uwierzytelniania w ramach planowanych do świadczenia usług – 3 pkt.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16495"/>
              </p:ext>
            </p:extLst>
          </p:nvPr>
        </p:nvGraphicFramePr>
        <p:xfrm>
          <a:off x="125730" y="1385133"/>
          <a:ext cx="9869196" cy="50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0"/>
                <a:gridCol w="2950083"/>
                <a:gridCol w="5525753"/>
                <a:gridCol w="868850"/>
              </a:tblGrid>
              <a:tr h="8551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376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14.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Kompatybilność projektu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spełnienie przedmiotowego kryterium wnioskodawca otrzyma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pkt.</a:t>
                      </a:r>
                    </a:p>
                    <a:p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009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2.1.1 (PI 2c)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- </a:t>
            </a: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nabór wniosków na projekty wskazane w </a:t>
            </a:r>
            <a:r>
              <a:rPr lang="pl-P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Planie inwestycyjnym dla subregionów objętych OSI problemowymi.</a:t>
            </a: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Informatyzacja służby </a:t>
            </a:r>
            <a:r>
              <a:rPr lang="pl-PL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zdrowia.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46542"/>
              </p:ext>
            </p:extLst>
          </p:nvPr>
        </p:nvGraphicFramePr>
        <p:xfrm>
          <a:off x="543560" y="1681843"/>
          <a:ext cx="8012610" cy="402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inwestycyjny dla subregionów objętych OSI problemowymi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oszczędności dla przedsiębiorstw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obywateli oraz uproszczeń administracyjnych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Dostosowanie do obowiązujących norm krajowych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0538"/>
              </p:ext>
            </p:extLst>
          </p:nvPr>
        </p:nvGraphicFramePr>
        <p:xfrm>
          <a:off x="543560" y="1681843"/>
          <a:ext cx="8012610" cy="402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4.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Bezpieczeństwo systemów informatycznych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5.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WCAG 2.0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6.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interoperacyjność z platformą krajową P1 lub P2 lub P4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14687"/>
              </p:ext>
            </p:extLst>
          </p:nvPr>
        </p:nvGraphicFramePr>
        <p:xfrm>
          <a:off x="543560" y="1681843"/>
          <a:ext cx="8012610" cy="427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7.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Podłączenie wytworzonych w projekcie produktów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Platformą P1 oraz zgodność ze standardami wymiany informacji opracowanymi przez CSIOZ</a:t>
                      </a:r>
                    </a:p>
                    <a:p>
                      <a:pPr marL="0" algn="ctr" defTabSz="914400" rtl="0" eaLnBrk="1" latinLnBrk="0" hangingPunct="1"/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8.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Skalowalność projektu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9.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Dane medyczne w elektronicznym rekordzie pacjenta oraz tworzenie EDM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1718"/>
              </p:ext>
            </p:extLst>
          </p:nvPr>
        </p:nvGraphicFramePr>
        <p:xfrm>
          <a:off x="543560" y="1681843"/>
          <a:ext cx="8012610" cy="320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60"/>
                <a:gridCol w="6322109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10.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Repozytorium EDM, z obsługą przechowywania EDM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oraz komplementarność projektu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Informacja publiczna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48125"/>
              </p:ext>
            </p:extLst>
          </p:nvPr>
        </p:nvGraphicFramePr>
        <p:xfrm>
          <a:off x="243840" y="1557853"/>
          <a:ext cx="8625840" cy="472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Średnia wartość dofinansowania UE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przeliczeniu na jedną e-usługę o stopniu dojrzałości co najmniej 3-dwustronna interakcja w projekcie:</a:t>
                      </a: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 lub równe 578 511  euro – 6 pkt; 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40577"/>
              </p:ext>
            </p:extLst>
          </p:nvPr>
        </p:nvGraphicFramePr>
        <p:xfrm>
          <a:off x="243840" y="1557855"/>
          <a:ext cx="8625840" cy="4487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943463"/>
                <a:gridCol w="5364480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dojrzałości e-usług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każdą wdrożoną e-usługę na poziomie 4 lub wyższym wnioskodawca  otrzyma </a:t>
                      </a:r>
                      <a:b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w ramach kryterium można otrzymać nie więcej niż 6 pkt.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3858</TotalTime>
  <Words>732</Words>
  <Application>Microsoft Office PowerPoint</Application>
  <PresentationFormat>Pokaz na ekranie (4:3)</PresentationFormat>
  <Paragraphs>305</Paragraphs>
  <Slides>23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Calibri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Baranowska Renata</cp:lastModifiedBy>
  <cp:revision>576</cp:revision>
  <cp:lastPrinted>2016-04-19T12:00:09Z</cp:lastPrinted>
  <dcterms:created xsi:type="dcterms:W3CDTF">2015-04-20T12:46:14Z</dcterms:created>
  <dcterms:modified xsi:type="dcterms:W3CDTF">2016-10-19T09:48:35Z</dcterms:modified>
</cp:coreProperties>
</file>