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4"/>
  </p:notesMasterIdLst>
  <p:sldIdLst>
    <p:sldId id="258" r:id="rId2"/>
    <p:sldId id="382" r:id="rId3"/>
    <p:sldId id="384" r:id="rId4"/>
    <p:sldId id="387" r:id="rId5"/>
    <p:sldId id="436" r:id="rId6"/>
    <p:sldId id="432" r:id="rId7"/>
    <p:sldId id="434" r:id="rId8"/>
    <p:sldId id="435" r:id="rId9"/>
    <p:sldId id="419" r:id="rId10"/>
    <p:sldId id="431" r:id="rId11"/>
    <p:sldId id="420" r:id="rId12"/>
    <p:sldId id="421" r:id="rId13"/>
    <p:sldId id="437" r:id="rId14"/>
    <p:sldId id="422" r:id="rId15"/>
    <p:sldId id="423" r:id="rId16"/>
    <p:sldId id="425" r:id="rId17"/>
    <p:sldId id="426" r:id="rId18"/>
    <p:sldId id="427" r:id="rId19"/>
    <p:sldId id="428" r:id="rId20"/>
    <p:sldId id="429" r:id="rId21"/>
    <p:sldId id="430" r:id="rId22"/>
    <p:sldId id="324" r:id="rId23"/>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0197" autoAdjust="0"/>
  </p:normalViewPr>
  <p:slideViewPr>
    <p:cSldViewPr snapToGrid="0">
      <p:cViewPr varScale="1">
        <p:scale>
          <a:sx n="84" d="100"/>
          <a:sy n="84" d="100"/>
        </p:scale>
        <p:origin x="690"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2016-10-20</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38241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9</a:t>
            </a:fld>
            <a:endParaRPr lang="pl-PL" dirty="0"/>
          </a:p>
        </p:txBody>
      </p:sp>
    </p:spTree>
    <p:extLst>
      <p:ext uri="{BB962C8B-B14F-4D97-AF65-F5344CB8AC3E}">
        <p14:creationId xmlns:p14="http://schemas.microsoft.com/office/powerpoint/2010/main" val="21167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10</a:t>
            </a:fld>
            <a:endParaRPr lang="pl-PL" dirty="0"/>
          </a:p>
        </p:txBody>
      </p:sp>
    </p:spTree>
    <p:extLst>
      <p:ext uri="{BB962C8B-B14F-4D97-AF65-F5344CB8AC3E}">
        <p14:creationId xmlns:p14="http://schemas.microsoft.com/office/powerpoint/2010/main" val="35518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370514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22</a:t>
            </a:fld>
            <a:endParaRPr lang="pl-PL" dirty="0"/>
          </a:p>
        </p:txBody>
      </p:sp>
    </p:spTree>
    <p:extLst>
      <p:ext uri="{BB962C8B-B14F-4D97-AF65-F5344CB8AC3E}">
        <p14:creationId xmlns:p14="http://schemas.microsoft.com/office/powerpoint/2010/main" val="401175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21 października 2016</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65548534"/>
              </p:ext>
            </p:extLst>
          </p:nvPr>
        </p:nvGraphicFramePr>
        <p:xfrm>
          <a:off x="77724" y="1292677"/>
          <a:ext cx="8971223" cy="4730146"/>
        </p:xfrm>
        <a:graphic>
          <a:graphicData uri="http://schemas.openxmlformats.org/drawingml/2006/table">
            <a:tbl>
              <a:tblPr firstRow="1" bandRow="1">
                <a:tableStyleId>{5C22544A-7EE6-4342-B048-85BDC9FD1C3A}</a:tableStyleId>
              </a:tblPr>
              <a:tblGrid>
                <a:gridCol w="516956"/>
                <a:gridCol w="1199830"/>
                <a:gridCol w="4247814"/>
                <a:gridCol w="2229384"/>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74973">
                <a:tc>
                  <a:txBody>
                    <a:bodyPr/>
                    <a:lstStyle/>
                    <a:p>
                      <a:pPr algn="l">
                        <a:lnSpc>
                          <a:spcPct val="115000"/>
                        </a:lnSpc>
                        <a:spcAft>
                          <a:spcPts val="0"/>
                        </a:spcAft>
                      </a:pPr>
                      <a:r>
                        <a:rPr lang="pl-PL" sz="1400" dirty="0" smtClean="0">
                          <a:effectLst/>
                          <a:latin typeface="+mn-lt"/>
                          <a:ea typeface="Calibri"/>
                          <a:cs typeface="Times New Roman"/>
                        </a:rPr>
                        <a:t>1.</a:t>
                      </a:r>
                      <a:endParaRPr lang="pl-PL" sz="14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05000"/>
                        </a:lnSpc>
                        <a:spcAft>
                          <a:spcPts val="0"/>
                        </a:spcAft>
                      </a:pPr>
                      <a:r>
                        <a:rPr lang="pl-PL" sz="1400" kern="1200" dirty="0" smtClean="0">
                          <a:solidFill>
                            <a:schemeClr val="dk1"/>
                          </a:solidFill>
                          <a:effectLst/>
                          <a:latin typeface="+mn-lt"/>
                          <a:ea typeface="+mn-ea"/>
                          <a:cs typeface="+mn-cs"/>
                        </a:rPr>
                        <a:t>Wprowadzanie nowych i/lub znacząco udoskonalonych produktów/usług</a:t>
                      </a:r>
                      <a:endParaRPr lang="pl-PL" sz="1400" dirty="0">
                        <a:solidFill>
                          <a:srgbClr val="000000"/>
                        </a:solidFill>
                        <a:effectLst/>
                        <a:latin typeface="+mn-lt"/>
                        <a:ea typeface="Calibri"/>
                        <a:cs typeface="Calibri"/>
                      </a:endParaRPr>
                    </a:p>
                  </a:txBody>
                  <a:tcPr marL="68580" marR="68580" marT="0" marB="0">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Kryterium promuje projekty, w których wnioskodawca wprowadza co najmniej na rynek województwa mazowieckiego dwa nowe lub znacząco udoskonalone produkty i/lub usługi przy zastosowaniu oprócz innowacji produktowej równocześnie innowacji procesowej.</a:t>
                      </a:r>
                    </a:p>
                    <a:p>
                      <a:r>
                        <a:rPr lang="pl-PL" sz="1400" kern="1200" dirty="0" smtClean="0">
                          <a:solidFill>
                            <a:schemeClr val="dk1"/>
                          </a:solidFill>
                          <a:effectLst/>
                          <a:latin typeface="+mn-lt"/>
                          <a:ea typeface="+mn-ea"/>
                          <a:cs typeface="+mn-cs"/>
                        </a:rPr>
                        <a:t>Nowy produkt lub usługa powstaje w wyniku zastosowanej innowacji produktowej i/lub procesowej. Produkt jest nowy na rynku, jeżeli nie ma innych dostępnych na rynku produktów oferujących taką samą funkcjonalność lub technologia, którą wykorzystuje nowy produkt zasadniczo różni się od technologii już istniejących produktów.</a:t>
                      </a:r>
                    </a:p>
                    <a:p>
                      <a:r>
                        <a:rPr lang="pl-PL" sz="1400" kern="1200" dirty="0" smtClean="0">
                          <a:solidFill>
                            <a:schemeClr val="dk1"/>
                          </a:solidFill>
                          <a:effectLst/>
                          <a:latin typeface="+mn-lt"/>
                          <a:ea typeface="+mn-ea"/>
                          <a:cs typeface="+mn-cs"/>
                        </a:rPr>
                        <a:t> </a:t>
                      </a:r>
                    </a:p>
                    <a:p>
                      <a:r>
                        <a:rPr lang="pl-PL" sz="1400" kern="1200" dirty="0" smtClean="0">
                          <a:solidFill>
                            <a:schemeClr val="dk1"/>
                          </a:solidFill>
                          <a:effectLst/>
                          <a:latin typeface="+mn-lt"/>
                          <a:ea typeface="+mn-ea"/>
                          <a:cs typeface="+mn-cs"/>
                        </a:rPr>
                        <a:t>Kryterium powiązane jest ze</a:t>
                      </a:r>
                      <a:r>
                        <a:rPr lang="pl-PL" sz="1400" kern="1200" dirty="0" smtClean="0">
                          <a:solidFill>
                            <a:srgbClr val="FF0000"/>
                          </a:solidFill>
                          <a:effectLst/>
                          <a:latin typeface="+mn-lt"/>
                          <a:ea typeface="+mn-ea"/>
                          <a:cs typeface="+mn-cs"/>
                        </a:rPr>
                        <a:t> wskaźnikami:</a:t>
                      </a:r>
                    </a:p>
                    <a:p>
                      <a:pPr lvl="0"/>
                      <a:r>
                        <a:rPr lang="pl-PL" sz="1400" kern="1200" dirty="0" smtClean="0">
                          <a:solidFill>
                            <a:srgbClr val="FF0000"/>
                          </a:solidFill>
                          <a:effectLst/>
                          <a:latin typeface="+mn-lt"/>
                          <a:ea typeface="+mn-ea"/>
                          <a:cs typeface="+mn-cs"/>
                        </a:rPr>
                        <a:t>„Liczba wprowadzonych innowacji produktowych [szt.]”</a:t>
                      </a:r>
                    </a:p>
                    <a:p>
                      <a:r>
                        <a:rPr lang="pl-PL" sz="1400" kern="1200" dirty="0" smtClean="0">
                          <a:solidFill>
                            <a:srgbClr val="FF0000"/>
                          </a:solidFill>
                          <a:effectLst/>
                          <a:latin typeface="+mn-lt"/>
                          <a:ea typeface="+mn-ea"/>
                          <a:cs typeface="+mn-cs"/>
                        </a:rPr>
                        <a:t>„Liczba wprowadzonych innowacji procesowych [szt.]”</a:t>
                      </a:r>
                      <a:r>
                        <a:rPr lang="pl-PL" sz="1400" strike="sngStrike" kern="1200" dirty="0" smtClean="0">
                          <a:solidFill>
                            <a:srgbClr val="FF0000"/>
                          </a:solidFill>
                          <a:effectLst/>
                          <a:latin typeface="+mn-lt"/>
                          <a:ea typeface="+mn-ea"/>
                          <a:cs typeface="+mn-cs"/>
                        </a:rPr>
                        <a:t> „Liczba przedsiębiorstw objętych wsparciem w celu wprowadzenia produktów nowych dla rynku (CI 28)”</a:t>
                      </a:r>
                      <a:endParaRPr lang="pl-PL" sz="1400" dirty="0" smtClean="0">
                        <a:solidFill>
                          <a:srgbClr val="FF0000"/>
                        </a:solidFill>
                        <a:effectLst/>
                        <a:latin typeface="+mn-lt"/>
                        <a:ea typeface="Calibri"/>
                        <a:cs typeface="Calibri"/>
                      </a:endParaRPr>
                    </a:p>
                  </a:txBody>
                  <a:tcPr marL="68580" marR="68580" marT="0" marB="0">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Projekt zakłada wprowadzenie na rynek nowe i/lub znacząco udoskonalone produkty/usługi przy zastosowaniu oprócz innowacji produktowej równocześnie innowacji procesowej – 5 pkt.</a:t>
                      </a:r>
                    </a:p>
                    <a:p>
                      <a:r>
                        <a:rPr lang="pl-PL" sz="1400" kern="1200" dirty="0" smtClean="0">
                          <a:solidFill>
                            <a:schemeClr val="dk1"/>
                          </a:solidFill>
                          <a:effectLst/>
                          <a:latin typeface="+mn-lt"/>
                          <a:ea typeface="+mn-ea"/>
                          <a:cs typeface="+mn-cs"/>
                        </a:rPr>
                        <a:t>Brak spełnienia wyżej wymienionych warunków lub brak informacji w tym zakresie – 0 pkt.  Zgodnie z podręcznikiem Oslo ZASADY GROMADZENIA I INTERPRETACJI DANYCH DOTYCZĄCYCH INNOWACJI, Wydanie trzecie, OECD/Eurostat, Paryż 2008.</a:t>
                      </a:r>
                    </a:p>
                    <a:p>
                      <a:pPr marL="92075" indent="0"/>
                      <a:endParaRPr lang="pl-PL" sz="1400" dirty="0" smtClean="0">
                        <a:effectLst/>
                        <a:latin typeface="+mn-lt"/>
                        <a:ea typeface="Calibri"/>
                        <a:cs typeface="Times New Roman"/>
                      </a:endParaRPr>
                    </a:p>
                  </a:txBody>
                  <a:tcPr marL="0" marR="0" marT="0" marB="0">
                    <a:solidFill>
                      <a:schemeClr val="accent1">
                        <a:lumMod val="20000"/>
                        <a:lumOff val="80000"/>
                      </a:schemeClr>
                    </a:solidFill>
                  </a:tcPr>
                </a:tc>
                <a:tc>
                  <a:txBody>
                    <a:bodyPr/>
                    <a:lstStyle/>
                    <a:p>
                      <a:pPr marL="179705">
                        <a:lnSpc>
                          <a:spcPct val="115000"/>
                        </a:lnSpc>
                        <a:spcAft>
                          <a:spcPts val="0"/>
                        </a:spcAft>
                        <a:tabLst>
                          <a:tab pos="179705" algn="l"/>
                          <a:tab pos="308610" algn="l"/>
                        </a:tabLst>
                      </a:pPr>
                      <a:r>
                        <a:rPr lang="pl-PL" sz="1400" kern="1200" dirty="0" smtClean="0">
                          <a:solidFill>
                            <a:schemeClr val="dk1"/>
                          </a:solidFill>
                          <a:effectLst/>
                          <a:latin typeface="+mn-lt"/>
                          <a:ea typeface="+mn-ea"/>
                          <a:cs typeface="+mn-cs"/>
                        </a:rPr>
                        <a:t>5</a:t>
                      </a:r>
                      <a:endParaRPr lang="pl-PL" sz="1400" dirty="0">
                        <a:solidFill>
                          <a:srgbClr val="000000"/>
                        </a:solidFill>
                        <a:effectLst/>
                        <a:latin typeface="+mn-lt"/>
                        <a:ea typeface="Calibri"/>
                        <a:cs typeface="Calibri"/>
                      </a:endParaRPr>
                    </a:p>
                  </a:txBody>
                  <a:tcPr marL="0" marR="0"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0" y="936008"/>
            <a:ext cx="8533170" cy="646331"/>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r>
              <a:rPr lang="pl-PL" b="1" dirty="0">
                <a:solidFill>
                  <a:srgbClr val="FF0000"/>
                </a:solidFill>
                <a:latin typeface="Calibri" pitchFamily="34" charset="0"/>
                <a:cs typeface="Calibri" pitchFamily="34" charset="0"/>
              </a:rPr>
              <a:t>Nowa wersja kryterium - AUTOPOPRAWKA</a:t>
            </a:r>
            <a:endParaRPr lang="pl-PL" dirty="0">
              <a:solidFill>
                <a:srgbClr val="FF0000"/>
              </a:solidFill>
              <a:latin typeface="Calibri" pitchFamily="34" charset="0"/>
            </a:endParaRPr>
          </a:p>
          <a:p>
            <a:pPr eaLnBrk="0" hangingPunct="0"/>
            <a:endParaRPr lang="pl-PL" dirty="0">
              <a:latin typeface="Calibri" pitchFamily="34" charset="0"/>
            </a:endParaRPr>
          </a:p>
        </p:txBody>
      </p:sp>
    </p:spTree>
    <p:extLst>
      <p:ext uri="{BB962C8B-B14F-4D97-AF65-F5344CB8AC3E}">
        <p14:creationId xmlns:p14="http://schemas.microsoft.com/office/powerpoint/2010/main" val="173034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45310680"/>
              </p:ext>
            </p:extLst>
          </p:nvPr>
        </p:nvGraphicFramePr>
        <p:xfrm>
          <a:off x="77724" y="1384904"/>
          <a:ext cx="8971223" cy="4684162"/>
        </p:xfrm>
        <a:graphic>
          <a:graphicData uri="http://schemas.openxmlformats.org/drawingml/2006/table">
            <a:tbl>
              <a:tblPr firstRow="1" bandRow="1">
                <a:tableStyleId>{5C22544A-7EE6-4342-B048-85BDC9FD1C3A}</a:tableStyleId>
              </a:tblPr>
              <a:tblGrid>
                <a:gridCol w="516956"/>
                <a:gridCol w="1313538"/>
                <a:gridCol w="3921082"/>
                <a:gridCol w="2442408"/>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2</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92075" indent="0" algn="l" defTabSz="914400" rtl="0" eaLnBrk="1" latinLnBrk="0" hangingPunct="1">
                        <a:spcBef>
                          <a:spcPts val="1200"/>
                        </a:spcBef>
                        <a:spcAft>
                          <a:spcPts val="0"/>
                        </a:spcAft>
                      </a:pPr>
                      <a:r>
                        <a:rPr lang="pl-PL" sz="1600" kern="1200" dirty="0" smtClean="0">
                          <a:solidFill>
                            <a:schemeClr val="dk1"/>
                          </a:solidFill>
                          <a:effectLst/>
                          <a:latin typeface="+mn-lt"/>
                          <a:ea typeface="+mn-ea"/>
                          <a:cs typeface="+mn-cs"/>
                        </a:rPr>
                        <a:t>Wykorzystanie</a:t>
                      </a:r>
                      <a:r>
                        <a:rPr lang="pl-PL" sz="1600" kern="1200" baseline="0" dirty="0" smtClean="0">
                          <a:solidFill>
                            <a:schemeClr val="dk1"/>
                          </a:solidFill>
                          <a:effectLst/>
                          <a:latin typeface="+mn-lt"/>
                          <a:ea typeface="+mn-ea"/>
                          <a:cs typeface="+mn-cs"/>
                        </a:rPr>
                        <a:t> </a:t>
                      </a:r>
                      <a:r>
                        <a:rPr lang="pl-PL" sz="1600" kern="1200" dirty="0" smtClean="0">
                          <a:solidFill>
                            <a:schemeClr val="dk1"/>
                          </a:solidFill>
                          <a:effectLst/>
                          <a:latin typeface="+mn-lt"/>
                          <a:ea typeface="+mn-ea"/>
                          <a:cs typeface="+mn-cs"/>
                        </a:rPr>
                        <a:t>wyników prac badawczych z 1.2 RPO WM 2014-2020</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92075" marR="0" indent="0" algn="l" defTabSz="914400" rtl="0" eaLnBrk="1" fontAlgn="auto" latinLnBrk="0" hangingPunct="1">
                        <a:lnSpc>
                          <a:spcPct val="100000"/>
                        </a:lnSpc>
                        <a:spcBef>
                          <a:spcPts val="1200"/>
                        </a:spcBef>
                        <a:spcAft>
                          <a:spcPts val="0"/>
                        </a:spcAft>
                        <a:buClrTx/>
                        <a:buSzTx/>
                        <a:buFontTx/>
                        <a:buNone/>
                        <a:tabLst/>
                        <a:defRPr/>
                      </a:pPr>
                      <a:r>
                        <a:rPr lang="pl-PL" sz="1600" kern="1200" dirty="0" smtClean="0">
                          <a:solidFill>
                            <a:schemeClr val="dk1"/>
                          </a:solidFill>
                          <a:effectLst/>
                          <a:latin typeface="+mn-lt"/>
                          <a:ea typeface="+mn-ea"/>
                          <a:cs typeface="+mn-cs"/>
                        </a:rPr>
                        <a:t> Zgodnie z RPO WM 2014-2020, kryterium promuje projekty stanowiące kontynuację prac B+R finansowanych z Działania 1.2 Regionalnego Programu Operacyjnego Województwa Mazowieckiego 2014-2020.</a:t>
                      </a:r>
                    </a:p>
                    <a:p>
                      <a:pPr marL="92075" indent="0" algn="l" defTabSz="914400" rtl="0" eaLnBrk="1" latinLnBrk="0" hangingPunct="1">
                        <a:spcBef>
                          <a:spcPts val="1200"/>
                        </a:spcBef>
                        <a:spcAft>
                          <a:spcPts val="0"/>
                        </a:spcAft>
                      </a:pP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Projekt stanowi wdrożenie wyników prac B+R finansowanych z Działania 1.2 RPO WM 2014-2020 – 1 pkt.</a:t>
                      </a:r>
                    </a:p>
                    <a:p>
                      <a:r>
                        <a:rPr lang="pl-PL" sz="1600" kern="1200" dirty="0" smtClean="0">
                          <a:solidFill>
                            <a:schemeClr val="dk1"/>
                          </a:solidFill>
                          <a:effectLst/>
                          <a:latin typeface="+mn-lt"/>
                          <a:ea typeface="+mn-ea"/>
                          <a:cs typeface="+mn-cs"/>
                        </a:rPr>
                        <a:t>Brak spełnienia wyżej wymienionych warunków lub brak informacji w tym zakresie – 0 pkt.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92075" indent="0" algn="l" defTabSz="914400" rtl="0" eaLnBrk="1" latinLnBrk="0" hangingPunct="1">
                        <a:lnSpc>
                          <a:spcPct val="115000"/>
                        </a:lnSpc>
                        <a:spcAft>
                          <a:spcPts val="1000"/>
                        </a:spcAft>
                      </a:pPr>
                      <a:r>
                        <a:rPr lang="pl-PL" sz="1500" kern="1200" dirty="0" smtClean="0">
                          <a:solidFill>
                            <a:schemeClr val="dk1"/>
                          </a:solidFill>
                          <a:effectLst/>
                          <a:latin typeface="+mn-lt"/>
                          <a:ea typeface="Calibri"/>
                          <a:cs typeface="Times New Roman"/>
                        </a:rPr>
                        <a:t>1</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107681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22992389"/>
              </p:ext>
            </p:extLst>
          </p:nvPr>
        </p:nvGraphicFramePr>
        <p:xfrm>
          <a:off x="77724" y="1693514"/>
          <a:ext cx="8971223" cy="3481253"/>
        </p:xfrm>
        <a:graphic>
          <a:graphicData uri="http://schemas.openxmlformats.org/drawingml/2006/table">
            <a:tbl>
              <a:tblPr firstRow="1" bandRow="1">
                <a:tableStyleId>{5C22544A-7EE6-4342-B048-85BDC9FD1C3A}</a:tableStyleId>
              </a:tblPr>
              <a:tblGrid>
                <a:gridCol w="516956"/>
                <a:gridCol w="1313538"/>
                <a:gridCol w="3921082"/>
                <a:gridCol w="2442408"/>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2323313">
                <a:tc>
                  <a:txBody>
                    <a:bodyPr/>
                    <a:lstStyle/>
                    <a:p>
                      <a:pPr algn="l">
                        <a:lnSpc>
                          <a:spcPct val="115000"/>
                        </a:lnSpc>
                        <a:spcAft>
                          <a:spcPts val="0"/>
                        </a:spcAft>
                      </a:pPr>
                      <a:r>
                        <a:rPr lang="pl-PL" sz="1600" dirty="0" smtClean="0">
                          <a:effectLst/>
                          <a:latin typeface="+mn-lt"/>
                          <a:ea typeface="Calibri"/>
                          <a:cs typeface="Times New Roman"/>
                        </a:rPr>
                        <a:t>3</a:t>
                      </a:r>
                      <a:endParaRPr lang="pl-PL" sz="16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Sposób pozyskania wyników prac B+R</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Kryterium promuje projekty polegające na wdrożeniu wyników prac B+R wprowadzających na rynek nowe lub znacząco ulepszone produkty/usługi poprzez następujące działania wnioskodawcy:</a:t>
                      </a:r>
                    </a:p>
                    <a:p>
                      <a:pPr lvl="0"/>
                      <a:r>
                        <a:rPr lang="pl-PL" sz="1600" kern="1200" dirty="0" smtClean="0">
                          <a:solidFill>
                            <a:schemeClr val="dk1"/>
                          </a:solidFill>
                          <a:effectLst/>
                          <a:latin typeface="+mn-lt"/>
                          <a:ea typeface="+mn-ea"/>
                          <a:cs typeface="+mn-cs"/>
                        </a:rPr>
                        <a:t>zlecenie bądź przeprowadzenie samodzielnie prac B+R;</a:t>
                      </a:r>
                    </a:p>
                    <a:p>
                      <a:pPr lvl="0"/>
                      <a:r>
                        <a:rPr lang="pl-PL" sz="1600" kern="1200" dirty="0" smtClean="0">
                          <a:solidFill>
                            <a:schemeClr val="dk1"/>
                          </a:solidFill>
                          <a:effectLst/>
                          <a:latin typeface="+mn-lt"/>
                          <a:ea typeface="+mn-ea"/>
                          <a:cs typeface="+mn-cs"/>
                        </a:rPr>
                        <a:t>zakup wyników prac B+R.</a:t>
                      </a:r>
                    </a:p>
                    <a:p>
                      <a:pPr marL="0" algn="l" defTabSz="914400" rtl="0" eaLnBrk="1" latinLnBrk="0" hangingPunct="1">
                        <a:lnSpc>
                          <a:spcPct val="115000"/>
                        </a:lnSpc>
                        <a:spcBef>
                          <a:spcPts val="1200"/>
                        </a:spcBef>
                        <a:spcAft>
                          <a:spcPts val="0"/>
                        </a:spcAft>
                      </a:pP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Projekt zakłada wdrożenie następujących wyników prac B+R:</a:t>
                      </a:r>
                    </a:p>
                    <a:p>
                      <a:pPr lvl="0"/>
                      <a:r>
                        <a:rPr lang="pl-PL" sz="1600" kern="1200" dirty="0" smtClean="0">
                          <a:solidFill>
                            <a:schemeClr val="dk1"/>
                          </a:solidFill>
                          <a:effectLst/>
                          <a:latin typeface="+mn-lt"/>
                          <a:ea typeface="+mn-ea"/>
                          <a:cs typeface="+mn-cs"/>
                        </a:rPr>
                        <a:t>przeprowadzonych samodzielnie przez wnioskodawcę – 11 pkt;</a:t>
                      </a:r>
                    </a:p>
                    <a:p>
                      <a:pPr lvl="0"/>
                      <a:r>
                        <a:rPr lang="pl-PL" sz="1600" kern="1200" dirty="0" smtClean="0">
                          <a:solidFill>
                            <a:schemeClr val="dk1"/>
                          </a:solidFill>
                          <a:effectLst/>
                          <a:latin typeface="+mn-lt"/>
                          <a:ea typeface="+mn-ea"/>
                          <a:cs typeface="+mn-cs"/>
                        </a:rPr>
                        <a:t>zleconych przez wnioskodawcę – 7 pkt;</a:t>
                      </a:r>
                    </a:p>
                    <a:p>
                      <a:pPr lvl="0"/>
                      <a:r>
                        <a:rPr lang="pl-PL" sz="1600" kern="1200" dirty="0" smtClean="0">
                          <a:solidFill>
                            <a:schemeClr val="dk1"/>
                          </a:solidFill>
                          <a:effectLst/>
                          <a:latin typeface="+mn-lt"/>
                          <a:ea typeface="+mn-ea"/>
                          <a:cs typeface="+mn-cs"/>
                        </a:rPr>
                        <a:t>zakupionych przez wnioskodawcę – 4 pkt.</a:t>
                      </a:r>
                    </a:p>
                    <a:p>
                      <a:r>
                        <a:rPr lang="pl-PL" sz="1600" kern="1200" dirty="0" smtClean="0">
                          <a:solidFill>
                            <a:schemeClr val="dk1"/>
                          </a:solidFill>
                          <a:effectLst/>
                          <a:latin typeface="+mn-lt"/>
                          <a:ea typeface="+mn-ea"/>
                          <a:cs typeface="+mn-cs"/>
                        </a:rPr>
                        <a:t>W ramach kryterium punkty nie sumują się.</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600" kern="1200" dirty="0" smtClean="0">
                          <a:solidFill>
                            <a:schemeClr val="dk1"/>
                          </a:solidFill>
                          <a:effectLst/>
                          <a:latin typeface="+mn-lt"/>
                          <a:ea typeface="Calibri"/>
                          <a:cs typeface="Times New Roman"/>
                        </a:rPr>
                        <a:t>11</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265311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51555297"/>
              </p:ext>
            </p:extLst>
          </p:nvPr>
        </p:nvGraphicFramePr>
        <p:xfrm>
          <a:off x="77724" y="1727804"/>
          <a:ext cx="8971223" cy="2993573"/>
        </p:xfrm>
        <a:graphic>
          <a:graphicData uri="http://schemas.openxmlformats.org/drawingml/2006/table">
            <a:tbl>
              <a:tblPr firstRow="1" bandRow="1">
                <a:tableStyleId>{5C22544A-7EE6-4342-B048-85BDC9FD1C3A}</a:tableStyleId>
              </a:tblPr>
              <a:tblGrid>
                <a:gridCol w="516956"/>
                <a:gridCol w="1313538"/>
                <a:gridCol w="3921082"/>
                <a:gridCol w="2442408"/>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2323313">
                <a:tc>
                  <a:txBody>
                    <a:bodyPr/>
                    <a:lstStyle/>
                    <a:p>
                      <a:pPr algn="l">
                        <a:lnSpc>
                          <a:spcPct val="115000"/>
                        </a:lnSpc>
                        <a:spcAft>
                          <a:spcPts val="0"/>
                        </a:spcAft>
                      </a:pPr>
                      <a:r>
                        <a:rPr lang="pl-PL" sz="1600" dirty="0" smtClean="0">
                          <a:effectLst/>
                          <a:latin typeface="+mn-lt"/>
                          <a:ea typeface="Calibri"/>
                          <a:cs typeface="Times New Roman"/>
                        </a:rPr>
                        <a:t>4</a:t>
                      </a:r>
                      <a:endParaRPr lang="pl-PL" sz="16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Zgodność projektu z inteligentną specjalizacją</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Kryterium promuje projekty dotyczące obszarów inteligentnej specjalizacji województwa mazowieckiego zgodnie z załącznikiem numer 1 do Regionalnej Strategii Innowacji dla Mazowsza do 2020 roku.</a:t>
                      </a:r>
                    </a:p>
                    <a:p>
                      <a:r>
                        <a:rPr lang="pl-PL" sz="1600" kern="1200" dirty="0" smtClean="0">
                          <a:solidFill>
                            <a:schemeClr val="dk1"/>
                          </a:solidFill>
                          <a:effectLst/>
                          <a:latin typeface="+mn-lt"/>
                          <a:ea typeface="+mn-ea"/>
                          <a:cs typeface="+mn-cs"/>
                        </a:rPr>
                        <a:t> </a:t>
                      </a:r>
                    </a:p>
                    <a:p>
                      <a:r>
                        <a:rPr lang="pl-PL" sz="1600" kern="1200" dirty="0" smtClean="0">
                          <a:solidFill>
                            <a:schemeClr val="dk1"/>
                          </a:solidFill>
                          <a:effectLst/>
                          <a:latin typeface="+mn-lt"/>
                          <a:ea typeface="+mn-ea"/>
                          <a:cs typeface="+mn-cs"/>
                        </a:rPr>
                        <a:t>Kryterium powiązane jest ze wskaźnikiem:</a:t>
                      </a:r>
                    </a:p>
                    <a:p>
                      <a:r>
                        <a:rPr lang="pl-PL" sz="1600" kern="1200" dirty="0" smtClean="0">
                          <a:solidFill>
                            <a:schemeClr val="dk1"/>
                          </a:solidFill>
                          <a:effectLst/>
                          <a:latin typeface="+mn-lt"/>
                          <a:ea typeface="+mn-ea"/>
                          <a:cs typeface="+mn-cs"/>
                        </a:rPr>
                        <a:t>„Liczba przedsiębiorstw wspartych w ramach sektora strategii inteligentnej specjalizacji”</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Projekt jest zgodny z minimum jednym obszarem inteligentnej specjalizacji województwa mazowieckiego – 4 pkt.</a:t>
                      </a:r>
                    </a:p>
                    <a:p>
                      <a:r>
                        <a:rPr lang="pl-PL" sz="1600" kern="1200" dirty="0" smtClean="0">
                          <a:solidFill>
                            <a:schemeClr val="dk1"/>
                          </a:solidFill>
                          <a:effectLst/>
                          <a:latin typeface="+mn-lt"/>
                          <a:ea typeface="+mn-ea"/>
                          <a:cs typeface="+mn-cs"/>
                        </a:rPr>
                        <a:t> </a:t>
                      </a: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600" kern="1200" dirty="0" smtClean="0">
                          <a:solidFill>
                            <a:schemeClr val="dk1"/>
                          </a:solidFill>
                          <a:effectLst/>
                          <a:latin typeface="+mn-lt"/>
                          <a:ea typeface="Calibri"/>
                          <a:cs typeface="Times New Roman"/>
                        </a:rPr>
                        <a:t>4</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165849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19053784"/>
              </p:ext>
            </p:extLst>
          </p:nvPr>
        </p:nvGraphicFramePr>
        <p:xfrm>
          <a:off x="77724" y="1384904"/>
          <a:ext cx="8971223" cy="5218613"/>
        </p:xfrm>
        <a:graphic>
          <a:graphicData uri="http://schemas.openxmlformats.org/drawingml/2006/table">
            <a:tbl>
              <a:tblPr firstRow="1" bandRow="1">
                <a:tableStyleId>{5C22544A-7EE6-4342-B048-85BDC9FD1C3A}</a:tableStyleId>
              </a:tblPr>
              <a:tblGrid>
                <a:gridCol w="516956"/>
                <a:gridCol w="1313538"/>
                <a:gridCol w="3921082"/>
                <a:gridCol w="2442408"/>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5</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200"/>
                        </a:spcBef>
                        <a:spcAft>
                          <a:spcPts val="0"/>
                        </a:spcAft>
                        <a:buClrTx/>
                        <a:buSzTx/>
                        <a:buFontTx/>
                        <a:buNone/>
                        <a:tabLst/>
                        <a:defRPr/>
                      </a:pPr>
                      <a:r>
                        <a:rPr lang="pl-PL" sz="1800" kern="1200" dirty="0" smtClean="0">
                          <a:solidFill>
                            <a:schemeClr val="dk1"/>
                          </a:solidFill>
                          <a:effectLst/>
                          <a:latin typeface="+mn-lt"/>
                          <a:ea typeface="+mn-ea"/>
                          <a:cs typeface="+mn-cs"/>
                        </a:rPr>
                        <a:t>Kontynuacja współpracy </a:t>
                      </a:r>
                    </a:p>
                    <a:p>
                      <a:pPr marL="0" algn="l" defTabSz="914400" rtl="0" eaLnBrk="1" latinLnBrk="0" hangingPunct="1">
                        <a:lnSpc>
                          <a:spcPct val="115000"/>
                        </a:lnSpc>
                        <a:spcBef>
                          <a:spcPts val="1200"/>
                        </a:spcBef>
                        <a:spcAft>
                          <a:spcPts val="0"/>
                        </a:spcAft>
                      </a:pP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w których dokument potwierdzający zakup bądź zlecenie wyników prac B+R przewiduje wsparcie merytoryczne świadczone przez wykonawcę prac B+R na etapie wdrożenia.</a:t>
                      </a:r>
                    </a:p>
                    <a:p>
                      <a:r>
                        <a:rPr lang="pl-PL" sz="1800" kern="1200" dirty="0" smtClean="0">
                          <a:solidFill>
                            <a:schemeClr val="dk1"/>
                          </a:solidFill>
                          <a:effectLst/>
                          <a:latin typeface="+mn-lt"/>
                          <a:ea typeface="+mn-ea"/>
                          <a:cs typeface="+mn-cs"/>
                        </a:rPr>
                        <a:t>Okres wsparcie uzależniony jest od specyfiki projektu, jednak beneficjant musi udowodnić, iż stanowi ono istotną wartość dodaną. </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Dokument potwierdzający zakup bądź zlecenie wyników prac B+R przewiduje wsparcie merytoryczne świadczone przez wykonawcę prac B+R na etapie wdrożenia – 7 pkt.</a:t>
                      </a:r>
                    </a:p>
                    <a:p>
                      <a:r>
                        <a:rPr lang="pl-PL" sz="1800" kern="1200" dirty="0" smtClean="0">
                          <a:solidFill>
                            <a:schemeClr val="dk1"/>
                          </a:solidFill>
                          <a:effectLst/>
                          <a:latin typeface="+mn-lt"/>
                          <a:ea typeface="+mn-ea"/>
                          <a:cs typeface="+mn-cs"/>
                        </a:rPr>
                        <a:t>Punkty w ramach kryterium nie sumują się.</a:t>
                      </a: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7</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2534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243117483"/>
              </p:ext>
            </p:extLst>
          </p:nvPr>
        </p:nvGraphicFramePr>
        <p:xfrm>
          <a:off x="77724" y="1384904"/>
          <a:ext cx="8971223" cy="5035733"/>
        </p:xfrm>
        <a:graphic>
          <a:graphicData uri="http://schemas.openxmlformats.org/drawingml/2006/table">
            <a:tbl>
              <a:tblPr firstRow="1" bandRow="1">
                <a:tableStyleId>{5C22544A-7EE6-4342-B048-85BDC9FD1C3A}</a:tableStyleId>
              </a:tblPr>
              <a:tblGrid>
                <a:gridCol w="516956"/>
                <a:gridCol w="1085530"/>
                <a:gridCol w="4594860"/>
                <a:gridCol w="1996638"/>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600" dirty="0" smtClean="0">
                          <a:effectLst/>
                          <a:latin typeface="+mn-lt"/>
                          <a:ea typeface="Calibri"/>
                          <a:cs typeface="Times New Roman"/>
                        </a:rPr>
                        <a:t>6</a:t>
                      </a:r>
                      <a:endParaRPr lang="pl-PL" sz="16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200"/>
                        </a:spcBef>
                        <a:spcAft>
                          <a:spcPts val="0"/>
                        </a:spcAft>
                        <a:buClrTx/>
                        <a:buSzTx/>
                        <a:buFontTx/>
                        <a:buNone/>
                        <a:tabLst/>
                        <a:defRPr/>
                      </a:pPr>
                      <a:r>
                        <a:rPr lang="pl-PL" sz="1600" kern="1200" dirty="0" smtClean="0">
                          <a:solidFill>
                            <a:schemeClr val="dk1"/>
                          </a:solidFill>
                          <a:effectLst/>
                          <a:latin typeface="+mn-lt"/>
                          <a:ea typeface="+mn-ea"/>
                          <a:cs typeface="+mn-cs"/>
                        </a:rPr>
                        <a:t>Pozytywny wpływ na środowisko</a:t>
                      </a:r>
                    </a:p>
                    <a:p>
                      <a:pPr marL="0" algn="l" defTabSz="914400" rtl="0" eaLnBrk="1" latinLnBrk="0" hangingPunct="1">
                        <a:lnSpc>
                          <a:spcPct val="115000"/>
                        </a:lnSpc>
                        <a:spcBef>
                          <a:spcPts val="1200"/>
                        </a:spcBef>
                        <a:spcAft>
                          <a:spcPts val="0"/>
                        </a:spcAft>
                      </a:pP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Zgodnie z RPO WM 2014-2020, kryterium promuje projekty, które prowadzić będą do ograniczenia negatywnych skutków środowiskowych (z wyłączeniem wprowadzania technologii mających na celu zwiększenie efektywności energetycznej w przedsiębiorstwie). Projekt musi wpisywać się w co najmniej 3 obszary z niżej wymienionych:</a:t>
                      </a:r>
                    </a:p>
                    <a:p>
                      <a:pPr lvl="0"/>
                      <a:r>
                        <a:rPr lang="pl-PL" sz="1400" kern="1200" dirty="0" smtClean="0">
                          <a:solidFill>
                            <a:schemeClr val="dk1"/>
                          </a:solidFill>
                          <a:effectLst/>
                          <a:latin typeface="+mn-lt"/>
                          <a:ea typeface="+mn-ea"/>
                          <a:cs typeface="+mn-cs"/>
                        </a:rPr>
                        <a:t>zastosowanie rozwiązań gwarantujących oszczędność surowcową, w tym oszczędność wody;</a:t>
                      </a:r>
                    </a:p>
                    <a:p>
                      <a:pPr lvl="0"/>
                      <a:r>
                        <a:rPr lang="pl-PL" sz="1400" kern="1200" dirty="0" smtClean="0">
                          <a:solidFill>
                            <a:schemeClr val="dk1"/>
                          </a:solidFill>
                          <a:effectLst/>
                          <a:latin typeface="+mn-lt"/>
                          <a:ea typeface="+mn-ea"/>
                          <a:cs typeface="+mn-cs"/>
                        </a:rPr>
                        <a:t>zastosowanie technologii mało i bezodpadowych, w tym zmniejszenie ilości ścieków;</a:t>
                      </a:r>
                    </a:p>
                    <a:p>
                      <a:pPr lvl="0"/>
                      <a:r>
                        <a:rPr lang="pl-PL" sz="1400" kern="1200" dirty="0" smtClean="0">
                          <a:solidFill>
                            <a:schemeClr val="dk1"/>
                          </a:solidFill>
                          <a:effectLst/>
                          <a:latin typeface="+mn-lt"/>
                          <a:ea typeface="+mn-ea"/>
                          <a:cs typeface="+mn-cs"/>
                        </a:rPr>
                        <a:t>zastosowanie rozwiązań gwarantujących zmniejszenie ilości zanieczyszczeń odprowadzanych do atmosfery;</a:t>
                      </a:r>
                    </a:p>
                    <a:p>
                      <a:pPr lvl="0"/>
                      <a:r>
                        <a:rPr lang="pl-PL" sz="1400" kern="1200" dirty="0" smtClean="0">
                          <a:solidFill>
                            <a:schemeClr val="dk1"/>
                          </a:solidFill>
                          <a:effectLst/>
                          <a:latin typeface="+mn-lt"/>
                          <a:ea typeface="+mn-ea"/>
                          <a:cs typeface="+mn-cs"/>
                        </a:rPr>
                        <a:t>zastosowanie rozwiązań gwarantujących zmniejszenie poziomu hałasu;</a:t>
                      </a:r>
                    </a:p>
                    <a:p>
                      <a:pPr lvl="0"/>
                      <a:r>
                        <a:rPr lang="pl-PL" sz="1400" kern="1200" dirty="0" smtClean="0">
                          <a:solidFill>
                            <a:schemeClr val="dk1"/>
                          </a:solidFill>
                          <a:effectLst/>
                          <a:latin typeface="+mn-lt"/>
                          <a:ea typeface="+mn-ea"/>
                          <a:cs typeface="+mn-cs"/>
                        </a:rPr>
                        <a:t>zastosowanie rozwiązań wydłużających cykl życia produktu;</a:t>
                      </a:r>
                    </a:p>
                    <a:p>
                      <a:r>
                        <a:rPr lang="pl-PL" sz="1400" kern="1200" dirty="0" smtClean="0">
                          <a:solidFill>
                            <a:schemeClr val="dk1"/>
                          </a:solidFill>
                          <a:effectLst/>
                          <a:latin typeface="+mn-lt"/>
                          <a:ea typeface="+mn-ea"/>
                          <a:cs typeface="+mn-cs"/>
                        </a:rPr>
                        <a:t>Kryterium powiązane jest ze wskaźnikiem:</a:t>
                      </a:r>
                    </a:p>
                    <a:p>
                      <a:r>
                        <a:rPr lang="pl-PL" sz="1400" kern="1200" dirty="0" smtClean="0">
                          <a:solidFill>
                            <a:schemeClr val="dk1"/>
                          </a:solidFill>
                          <a:effectLst/>
                          <a:latin typeface="+mn-lt"/>
                          <a:ea typeface="+mn-ea"/>
                          <a:cs typeface="+mn-cs"/>
                        </a:rPr>
                        <a:t>„Liczba przedsiębiorstw wspartych w zakresie </a:t>
                      </a:r>
                      <a:r>
                        <a:rPr lang="pl-PL" sz="1400" kern="1200" dirty="0" err="1" smtClean="0">
                          <a:solidFill>
                            <a:schemeClr val="dk1"/>
                          </a:solidFill>
                          <a:effectLst/>
                          <a:latin typeface="+mn-lt"/>
                          <a:ea typeface="+mn-ea"/>
                          <a:cs typeface="+mn-cs"/>
                        </a:rPr>
                        <a:t>ekoinnowacji</a:t>
                      </a:r>
                      <a:r>
                        <a:rPr lang="pl-PL" sz="1400" kern="1200" dirty="0" smtClean="0">
                          <a:solidFill>
                            <a:schemeClr val="dk1"/>
                          </a:solidFill>
                          <a:effectLst/>
                          <a:latin typeface="+mn-lt"/>
                          <a:ea typeface="+mn-ea"/>
                          <a:cs typeface="+mn-cs"/>
                        </a:rPr>
                        <a:t>”</a:t>
                      </a:r>
                    </a:p>
                    <a:p>
                      <a:r>
                        <a:rPr lang="pl-PL" sz="1400" kern="1200" dirty="0" smtClean="0">
                          <a:solidFill>
                            <a:schemeClr val="dk1"/>
                          </a:solidFill>
                          <a:effectLst/>
                          <a:latin typeface="+mn-lt"/>
                          <a:ea typeface="+mn-ea"/>
                          <a:cs typeface="+mn-cs"/>
                        </a:rPr>
                        <a:t> </a:t>
                      </a:r>
                    </a:p>
                    <a:p>
                      <a:r>
                        <a:rPr lang="pl-PL" sz="1400" kern="1200" dirty="0" smtClean="0">
                          <a:solidFill>
                            <a:schemeClr val="dk1"/>
                          </a:solidFill>
                          <a:effectLst/>
                          <a:latin typeface="+mn-lt"/>
                          <a:ea typeface="+mn-ea"/>
                          <a:cs typeface="+mn-cs"/>
                        </a:rPr>
                        <a:t>Kryterium powiązane jest z wyborem Kategorii Interwencji nr 69 </a:t>
                      </a:r>
                      <a:r>
                        <a:rPr lang="pl-PL" sz="1400" i="1" kern="1200" dirty="0" smtClean="0">
                          <a:solidFill>
                            <a:schemeClr val="dk1"/>
                          </a:solidFill>
                          <a:effectLst/>
                          <a:latin typeface="+mn-lt"/>
                          <a:ea typeface="+mn-ea"/>
                          <a:cs typeface="+mn-cs"/>
                        </a:rPr>
                        <a:t>Wsparcie ekologicznych procesów produkcyjnych oraz efektywnego wykorzystywania zasobów w MŚP</a:t>
                      </a:r>
                      <a:r>
                        <a:rPr lang="pl-PL" sz="1400" kern="1200" dirty="0" smtClean="0">
                          <a:solidFill>
                            <a:schemeClr val="dk1"/>
                          </a:solidFill>
                          <a:effectLst/>
                          <a:latin typeface="+mn-lt"/>
                          <a:ea typeface="+mn-ea"/>
                          <a:cs typeface="+mn-cs"/>
                        </a:rPr>
                        <a:t>.</a:t>
                      </a:r>
                      <a:endParaRPr lang="pl-PL" sz="1400" kern="1200" dirty="0" smtClean="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wpisuje się w co najmniej 3 obszary z wymienionych – 4 pkt.</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Brak spełnienia wyżej wymienionych warunków lub brak informacji w tym zakresie – 0 pkt.</a:t>
                      </a:r>
                    </a:p>
                    <a:p>
                      <a:pPr marL="0" algn="l" defTabSz="914400" rtl="0" eaLnBrk="1" latinLnBrk="0" hangingPunct="1">
                        <a:lnSpc>
                          <a:spcPct val="115000"/>
                        </a:lnSpc>
                        <a:spcBef>
                          <a:spcPts val="1200"/>
                        </a:spcBef>
                        <a:spcAft>
                          <a:spcPts val="0"/>
                        </a:spcAft>
                      </a:pP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600" kern="1200" dirty="0" smtClean="0">
                          <a:solidFill>
                            <a:schemeClr val="dk1"/>
                          </a:solidFill>
                          <a:effectLst/>
                          <a:latin typeface="+mn-lt"/>
                          <a:ea typeface="+mn-ea"/>
                          <a:cs typeface="+mn-cs"/>
                        </a:rPr>
                        <a:t>4 </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482866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592218521"/>
              </p:ext>
            </p:extLst>
          </p:nvPr>
        </p:nvGraphicFramePr>
        <p:xfrm>
          <a:off x="77724" y="1384904"/>
          <a:ext cx="8971223" cy="5120640"/>
        </p:xfrm>
        <a:graphic>
          <a:graphicData uri="http://schemas.openxmlformats.org/drawingml/2006/table">
            <a:tbl>
              <a:tblPr firstRow="1" bandRow="1">
                <a:tableStyleId>{5C22544A-7EE6-4342-B048-85BDC9FD1C3A}</a:tableStyleId>
              </a:tblPr>
              <a:tblGrid>
                <a:gridCol w="413766"/>
                <a:gridCol w="1108710"/>
                <a:gridCol w="4537710"/>
                <a:gridCol w="2103120"/>
                <a:gridCol w="807917"/>
              </a:tblGrid>
              <a:tr h="421036">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7</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Udział środków własnych</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endParaRPr lang="pl-PL" sz="15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Wkład własny wnioskodawcy przekracza wymagany minimalny wkład własny:</a:t>
                      </a:r>
                    </a:p>
                    <a:p>
                      <a:pPr lvl="0"/>
                      <a:r>
                        <a:rPr lang="pl-PL" sz="1800" kern="1200" dirty="0" smtClean="0">
                          <a:solidFill>
                            <a:schemeClr val="dk1"/>
                          </a:solidFill>
                          <a:effectLst/>
                          <a:latin typeface="+mn-lt"/>
                          <a:ea typeface="+mn-ea"/>
                          <a:cs typeface="+mn-cs"/>
                        </a:rPr>
                        <a:t>powyżej 10 % – 4 pkt;</a:t>
                      </a:r>
                    </a:p>
                    <a:p>
                      <a:pPr lvl="0"/>
                      <a:r>
                        <a:rPr lang="pl-PL" sz="1800" kern="1200" dirty="0" smtClean="0">
                          <a:solidFill>
                            <a:schemeClr val="dk1"/>
                          </a:solidFill>
                          <a:effectLst/>
                          <a:latin typeface="+mn-lt"/>
                          <a:ea typeface="+mn-ea"/>
                          <a:cs typeface="+mn-cs"/>
                        </a:rPr>
                        <a:t>powyżej 5 % do 10 % – 2 pkt;</a:t>
                      </a:r>
                    </a:p>
                    <a:p>
                      <a:pPr lvl="0"/>
                      <a:r>
                        <a:rPr lang="pl-PL" sz="1800" kern="1200" dirty="0" smtClean="0">
                          <a:solidFill>
                            <a:schemeClr val="dk1"/>
                          </a:solidFill>
                          <a:effectLst/>
                          <a:latin typeface="+mn-lt"/>
                          <a:ea typeface="+mn-ea"/>
                          <a:cs typeface="+mn-cs"/>
                        </a:rPr>
                        <a:t>od 2 % do 5 % – 1 pkt.</a:t>
                      </a: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5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4</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Prostokąt 2"/>
          <p:cNvSpPr/>
          <p:nvPr/>
        </p:nvSpPr>
        <p:spPr>
          <a:xfrm>
            <a:off x="2286000" y="1858410"/>
            <a:ext cx="3634740" cy="3991542"/>
          </a:xfrm>
          <a:prstGeom prst="rect">
            <a:avLst/>
          </a:prstGeom>
        </p:spPr>
        <p:txBody>
          <a:bodyPr wrap="square">
            <a:spAutoFit/>
          </a:bodyPr>
          <a:lstStyle/>
          <a:p>
            <a:pPr>
              <a:lnSpc>
                <a:spcPct val="107000"/>
              </a:lnSpc>
              <a:spcBef>
                <a:spcPts val="1200"/>
              </a:spcBef>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Kryterium promuje projekty, w których pomniejszono dofinansowanie poprzez zaangażowanie wkładu własnego wnioskodawcy. </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r>
              <a:rPr lang="pl-PL" dirty="0">
                <a:latin typeface="Calibri" panose="020F0502020204030204" pitchFamily="34" charset="0"/>
                <a:ea typeface="Calibri" panose="020F0502020204030204" pitchFamily="34" charset="0"/>
                <a:cs typeface="Times New Roman" panose="02020603050405020304" pitchFamily="18" charset="0"/>
              </a:rPr>
              <a:t>Ocenie zostanie poddany wkład własny wnioskodawcy na sfinansowanie wydatków kwalifikowalnych projektu. Ocena kryterium zależna jest od wysokości wkładu własnego deklarowanego przez wnioskodawcę na uzupełnienie dofinansowania.</a:t>
            </a:r>
            <a:endParaRPr lang="pl-PL" dirty="0"/>
          </a:p>
        </p:txBody>
      </p:sp>
    </p:spTree>
    <p:extLst>
      <p:ext uri="{BB962C8B-B14F-4D97-AF65-F5344CB8AC3E}">
        <p14:creationId xmlns:p14="http://schemas.microsoft.com/office/powerpoint/2010/main" val="111328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87427331"/>
              </p:ext>
            </p:extLst>
          </p:nvPr>
        </p:nvGraphicFramePr>
        <p:xfrm>
          <a:off x="77724" y="1384904"/>
          <a:ext cx="8971223" cy="4602480"/>
        </p:xfrm>
        <a:graphic>
          <a:graphicData uri="http://schemas.openxmlformats.org/drawingml/2006/table">
            <a:tbl>
              <a:tblPr firstRow="1" bandRow="1">
                <a:tableStyleId>{5C22544A-7EE6-4342-B048-85BDC9FD1C3A}</a:tableStyleId>
              </a:tblPr>
              <a:tblGrid>
                <a:gridCol w="413766"/>
                <a:gridCol w="1280160"/>
                <a:gridCol w="3417570"/>
                <a:gridCol w="3051810"/>
                <a:gridCol w="807917"/>
              </a:tblGrid>
              <a:tr h="421036">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8.</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Liczba utworzonych etatów</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w których planowane jest zwiększenie zatrudnienia w przedsiębiorstwie wnioskodawcy, będące wynikiem realizacji projektu, bezpośrednio po jego zakończeniu i utrzymane w okresie trwałości projektu.</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Kryterium powiązane jest ze wskaźnikiem:</a:t>
                      </a:r>
                    </a:p>
                    <a:p>
                      <a:r>
                        <a:rPr lang="pl-PL" sz="1800" kern="1200" dirty="0" smtClean="0">
                          <a:solidFill>
                            <a:schemeClr val="dk1"/>
                          </a:solidFill>
                          <a:effectLst/>
                          <a:latin typeface="+mn-lt"/>
                          <a:ea typeface="+mn-ea"/>
                          <a:cs typeface="+mn-cs"/>
                        </a:rPr>
                        <a:t>„Wzrost zatrudnienia we wspieranych przedsiębiorstwach (CI 8) [EPC]”</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Projekt zakłada zwiększenie zatrudnienia w przedsiębiorstwie wnioskodawcy o:</a:t>
                      </a:r>
                    </a:p>
                    <a:p>
                      <a:pPr lvl="0"/>
                      <a:r>
                        <a:rPr lang="pl-PL" sz="1600" kern="1200" dirty="0" smtClean="0">
                          <a:solidFill>
                            <a:schemeClr val="dk1"/>
                          </a:solidFill>
                          <a:effectLst/>
                          <a:latin typeface="+mn-lt"/>
                          <a:ea typeface="+mn-ea"/>
                          <a:cs typeface="+mn-cs"/>
                        </a:rPr>
                        <a:t>mikroprzedsiębiorstwo:</a:t>
                      </a:r>
                    </a:p>
                    <a:p>
                      <a:pPr lvl="0"/>
                      <a:r>
                        <a:rPr lang="pl-PL" sz="1600" kern="1200" dirty="0" smtClean="0">
                          <a:solidFill>
                            <a:schemeClr val="dk1"/>
                          </a:solidFill>
                          <a:effectLst/>
                          <a:latin typeface="+mn-lt"/>
                          <a:ea typeface="+mn-ea"/>
                          <a:cs typeface="+mn-cs"/>
                        </a:rPr>
                        <a:t>2 i więcej pełnych etatów – 5 pkt;</a:t>
                      </a:r>
                    </a:p>
                    <a:p>
                      <a:pPr lvl="0"/>
                      <a:r>
                        <a:rPr lang="pl-PL" sz="1600" kern="1200" dirty="0" smtClean="0">
                          <a:solidFill>
                            <a:schemeClr val="dk1"/>
                          </a:solidFill>
                          <a:effectLst/>
                          <a:latin typeface="+mn-lt"/>
                          <a:ea typeface="+mn-ea"/>
                          <a:cs typeface="+mn-cs"/>
                        </a:rPr>
                        <a:t>1 pełny etat – 2 pkt.</a:t>
                      </a:r>
                    </a:p>
                    <a:p>
                      <a:pPr lvl="0"/>
                      <a:r>
                        <a:rPr lang="pl-PL" sz="1600" kern="1200" dirty="0" smtClean="0">
                          <a:solidFill>
                            <a:schemeClr val="dk1"/>
                          </a:solidFill>
                          <a:effectLst/>
                          <a:latin typeface="+mn-lt"/>
                          <a:ea typeface="+mn-ea"/>
                          <a:cs typeface="+mn-cs"/>
                        </a:rPr>
                        <a:t>małe przedsiębiorstwo:</a:t>
                      </a:r>
                    </a:p>
                    <a:p>
                      <a:pPr lvl="0"/>
                      <a:r>
                        <a:rPr lang="pl-PL" sz="1600" kern="1200" dirty="0" smtClean="0">
                          <a:solidFill>
                            <a:schemeClr val="dk1"/>
                          </a:solidFill>
                          <a:effectLst/>
                          <a:latin typeface="+mn-lt"/>
                          <a:ea typeface="+mn-ea"/>
                          <a:cs typeface="+mn-cs"/>
                        </a:rPr>
                        <a:t>3 i więcej pełnych etatów – 5 pkt;</a:t>
                      </a:r>
                    </a:p>
                    <a:p>
                      <a:pPr lvl="0"/>
                      <a:r>
                        <a:rPr lang="pl-PL" sz="1600" kern="1200" dirty="0" smtClean="0">
                          <a:solidFill>
                            <a:schemeClr val="dk1"/>
                          </a:solidFill>
                          <a:effectLst/>
                          <a:latin typeface="+mn-lt"/>
                          <a:ea typeface="+mn-ea"/>
                          <a:cs typeface="+mn-cs"/>
                        </a:rPr>
                        <a:t>1 pełny etat – 2 pkt.</a:t>
                      </a:r>
                    </a:p>
                    <a:p>
                      <a:pPr lvl="0"/>
                      <a:r>
                        <a:rPr lang="pl-PL" sz="1600" kern="1200" dirty="0" smtClean="0">
                          <a:solidFill>
                            <a:schemeClr val="dk1"/>
                          </a:solidFill>
                          <a:effectLst/>
                          <a:latin typeface="+mn-lt"/>
                          <a:ea typeface="+mn-ea"/>
                          <a:cs typeface="+mn-cs"/>
                        </a:rPr>
                        <a:t>średni przedsiębiorca</a:t>
                      </a:r>
                    </a:p>
                    <a:p>
                      <a:pPr lvl="0"/>
                      <a:r>
                        <a:rPr lang="pl-PL" sz="1600" kern="1200" dirty="0" smtClean="0">
                          <a:solidFill>
                            <a:schemeClr val="dk1"/>
                          </a:solidFill>
                          <a:effectLst/>
                          <a:latin typeface="+mn-lt"/>
                          <a:ea typeface="+mn-ea"/>
                          <a:cs typeface="+mn-cs"/>
                        </a:rPr>
                        <a:t>6 i więcej pełnych etatów – 5 pkt;</a:t>
                      </a:r>
                    </a:p>
                    <a:p>
                      <a:pPr lvl="0"/>
                      <a:r>
                        <a:rPr lang="pl-PL" sz="1600" kern="1200" dirty="0" smtClean="0">
                          <a:solidFill>
                            <a:schemeClr val="dk1"/>
                          </a:solidFill>
                          <a:effectLst/>
                          <a:latin typeface="+mn-lt"/>
                          <a:ea typeface="+mn-ea"/>
                          <a:cs typeface="+mn-cs"/>
                        </a:rPr>
                        <a:t>4 pełne etaty – 4 pkt;</a:t>
                      </a:r>
                    </a:p>
                    <a:p>
                      <a:pPr lvl="0"/>
                      <a:r>
                        <a:rPr lang="pl-PL" sz="1600" kern="1200" dirty="0" smtClean="0">
                          <a:solidFill>
                            <a:schemeClr val="dk1"/>
                          </a:solidFill>
                          <a:effectLst/>
                          <a:latin typeface="+mn-lt"/>
                          <a:ea typeface="+mn-ea"/>
                          <a:cs typeface="+mn-cs"/>
                        </a:rPr>
                        <a:t>2 pełne etaty – 2 pkt.</a:t>
                      </a:r>
                    </a:p>
                    <a:p>
                      <a:r>
                        <a:rPr lang="pl-PL" sz="1600" kern="1200" dirty="0" smtClean="0">
                          <a:solidFill>
                            <a:schemeClr val="dk1"/>
                          </a:solidFill>
                          <a:effectLst/>
                          <a:latin typeface="+mn-lt"/>
                          <a:ea typeface="+mn-ea"/>
                          <a:cs typeface="+mn-cs"/>
                        </a:rPr>
                        <a:t> </a:t>
                      </a: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5</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22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24652086"/>
              </p:ext>
            </p:extLst>
          </p:nvPr>
        </p:nvGraphicFramePr>
        <p:xfrm>
          <a:off x="77724" y="1384905"/>
          <a:ext cx="8971223" cy="3292267"/>
        </p:xfrm>
        <a:graphic>
          <a:graphicData uri="http://schemas.openxmlformats.org/drawingml/2006/table">
            <a:tbl>
              <a:tblPr firstRow="1" bandRow="1">
                <a:tableStyleId>{5C22544A-7EE6-4342-B048-85BDC9FD1C3A}</a:tableStyleId>
              </a:tblPr>
              <a:tblGrid>
                <a:gridCol w="413766"/>
                <a:gridCol w="1428750"/>
                <a:gridCol w="3897630"/>
                <a:gridCol w="2423160"/>
                <a:gridCol w="807917"/>
              </a:tblGrid>
              <a:tr h="409178">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2835067">
                <a:tc>
                  <a:txBody>
                    <a:bodyPr/>
                    <a:lstStyle/>
                    <a:p>
                      <a:pPr algn="l">
                        <a:lnSpc>
                          <a:spcPct val="115000"/>
                        </a:lnSpc>
                        <a:spcAft>
                          <a:spcPts val="0"/>
                        </a:spcAft>
                      </a:pPr>
                      <a:r>
                        <a:rPr lang="pl-PL" sz="1500" dirty="0" smtClean="0">
                          <a:effectLst/>
                          <a:latin typeface="+mn-lt"/>
                          <a:ea typeface="Calibri"/>
                          <a:cs typeface="Times New Roman"/>
                        </a:rPr>
                        <a:t>9.</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Siedziba wnioskodawcy</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wnioskodawców posiadających siedzibę na terenie województwa mazowieckiego.</a:t>
                      </a:r>
                      <a:endParaRPr lang="pl-PL" sz="18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posiada siedzibę na terenie województwa mazowieckiego – 7 pkt.</a:t>
                      </a: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800" kern="1200" dirty="0" smtClean="0">
                          <a:solidFill>
                            <a:schemeClr val="dk1"/>
                          </a:solidFill>
                          <a:effectLst/>
                          <a:latin typeface="+mn-lt"/>
                          <a:ea typeface="+mn-ea"/>
                          <a:cs typeface="+mn-cs"/>
                        </a:rPr>
                        <a:t>7</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44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46519026"/>
              </p:ext>
            </p:extLst>
          </p:nvPr>
        </p:nvGraphicFramePr>
        <p:xfrm>
          <a:off x="77724" y="1384904"/>
          <a:ext cx="8971223" cy="4632960"/>
        </p:xfrm>
        <a:graphic>
          <a:graphicData uri="http://schemas.openxmlformats.org/drawingml/2006/table">
            <a:tbl>
              <a:tblPr firstRow="1" bandRow="1">
                <a:tableStyleId>{5C22544A-7EE6-4342-B048-85BDC9FD1C3A}</a:tableStyleId>
              </a:tblPr>
              <a:tblGrid>
                <a:gridCol w="413766"/>
                <a:gridCol w="1383030"/>
                <a:gridCol w="3954780"/>
                <a:gridCol w="2411730"/>
                <a:gridCol w="807917"/>
              </a:tblGrid>
              <a:tr h="421036">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10.</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Doświadczenie wnioskodawcy</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w których wnioskodawca posiada doświadczenie poprzez posiadanie odpowiedniego stażu w prowadzeniu działalności gospodarczej potwierdzonej wpisem do odpowiedniego rejestru (czas zawieszenia działalności nie wlicza się do tego okresu). </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Wnioskodawca prowadzi działalność gospodarczą potwierdzoną wpisem do odpowiedniego rejestru (czas zawieszenia działalności nie wlicza się do tego okresu.):</a:t>
                      </a:r>
                    </a:p>
                    <a:p>
                      <a:pPr lvl="0"/>
                      <a:r>
                        <a:rPr lang="pl-PL" sz="1600" kern="1200" dirty="0" smtClean="0">
                          <a:solidFill>
                            <a:schemeClr val="dk1"/>
                          </a:solidFill>
                          <a:effectLst/>
                          <a:latin typeface="+mn-lt"/>
                          <a:ea typeface="+mn-ea"/>
                          <a:cs typeface="+mn-cs"/>
                        </a:rPr>
                        <a:t>powyżej 24 miesięcy od momentu rejestracji – 5 pkt;</a:t>
                      </a:r>
                    </a:p>
                    <a:p>
                      <a:pPr lvl="0"/>
                      <a:r>
                        <a:rPr lang="pl-PL" sz="1600" kern="1200" dirty="0" smtClean="0">
                          <a:solidFill>
                            <a:schemeClr val="dk1"/>
                          </a:solidFill>
                          <a:effectLst/>
                          <a:latin typeface="+mn-lt"/>
                          <a:ea typeface="+mn-ea"/>
                          <a:cs typeface="+mn-cs"/>
                        </a:rPr>
                        <a:t>powyżej 12 miesięcy od momentu rejestracji – 3 pkt.</a:t>
                      </a:r>
                    </a:p>
                    <a:p>
                      <a:r>
                        <a:rPr lang="pl-PL" sz="1600" kern="1200" dirty="0" smtClean="0">
                          <a:solidFill>
                            <a:schemeClr val="dk1"/>
                          </a:solidFill>
                          <a:effectLst/>
                          <a:latin typeface="+mn-lt"/>
                          <a:ea typeface="+mn-ea"/>
                          <a:cs typeface="+mn-cs"/>
                        </a:rPr>
                        <a:t>Brak spełnienia wyżej wymienionych warunków lub brak informacji w tym zakresie – 0 pkt.</a:t>
                      </a:r>
                      <a:r>
                        <a:rPr lang="pl-PL" sz="1800" kern="1200" dirty="0" smtClean="0">
                          <a:solidFill>
                            <a:schemeClr val="dk1"/>
                          </a:solidFill>
                          <a:effectLst/>
                          <a:latin typeface="+mn-lt"/>
                          <a:ea typeface="+mn-ea"/>
                          <a:cs typeface="+mn-cs"/>
                        </a:rPr>
                        <a:t>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5</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5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25425" y="2025650"/>
            <a:ext cx="8545513" cy="3416300"/>
          </a:xfrm>
          <a:prstGeom prst="rect">
            <a:avLst/>
          </a:prstGeom>
          <a:noFill/>
        </p:spPr>
        <p:txBody>
          <a:bodyPr>
            <a:spAutoFit/>
          </a:bodyPr>
          <a:lstStyle/>
          <a:p>
            <a:pPr algn="ctr" eaLnBrk="0" hangingPunct="0">
              <a:defRPr/>
            </a:pPr>
            <a:r>
              <a:rPr lang="pl-PL" sz="3600" dirty="0">
                <a:latin typeface="+mn-lt"/>
              </a:rPr>
              <a:t>Kryteria szczegółowe wyboru projektów konkursowych </a:t>
            </a:r>
            <a:r>
              <a:rPr lang="pl-PL" sz="3600" dirty="0" smtClean="0">
                <a:latin typeface="+mn-lt"/>
              </a:rPr>
              <a:t>w </a:t>
            </a:r>
            <a:r>
              <a:rPr lang="pl-PL" sz="3600" dirty="0">
                <a:latin typeface="+mn-lt"/>
              </a:rPr>
              <a:t>ramach Regionalnego Programu Operacyjnego Województwa Mazowieckiego na lata 2014 – 2020 </a:t>
            </a:r>
            <a:r>
              <a:rPr lang="pl-PL" sz="3600" dirty="0" smtClean="0">
                <a:latin typeface="+mn-lt"/>
              </a:rPr>
              <a:t/>
            </a:r>
            <a:br>
              <a:rPr lang="pl-PL" sz="3600" dirty="0" smtClean="0">
                <a:latin typeface="+mn-lt"/>
              </a:rPr>
            </a:br>
            <a:r>
              <a:rPr lang="pl-PL" sz="3600" dirty="0" smtClean="0">
                <a:latin typeface="+mn-lt"/>
              </a:rPr>
              <a:t>ze </a:t>
            </a:r>
            <a:r>
              <a:rPr lang="pl-PL" sz="3600" dirty="0">
                <a:latin typeface="+mn-lt"/>
              </a:rPr>
              <a:t>środków </a:t>
            </a:r>
            <a:r>
              <a:rPr lang="pl-PL" sz="3600" dirty="0" smtClean="0">
                <a:latin typeface="+mn-lt"/>
              </a:rPr>
              <a:t>EFRR</a:t>
            </a:r>
            <a:endParaRPr lang="pl-PL" sz="3600" dirty="0">
              <a:latin typeface="+mn-lt"/>
            </a:endParaRPr>
          </a:p>
          <a:p>
            <a:pPr algn="ctr" eaLnBrk="0" hangingPunct="0">
              <a:defRPr/>
            </a:pPr>
            <a:r>
              <a:rPr lang="pl-PL" sz="3600" dirty="0" smtClean="0">
                <a:latin typeface="+mn-lt"/>
              </a:rPr>
              <a:t>Działanie  3.3</a:t>
            </a:r>
            <a:endParaRPr lang="pl-PL" sz="3600" dirty="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44805120"/>
              </p:ext>
            </p:extLst>
          </p:nvPr>
        </p:nvGraphicFramePr>
        <p:xfrm>
          <a:off x="77724" y="1384904"/>
          <a:ext cx="8971223" cy="4586189"/>
        </p:xfrm>
        <a:graphic>
          <a:graphicData uri="http://schemas.openxmlformats.org/drawingml/2006/table">
            <a:tbl>
              <a:tblPr firstRow="1" bandRow="1">
                <a:tableStyleId>{5C22544A-7EE6-4342-B048-85BDC9FD1C3A}</a:tableStyleId>
              </a:tblPr>
              <a:tblGrid>
                <a:gridCol w="413766"/>
                <a:gridCol w="1703070"/>
                <a:gridCol w="3943350"/>
                <a:gridCol w="2103120"/>
                <a:gridCol w="807917"/>
              </a:tblGrid>
              <a:tr h="421036">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11.</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600" kern="1200" dirty="0" smtClean="0">
                          <a:solidFill>
                            <a:schemeClr val="dk1"/>
                          </a:solidFill>
                          <a:effectLst/>
                          <a:latin typeface="+mn-lt"/>
                          <a:ea typeface="+mn-ea"/>
                          <a:cs typeface="+mn-cs"/>
                        </a:rPr>
                        <a:t>Zastosowanie technologii informacyjno-komunikacyjnych (TIK)</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w których wnioskodawca zakłada zastosowanie zaawansowanych technologii informacyjno-komunikacyjnych (TIK) przy wytwarzaniu oraz dostarczaniu produktów/usług.</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zastosowanie zaawansowanych technologii informacyjno-komunikacyjnych (TIK) – 1 pkt.</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1</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711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557816350"/>
              </p:ext>
            </p:extLst>
          </p:nvPr>
        </p:nvGraphicFramePr>
        <p:xfrm>
          <a:off x="77724" y="1384904"/>
          <a:ext cx="8971223" cy="4586189"/>
        </p:xfrm>
        <a:graphic>
          <a:graphicData uri="http://schemas.openxmlformats.org/drawingml/2006/table">
            <a:tbl>
              <a:tblPr firstRow="1" bandRow="1">
                <a:tableStyleId>{5C22544A-7EE6-4342-B048-85BDC9FD1C3A}</a:tableStyleId>
              </a:tblPr>
              <a:tblGrid>
                <a:gridCol w="413766"/>
                <a:gridCol w="1303020"/>
                <a:gridCol w="4343400"/>
                <a:gridCol w="2103120"/>
                <a:gridCol w="807917"/>
              </a:tblGrid>
              <a:tr h="421036">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500" dirty="0" smtClean="0">
                          <a:effectLst/>
                          <a:latin typeface="+mn-lt"/>
                          <a:ea typeface="Calibri"/>
                          <a:cs typeface="Times New Roman"/>
                        </a:rPr>
                        <a:t>12.</a:t>
                      </a:r>
                      <a:endParaRPr lang="pl-PL" sz="15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200"/>
                        </a:spcBef>
                        <a:spcAft>
                          <a:spcPts val="0"/>
                        </a:spcAft>
                        <a:buClrTx/>
                        <a:buSzTx/>
                        <a:buFontTx/>
                        <a:buNone/>
                        <a:tabLst/>
                        <a:defRPr/>
                      </a:pPr>
                      <a:r>
                        <a:rPr lang="pl-PL" sz="1800" kern="1200" dirty="0" smtClean="0">
                          <a:solidFill>
                            <a:schemeClr val="dk1"/>
                          </a:solidFill>
                          <a:effectLst/>
                          <a:latin typeface="+mn-lt"/>
                          <a:ea typeface="+mn-ea"/>
                          <a:cs typeface="+mn-cs"/>
                        </a:rPr>
                        <a:t>Wsparcie działań w ramach 10iv</a:t>
                      </a:r>
                      <a:endParaRPr lang="pl-PL" sz="16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2014-2020, kryterium promuje projekty, w których zakupiony sprzęt/maszyny zostaną wykorzystane do szkoleń praktycznych młodzieży i osób dorosłych objętych wsparciem w ramach 10iv.</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wykorzystania zakupionego sprzętu/maszyn do wsparcia szkoleń praktycznych młodzieży i osób dorosłych w ramach 10iv – 1 pkt.</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Brak spełnienia wyżej wymienionych warunków lub brak informacji w tym zakresie – 0 pkt.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pl-PL" sz="1500" kern="1200" dirty="0" smtClean="0">
                          <a:solidFill>
                            <a:schemeClr val="dk1"/>
                          </a:solidFill>
                          <a:effectLst/>
                          <a:latin typeface="+mn-lt"/>
                          <a:ea typeface="Calibri"/>
                          <a:cs typeface="Times New Roman"/>
                        </a:rPr>
                        <a:t>1</a:t>
                      </a:r>
                      <a:endParaRPr lang="pl-PL" sz="1500"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5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8487" y="2561678"/>
            <a:ext cx="8545513" cy="1384995"/>
          </a:xfrm>
          <a:prstGeom prst="rect">
            <a:avLst/>
          </a:prstGeom>
          <a:noFill/>
        </p:spPr>
        <p:txBody>
          <a:bodyPr>
            <a:spAutoFit/>
          </a:bodyPr>
          <a:lstStyle/>
          <a:p>
            <a:r>
              <a:rPr lang="pl-PL" sz="2800" b="1" dirty="0"/>
              <a:t>Działanie 3.3 </a:t>
            </a:r>
            <a:r>
              <a:rPr lang="pl-PL" sz="2800" dirty="0"/>
              <a:t>Wprowadzanie na rynek nowych lub ulepszonych produktów lub usług (poprzez wdrożenie wyników prac B+R)</a:t>
            </a:r>
          </a:p>
        </p:txBody>
      </p:sp>
    </p:spTree>
    <p:extLst>
      <p:ext uri="{BB962C8B-B14F-4D97-AF65-F5344CB8AC3E}">
        <p14:creationId xmlns:p14="http://schemas.microsoft.com/office/powerpoint/2010/main" val="21828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027794404"/>
              </p:ext>
            </p:extLst>
          </p:nvPr>
        </p:nvGraphicFramePr>
        <p:xfrm>
          <a:off x="726440" y="1554480"/>
          <a:ext cx="8012611" cy="4796036"/>
        </p:xfrm>
        <a:graphic>
          <a:graphicData uri="http://schemas.openxmlformats.org/drawingml/2006/table">
            <a:tbl>
              <a:tblPr firstRow="1" bandRow="1">
                <a:tableStyleId>{5C22544A-7EE6-4342-B048-85BDC9FD1C3A}</a:tableStyleId>
              </a:tblPr>
              <a:tblGrid>
                <a:gridCol w="553720"/>
                <a:gridCol w="1725930"/>
                <a:gridCol w="5006340"/>
                <a:gridCol w="726621"/>
              </a:tblGrid>
              <a:tr h="1229876">
                <a:tc>
                  <a:txBody>
                    <a:bodyPr/>
                    <a:lstStyle/>
                    <a:p>
                      <a:pPr algn="ctr"/>
                      <a:r>
                        <a:rPr lang="pl-PL" sz="1600" b="1" kern="1200" dirty="0" smtClean="0">
                          <a:solidFill>
                            <a:schemeClr val="lt1"/>
                          </a:solidFill>
                          <a:latin typeface="+mn-lt"/>
                          <a:ea typeface="+mn-ea"/>
                          <a:cs typeface="+mn-cs"/>
                        </a:rPr>
                        <a:t>L.p.</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latin typeface="+mn-lt"/>
                          <a:ea typeface="+mn-ea"/>
                          <a:cs typeface="+mn-cs"/>
                        </a:rPr>
                        <a:t>Kryterium</a:t>
                      </a:r>
                      <a:endParaRPr lang="pl-PL" sz="1600" dirty="0" smtClean="0"/>
                    </a:p>
                    <a:p>
                      <a:pPr algn="ctr"/>
                      <a:endParaRPr lang="pl-PL" sz="1600" dirty="0"/>
                    </a:p>
                  </a:txBody>
                  <a:tcPr anchor="ctr"/>
                </a:tc>
                <a:tc>
                  <a:txBody>
                    <a:bodyPr/>
                    <a:lstStyle/>
                    <a:p>
                      <a:pPr algn="ctr"/>
                      <a:r>
                        <a:rPr lang="pl-PL" sz="1200" dirty="0" smtClean="0"/>
                        <a:t>Opis</a:t>
                      </a:r>
                      <a:r>
                        <a:rPr lang="pl-PL" sz="1200" baseline="0" dirty="0" smtClean="0"/>
                        <a:t> kryterium </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Ocena kryterium</a:t>
                      </a:r>
                    </a:p>
                  </a:txBody>
                  <a:tcPr anchor="ctr"/>
                </a:tc>
              </a:tr>
              <a:tr h="3513574">
                <a:tc>
                  <a:txBody>
                    <a:bodyPr/>
                    <a:lstStyle/>
                    <a:p>
                      <a:pPr algn="l"/>
                      <a:r>
                        <a:rPr lang="pl-PL" sz="2800" dirty="0" smtClean="0"/>
                        <a:t>1.</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Wdrożenie wyników prac B+R</a:t>
                      </a:r>
                      <a:endParaRPr lang="pl-PL" sz="2800" dirty="0"/>
                    </a:p>
                  </a:txBody>
                  <a:tcPr anchor="ctr" anchorCtr="1">
                    <a:solidFill>
                      <a:schemeClr val="accent1">
                        <a:lumMod val="20000"/>
                        <a:lumOff val="80000"/>
                      </a:schemeClr>
                    </a:solidFill>
                  </a:tcPr>
                </a:tc>
                <a:tc>
                  <a:txBody>
                    <a:bodyPr/>
                    <a:lstStyle/>
                    <a:p>
                      <a:r>
                        <a:rPr lang="pl-PL" sz="1200" kern="1200" dirty="0" smtClean="0">
                          <a:solidFill>
                            <a:schemeClr val="dk1"/>
                          </a:solidFill>
                          <a:effectLst/>
                          <a:latin typeface="+mn-lt"/>
                          <a:ea typeface="+mn-ea"/>
                          <a:cs typeface="+mn-cs"/>
                        </a:rPr>
                        <a:t>W ramach kryterium ocenie podlegać będzie, czy inwestycja jest wdrożeniem wyników prac B+R, zakończonych nie wcześniej niż w 01.01.2011 r.:</a:t>
                      </a:r>
                    </a:p>
                    <a:p>
                      <a:pPr lvl="0"/>
                      <a:r>
                        <a:rPr lang="pl-PL" sz="1200" kern="1200" dirty="0" smtClean="0">
                          <a:solidFill>
                            <a:schemeClr val="dk1"/>
                          </a:solidFill>
                          <a:effectLst/>
                          <a:latin typeface="+mn-lt"/>
                          <a:ea typeface="+mn-ea"/>
                          <a:cs typeface="+mn-cs"/>
                        </a:rPr>
                        <a:t>zleconych przez wnioskodawcę;</a:t>
                      </a:r>
                    </a:p>
                    <a:p>
                      <a:pPr lvl="0"/>
                      <a:r>
                        <a:rPr lang="pl-PL" sz="1200" kern="1200" dirty="0" smtClean="0">
                          <a:solidFill>
                            <a:schemeClr val="dk1"/>
                          </a:solidFill>
                          <a:effectLst/>
                          <a:latin typeface="+mn-lt"/>
                          <a:ea typeface="+mn-ea"/>
                          <a:cs typeface="+mn-cs"/>
                        </a:rPr>
                        <a:t>przeprowadzonych przez wnioskodawcę;</a:t>
                      </a:r>
                    </a:p>
                    <a:p>
                      <a:pPr lvl="0"/>
                      <a:r>
                        <a:rPr lang="pl-PL" sz="1200" kern="1200" dirty="0" smtClean="0">
                          <a:solidFill>
                            <a:schemeClr val="dk1"/>
                          </a:solidFill>
                          <a:effectLst/>
                          <a:latin typeface="+mn-lt"/>
                          <a:ea typeface="+mn-ea"/>
                          <a:cs typeface="+mn-cs"/>
                        </a:rPr>
                        <a:t>zakupionych przez wnioskodawcę.</a:t>
                      </a:r>
                    </a:p>
                    <a:p>
                      <a:r>
                        <a:rPr lang="pl-PL" sz="1200" kern="1200" dirty="0" smtClean="0">
                          <a:solidFill>
                            <a:schemeClr val="dk1"/>
                          </a:solidFill>
                          <a:effectLst/>
                          <a:latin typeface="+mn-lt"/>
                          <a:ea typeface="+mn-ea"/>
                          <a:cs typeface="+mn-cs"/>
                        </a:rPr>
                        <a:t>Wnioskodawca jest zobowiązany wykazać na dzień złożenia wniosku o dofinansowanie, że jest w posiadaniu praw do wyników  prac B+R, które zapewnią mu odpowiedni poziom uprawnień, pozwalający na wykorzystanie wyników prac B+R zgodnie z opisem i celami projektu. </a:t>
                      </a:r>
                      <a:endParaRPr lang="pl-PL" sz="1200" kern="1200" dirty="0" smtClean="0">
                        <a:solidFill>
                          <a:schemeClr val="dk1"/>
                        </a:solidFill>
                        <a:effectLst/>
                        <a:latin typeface="+mn-lt"/>
                        <a:ea typeface="+mn-ea"/>
                        <a:cs typeface="+mn-cs"/>
                      </a:endParaRPr>
                    </a:p>
                    <a:p>
                      <a:r>
                        <a:rPr lang="pl-PL" sz="1200" kern="1200" dirty="0" smtClean="0">
                          <a:solidFill>
                            <a:schemeClr val="dk1"/>
                          </a:solidFill>
                          <a:effectLst/>
                          <a:latin typeface="+mn-lt"/>
                          <a:ea typeface="+mn-ea"/>
                          <a:cs typeface="+mn-cs"/>
                        </a:rPr>
                        <a:t>Dokumentem </a:t>
                      </a:r>
                      <a:r>
                        <a:rPr lang="pl-PL" sz="1200" kern="1200" dirty="0" smtClean="0">
                          <a:solidFill>
                            <a:schemeClr val="dk1"/>
                          </a:solidFill>
                          <a:effectLst/>
                          <a:latin typeface="+mn-lt"/>
                          <a:ea typeface="+mn-ea"/>
                          <a:cs typeface="+mn-cs"/>
                        </a:rPr>
                        <a:t>potwierdzającym może być: umowa potwierdzająca zakup np. wyników prac B+R, patentu, licencji, umowy cywilno – prawnej, raporty, sprawozdania merytoryczne z przeprowadzonych badań, testów i walidacji prototypów, projektów pilotażowych. </a:t>
                      </a:r>
                    </a:p>
                    <a:p>
                      <a:r>
                        <a:rPr lang="pl-PL" sz="1200" kern="1200" dirty="0" smtClean="0">
                          <a:solidFill>
                            <a:schemeClr val="dk1"/>
                          </a:solidFill>
                          <a:effectLst/>
                          <a:latin typeface="+mn-lt"/>
                          <a:ea typeface="+mn-ea"/>
                          <a:cs typeface="+mn-cs"/>
                        </a:rPr>
                        <a:t>Z przedłożonych dokumentów musi jednoznacznie wynikać, iż zlecone, przeprowadzone, bądź zakupione prace B+R dotyczą wdrożenia będącego przedmiotem projektu. </a:t>
                      </a:r>
                    </a:p>
                    <a:p>
                      <a:r>
                        <a:rPr lang="pl-PL" sz="1200" kern="1200" dirty="0" smtClean="0">
                          <a:solidFill>
                            <a:schemeClr val="dk1"/>
                          </a:solidFill>
                          <a:effectLst/>
                          <a:latin typeface="+mn-lt"/>
                          <a:ea typeface="+mn-ea"/>
                          <a:cs typeface="+mn-cs"/>
                        </a:rPr>
                        <a:t>Kryterium powiązane jest ze wskaźnikami:</a:t>
                      </a:r>
                    </a:p>
                    <a:p>
                      <a:r>
                        <a:rPr lang="pl-PL" sz="1200" kern="1200" dirty="0" smtClean="0">
                          <a:solidFill>
                            <a:schemeClr val="dk1"/>
                          </a:solidFill>
                          <a:effectLst/>
                          <a:latin typeface="+mn-lt"/>
                          <a:ea typeface="+mn-ea"/>
                          <a:cs typeface="+mn-cs"/>
                        </a:rPr>
                        <a:t>„Liczba wdrożonych wyników prac B+R”</a:t>
                      </a:r>
                    </a:p>
                    <a:p>
                      <a:r>
                        <a:rPr lang="pl-PL" sz="1200" kern="1200" dirty="0" smtClean="0">
                          <a:solidFill>
                            <a:schemeClr val="dk1"/>
                          </a:solidFill>
                          <a:effectLst/>
                          <a:latin typeface="+mn-lt"/>
                          <a:ea typeface="+mn-ea"/>
                          <a:cs typeface="+mn-cs"/>
                        </a:rPr>
                        <a:t>„Liczba przedsiębiorstw wspartych w zakresie wdrożenia wyników prac B+R”</a:t>
                      </a:r>
                      <a:endParaRPr lang="pl-PL" sz="1200" dirty="0"/>
                    </a:p>
                  </a:txBody>
                  <a:tcPr anchor="ctr" anchorCtr="1">
                    <a:solidFill>
                      <a:schemeClr val="accent1">
                        <a:lumMod val="20000"/>
                        <a:lumOff val="80000"/>
                      </a:schemeClr>
                    </a:solidFill>
                  </a:tcPr>
                </a:tc>
                <a:tc>
                  <a:txBody>
                    <a:bodyPr/>
                    <a:lstStyle/>
                    <a:p>
                      <a:pPr algn="ctr">
                        <a:lnSpc>
                          <a:spcPct val="107000"/>
                        </a:lnSpc>
                        <a:spcAft>
                          <a:spcPts val="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
        <p:nvSpPr>
          <p:cNvPr id="4" name="Prostokąt 3"/>
          <p:cNvSpPr/>
          <p:nvPr/>
        </p:nvSpPr>
        <p:spPr>
          <a:xfrm>
            <a:off x="2491740" y="1055957"/>
            <a:ext cx="3728147" cy="369332"/>
          </a:xfrm>
          <a:prstGeom prst="rect">
            <a:avLst/>
          </a:prstGeom>
        </p:spPr>
        <p:txBody>
          <a:bodyPr wrap="square">
            <a:spAutoFit/>
          </a:bodyPr>
          <a:lstStyle/>
          <a:p>
            <a:r>
              <a:rPr lang="pl-PL" b="1" dirty="0">
                <a:solidFill>
                  <a:srgbClr val="FF0000"/>
                </a:solidFill>
                <a:latin typeface="Calibri" pitchFamily="34" charset="0"/>
                <a:cs typeface="Calibri" pitchFamily="34" charset="0"/>
              </a:rPr>
              <a:t>Wersja zatwierdzona przez ZWM</a:t>
            </a:r>
            <a:endParaRPr lang="pl-PL" dirty="0"/>
          </a:p>
        </p:txBody>
      </p:sp>
    </p:spTree>
    <p:extLst>
      <p:ext uri="{BB962C8B-B14F-4D97-AF65-F5344CB8AC3E}">
        <p14:creationId xmlns:p14="http://schemas.microsoft.com/office/powerpoint/2010/main" val="200205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49198512"/>
              </p:ext>
            </p:extLst>
          </p:nvPr>
        </p:nvGraphicFramePr>
        <p:xfrm>
          <a:off x="726440" y="1554480"/>
          <a:ext cx="8012611" cy="4796036"/>
        </p:xfrm>
        <a:graphic>
          <a:graphicData uri="http://schemas.openxmlformats.org/drawingml/2006/table">
            <a:tbl>
              <a:tblPr firstRow="1" bandRow="1">
                <a:tableStyleId>{5C22544A-7EE6-4342-B048-85BDC9FD1C3A}</a:tableStyleId>
              </a:tblPr>
              <a:tblGrid>
                <a:gridCol w="553720"/>
                <a:gridCol w="1725930"/>
                <a:gridCol w="5006340"/>
                <a:gridCol w="726621"/>
              </a:tblGrid>
              <a:tr h="1229876">
                <a:tc>
                  <a:txBody>
                    <a:bodyPr/>
                    <a:lstStyle/>
                    <a:p>
                      <a:pPr algn="ctr"/>
                      <a:r>
                        <a:rPr lang="pl-PL" sz="1600" b="1" kern="1200" dirty="0" smtClean="0">
                          <a:solidFill>
                            <a:schemeClr val="lt1"/>
                          </a:solidFill>
                          <a:latin typeface="+mn-lt"/>
                          <a:ea typeface="+mn-ea"/>
                          <a:cs typeface="+mn-cs"/>
                        </a:rPr>
                        <a:t>L.p.</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latin typeface="+mn-lt"/>
                          <a:ea typeface="+mn-ea"/>
                          <a:cs typeface="+mn-cs"/>
                        </a:rPr>
                        <a:t>Kryterium</a:t>
                      </a:r>
                      <a:endParaRPr lang="pl-PL" sz="1600" dirty="0" smtClean="0"/>
                    </a:p>
                    <a:p>
                      <a:pPr algn="ctr"/>
                      <a:endParaRPr lang="pl-PL" sz="1600" dirty="0"/>
                    </a:p>
                  </a:txBody>
                  <a:tcPr anchor="ctr"/>
                </a:tc>
                <a:tc>
                  <a:txBody>
                    <a:bodyPr/>
                    <a:lstStyle/>
                    <a:p>
                      <a:pPr algn="ctr"/>
                      <a:r>
                        <a:rPr lang="pl-PL" sz="1200" dirty="0" smtClean="0"/>
                        <a:t>Opis</a:t>
                      </a:r>
                      <a:r>
                        <a:rPr lang="pl-PL" sz="1200" baseline="0" dirty="0" smtClean="0"/>
                        <a:t> kryterium </a:t>
                      </a:r>
                      <a:endParaRPr lang="pl-PL"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Ocena kryterium</a:t>
                      </a:r>
                    </a:p>
                  </a:txBody>
                  <a:tcPr anchor="ctr"/>
                </a:tc>
              </a:tr>
              <a:tr h="3513574">
                <a:tc>
                  <a:txBody>
                    <a:bodyPr/>
                    <a:lstStyle/>
                    <a:p>
                      <a:pPr algn="l"/>
                      <a:r>
                        <a:rPr lang="pl-PL" sz="2800" dirty="0" smtClean="0"/>
                        <a:t>1.</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Wdrożenie wyników prac B+R</a:t>
                      </a:r>
                      <a:endParaRPr lang="pl-PL" sz="2800" dirty="0"/>
                    </a:p>
                  </a:txBody>
                  <a:tcPr anchor="ctr" anchorCtr="1">
                    <a:solidFill>
                      <a:schemeClr val="accent1">
                        <a:lumMod val="20000"/>
                        <a:lumOff val="80000"/>
                      </a:schemeClr>
                    </a:solidFill>
                  </a:tcPr>
                </a:tc>
                <a:tc>
                  <a:txBody>
                    <a:bodyPr/>
                    <a:lstStyle/>
                    <a:p>
                      <a:r>
                        <a:rPr lang="pl-PL" sz="1200" kern="1200" dirty="0" smtClean="0">
                          <a:solidFill>
                            <a:schemeClr val="dk1"/>
                          </a:solidFill>
                          <a:effectLst/>
                          <a:latin typeface="+mn-lt"/>
                          <a:ea typeface="+mn-ea"/>
                          <a:cs typeface="+mn-cs"/>
                        </a:rPr>
                        <a:t>W ramach kryterium ocenie podlegać będzie, czy inwestycja jest wdrożeniem wyników prac B+R, zakończonych nie wcześniej niż w 01.01.2011 r.:</a:t>
                      </a:r>
                    </a:p>
                    <a:p>
                      <a:pPr lvl="0"/>
                      <a:r>
                        <a:rPr lang="pl-PL" sz="1200" kern="1200" dirty="0" smtClean="0">
                          <a:solidFill>
                            <a:schemeClr val="dk1"/>
                          </a:solidFill>
                          <a:effectLst/>
                          <a:latin typeface="+mn-lt"/>
                          <a:ea typeface="+mn-ea"/>
                          <a:cs typeface="+mn-cs"/>
                        </a:rPr>
                        <a:t>zleconych przez wnioskodawcę;</a:t>
                      </a:r>
                    </a:p>
                    <a:p>
                      <a:pPr lvl="0"/>
                      <a:r>
                        <a:rPr lang="pl-PL" sz="1200" kern="1200" dirty="0" smtClean="0">
                          <a:solidFill>
                            <a:schemeClr val="dk1"/>
                          </a:solidFill>
                          <a:effectLst/>
                          <a:latin typeface="+mn-lt"/>
                          <a:ea typeface="+mn-ea"/>
                          <a:cs typeface="+mn-cs"/>
                        </a:rPr>
                        <a:t>przeprowadzonych przez wnioskodawcę;</a:t>
                      </a:r>
                    </a:p>
                    <a:p>
                      <a:pPr lvl="0"/>
                      <a:r>
                        <a:rPr lang="pl-PL" sz="1200" kern="1200" dirty="0" smtClean="0">
                          <a:solidFill>
                            <a:schemeClr val="dk1"/>
                          </a:solidFill>
                          <a:effectLst/>
                          <a:latin typeface="+mn-lt"/>
                          <a:ea typeface="+mn-ea"/>
                          <a:cs typeface="+mn-cs"/>
                        </a:rPr>
                        <a:t>zakupionych przez wnioskodawcę.</a:t>
                      </a:r>
                    </a:p>
                    <a:p>
                      <a:r>
                        <a:rPr lang="pl-PL" sz="1200" kern="1200" dirty="0" smtClean="0">
                          <a:solidFill>
                            <a:schemeClr val="dk1"/>
                          </a:solidFill>
                          <a:effectLst/>
                          <a:latin typeface="+mn-lt"/>
                          <a:ea typeface="+mn-ea"/>
                          <a:cs typeface="+mn-cs"/>
                        </a:rPr>
                        <a:t>Wnioskodawca jest zobowiązany wykazać na dzień złożenia wniosku o dofinansowanie, że jest w posiadaniu praw do wyników  prac B+R, które zapewnią mu odpowiedni poziom uprawnień, pozwalający na wykorzystanie wyników prac B+R zgodnie z opisem i celami projektu. </a:t>
                      </a:r>
                      <a:endParaRPr lang="pl-PL" sz="1200" kern="1200" dirty="0" smtClean="0">
                        <a:solidFill>
                          <a:schemeClr val="dk1"/>
                        </a:solidFill>
                        <a:effectLst/>
                        <a:latin typeface="+mn-lt"/>
                        <a:ea typeface="+mn-ea"/>
                        <a:cs typeface="+mn-cs"/>
                      </a:endParaRPr>
                    </a:p>
                    <a:p>
                      <a:r>
                        <a:rPr lang="pl-PL" sz="1200" kern="1200" dirty="0" smtClean="0">
                          <a:solidFill>
                            <a:schemeClr val="dk1"/>
                          </a:solidFill>
                          <a:effectLst/>
                          <a:latin typeface="+mn-lt"/>
                          <a:ea typeface="+mn-ea"/>
                          <a:cs typeface="+mn-cs"/>
                        </a:rPr>
                        <a:t>Dokumentem </a:t>
                      </a:r>
                      <a:r>
                        <a:rPr lang="pl-PL" sz="1200" kern="1200" dirty="0" smtClean="0">
                          <a:solidFill>
                            <a:schemeClr val="dk1"/>
                          </a:solidFill>
                          <a:effectLst/>
                          <a:latin typeface="+mn-lt"/>
                          <a:ea typeface="+mn-ea"/>
                          <a:cs typeface="+mn-cs"/>
                        </a:rPr>
                        <a:t>potwierdzającym może </a:t>
                      </a:r>
                      <a:r>
                        <a:rPr lang="pl-PL" sz="1200" kern="1200" dirty="0" smtClean="0">
                          <a:solidFill>
                            <a:schemeClr val="dk1"/>
                          </a:solidFill>
                          <a:effectLst/>
                          <a:latin typeface="+mn-lt"/>
                          <a:ea typeface="+mn-ea"/>
                          <a:cs typeface="+mn-cs"/>
                        </a:rPr>
                        <a:t>być </a:t>
                      </a:r>
                      <a:r>
                        <a:rPr lang="pl-PL" sz="1200" kern="1200" dirty="0" smtClean="0">
                          <a:solidFill>
                            <a:srgbClr val="FF0000"/>
                          </a:solidFill>
                          <a:effectLst/>
                          <a:latin typeface="+mn-lt"/>
                          <a:ea typeface="+mn-ea"/>
                          <a:cs typeface="+mn-cs"/>
                        </a:rPr>
                        <a:t>np.</a:t>
                      </a:r>
                      <a:r>
                        <a:rPr lang="pl-PL" sz="1200" kern="1200" dirty="0" smtClean="0">
                          <a:solidFill>
                            <a:schemeClr val="dk1"/>
                          </a:solidFill>
                          <a:effectLst/>
                          <a:latin typeface="+mn-lt"/>
                          <a:ea typeface="+mn-ea"/>
                          <a:cs typeface="+mn-cs"/>
                        </a:rPr>
                        <a:t>: </a:t>
                      </a:r>
                      <a:r>
                        <a:rPr lang="pl-PL" sz="1200" kern="1200" dirty="0" smtClean="0">
                          <a:solidFill>
                            <a:schemeClr val="dk1"/>
                          </a:solidFill>
                          <a:effectLst/>
                          <a:latin typeface="+mn-lt"/>
                          <a:ea typeface="+mn-ea"/>
                          <a:cs typeface="+mn-cs"/>
                        </a:rPr>
                        <a:t>umowa potwierdzająca zakup </a:t>
                      </a:r>
                      <a:r>
                        <a:rPr lang="pl-PL" sz="1200" strike="sngStrike" kern="1200" dirty="0" smtClean="0">
                          <a:solidFill>
                            <a:srgbClr val="FF0000"/>
                          </a:solidFill>
                          <a:effectLst/>
                          <a:latin typeface="+mn-lt"/>
                          <a:ea typeface="+mn-ea"/>
                          <a:cs typeface="+mn-cs"/>
                        </a:rPr>
                        <a:t>np. </a:t>
                      </a:r>
                      <a:r>
                        <a:rPr lang="pl-PL" sz="1200" kern="1200" dirty="0" smtClean="0">
                          <a:solidFill>
                            <a:schemeClr val="dk1"/>
                          </a:solidFill>
                          <a:effectLst/>
                          <a:latin typeface="+mn-lt"/>
                          <a:ea typeface="+mn-ea"/>
                          <a:cs typeface="+mn-cs"/>
                        </a:rPr>
                        <a:t>wyników prac B+R, patentu, licencji, umowy cywilno – prawne</a:t>
                      </a:r>
                      <a:r>
                        <a:rPr lang="pl-PL" sz="1200" strike="sngStrike" kern="1200" dirty="0" smtClean="0">
                          <a:solidFill>
                            <a:srgbClr val="FF0000"/>
                          </a:solidFill>
                          <a:effectLst/>
                          <a:latin typeface="+mn-lt"/>
                          <a:ea typeface="+mn-ea"/>
                          <a:cs typeface="+mn-cs"/>
                        </a:rPr>
                        <a:t>j</a:t>
                      </a:r>
                      <a:r>
                        <a:rPr lang="pl-PL" sz="1200" kern="1200" dirty="0" smtClean="0">
                          <a:solidFill>
                            <a:schemeClr val="dk1"/>
                          </a:solidFill>
                          <a:effectLst/>
                          <a:latin typeface="+mn-lt"/>
                          <a:ea typeface="+mn-ea"/>
                          <a:cs typeface="+mn-cs"/>
                        </a:rPr>
                        <a:t>, raporty, sprawozdania merytoryczne z przeprowadzonych badań, testów i walidacji prototypów, projektów pilotażowych. </a:t>
                      </a:r>
                    </a:p>
                    <a:p>
                      <a:r>
                        <a:rPr lang="pl-PL" sz="1200" kern="1200" dirty="0" smtClean="0">
                          <a:solidFill>
                            <a:schemeClr val="dk1"/>
                          </a:solidFill>
                          <a:effectLst/>
                          <a:latin typeface="+mn-lt"/>
                          <a:ea typeface="+mn-ea"/>
                          <a:cs typeface="+mn-cs"/>
                        </a:rPr>
                        <a:t>Z przedłożonych dokumentów musi jednoznacznie wynikać, iż zlecone, przeprowadzone, bądź zakupione prace B+R dotyczą wdrożenia będącego przedmiotem projektu. </a:t>
                      </a:r>
                    </a:p>
                    <a:p>
                      <a:r>
                        <a:rPr lang="pl-PL" sz="1200" kern="1200" dirty="0" smtClean="0">
                          <a:solidFill>
                            <a:schemeClr val="dk1"/>
                          </a:solidFill>
                          <a:effectLst/>
                          <a:latin typeface="+mn-lt"/>
                          <a:ea typeface="+mn-ea"/>
                          <a:cs typeface="+mn-cs"/>
                        </a:rPr>
                        <a:t>Kryterium powiązane jest ze wskaźnikami:</a:t>
                      </a:r>
                    </a:p>
                    <a:p>
                      <a:r>
                        <a:rPr lang="pl-PL" sz="1200" kern="1200" dirty="0" smtClean="0">
                          <a:solidFill>
                            <a:schemeClr val="dk1"/>
                          </a:solidFill>
                          <a:effectLst/>
                          <a:latin typeface="+mn-lt"/>
                          <a:ea typeface="+mn-ea"/>
                          <a:cs typeface="+mn-cs"/>
                        </a:rPr>
                        <a:t>„Liczba wdrożonych wyników prac B+R”</a:t>
                      </a:r>
                    </a:p>
                    <a:p>
                      <a:r>
                        <a:rPr lang="pl-PL" sz="1200" kern="1200" dirty="0" smtClean="0">
                          <a:solidFill>
                            <a:schemeClr val="dk1"/>
                          </a:solidFill>
                          <a:effectLst/>
                          <a:latin typeface="+mn-lt"/>
                          <a:ea typeface="+mn-ea"/>
                          <a:cs typeface="+mn-cs"/>
                        </a:rPr>
                        <a:t>„Liczba przedsiębiorstw wspartych w zakresie wdrożenia wyników prac B+R”</a:t>
                      </a:r>
                      <a:endParaRPr lang="pl-PL" sz="1200" dirty="0"/>
                    </a:p>
                  </a:txBody>
                  <a:tcPr anchor="ctr" anchorCtr="1">
                    <a:solidFill>
                      <a:schemeClr val="accent1">
                        <a:lumMod val="20000"/>
                        <a:lumOff val="80000"/>
                      </a:schemeClr>
                    </a:solidFill>
                  </a:tcPr>
                </a:tc>
                <a:tc>
                  <a:txBody>
                    <a:bodyPr/>
                    <a:lstStyle/>
                    <a:p>
                      <a:pPr algn="ctr">
                        <a:lnSpc>
                          <a:spcPct val="107000"/>
                        </a:lnSpc>
                        <a:spcAft>
                          <a:spcPts val="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
        <p:nvSpPr>
          <p:cNvPr id="4" name="Prostokąt 3"/>
          <p:cNvSpPr/>
          <p:nvPr/>
        </p:nvSpPr>
        <p:spPr>
          <a:xfrm>
            <a:off x="2514600" y="1062990"/>
            <a:ext cx="4617720" cy="369332"/>
          </a:xfrm>
          <a:prstGeom prst="rect">
            <a:avLst/>
          </a:prstGeom>
        </p:spPr>
        <p:txBody>
          <a:bodyPr wrap="square">
            <a:spAutoFit/>
          </a:bodyPr>
          <a:lstStyle/>
          <a:p>
            <a:r>
              <a:rPr lang="pl-PL" b="1" dirty="0">
                <a:solidFill>
                  <a:srgbClr val="FF0000"/>
                </a:solidFill>
                <a:latin typeface="Calibri" pitchFamily="34" charset="0"/>
                <a:cs typeface="Calibri" pitchFamily="34" charset="0"/>
              </a:rPr>
              <a:t>Nowa wersja kryterium - AUTOPOPRAWKA</a:t>
            </a:r>
            <a:endParaRPr lang="pl-PL" dirty="0"/>
          </a:p>
        </p:txBody>
      </p:sp>
    </p:spTree>
    <p:extLst>
      <p:ext uri="{BB962C8B-B14F-4D97-AF65-F5344CB8AC3E}">
        <p14:creationId xmlns:p14="http://schemas.microsoft.com/office/powerpoint/2010/main" val="1781676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39909649"/>
              </p:ext>
            </p:extLst>
          </p:nvPr>
        </p:nvGraphicFramePr>
        <p:xfrm>
          <a:off x="612140" y="1634489"/>
          <a:ext cx="8012611" cy="4972051"/>
        </p:xfrm>
        <a:graphic>
          <a:graphicData uri="http://schemas.openxmlformats.org/drawingml/2006/table">
            <a:tbl>
              <a:tblPr firstRow="1" bandRow="1">
                <a:tableStyleId>{5C22544A-7EE6-4342-B048-85BDC9FD1C3A}</a:tableStyleId>
              </a:tblPr>
              <a:tblGrid>
                <a:gridCol w="508000"/>
                <a:gridCol w="1977390"/>
                <a:gridCol w="4743450"/>
                <a:gridCol w="783771"/>
              </a:tblGrid>
              <a:tr h="1095223">
                <a:tc>
                  <a:txBody>
                    <a:bodyPr/>
                    <a:lstStyle/>
                    <a:p>
                      <a:pPr algn="ctr"/>
                      <a:r>
                        <a:rPr lang="pl-PL" sz="1600" b="1" kern="1200" dirty="0" smtClean="0">
                          <a:solidFill>
                            <a:schemeClr val="lt1"/>
                          </a:solidFill>
                          <a:latin typeface="+mn-lt"/>
                          <a:ea typeface="+mn-ea"/>
                          <a:cs typeface="+mn-cs"/>
                        </a:rPr>
                        <a:t>L.p.</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latin typeface="+mn-lt"/>
                          <a:ea typeface="+mn-ea"/>
                          <a:cs typeface="+mn-cs"/>
                        </a:rPr>
                        <a:t>Kryterium</a:t>
                      </a:r>
                      <a:endParaRPr lang="pl-PL" sz="1600" dirty="0" smtClean="0"/>
                    </a:p>
                    <a:p>
                      <a:pPr algn="ctr"/>
                      <a:endParaRPr lang="pl-PL" sz="1600" dirty="0"/>
                    </a:p>
                  </a:txBody>
                  <a:tcPr anchor="ctr"/>
                </a:tc>
                <a:tc>
                  <a:txBody>
                    <a:bodyPr/>
                    <a:lstStyle/>
                    <a:p>
                      <a:pPr algn="ctr"/>
                      <a:r>
                        <a:rPr lang="pl-PL" sz="1600" dirty="0" smtClean="0"/>
                        <a:t>Opis </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Ocena kryterium</a:t>
                      </a:r>
                    </a:p>
                  </a:txBody>
                  <a:tcPr anchor="ctr"/>
                </a:tc>
              </a:tr>
              <a:tr h="3876828">
                <a:tc>
                  <a:txBody>
                    <a:bodyPr/>
                    <a:lstStyle/>
                    <a:p>
                      <a:pPr algn="l"/>
                      <a:r>
                        <a:rPr lang="pl-PL" sz="2800" dirty="0" smtClean="0"/>
                        <a:t>2.</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Wprowadzanie nowych i/lub znacząco udoskonalonych produktów/usług</a:t>
                      </a:r>
                      <a:endParaRPr lang="pl-PL" sz="2800" dirty="0"/>
                    </a:p>
                  </a:txBody>
                  <a:tcPr anchor="ctr" anchorCtr="1">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W ramach kryterium ocenie podlegać będzie, czy projekt dotyczy wprowadzenia co najmniej na rynek województwa mazowieckiego nowych lub znacząco ulepszonych produktów/usług będących wynikiem prac B+R.</a:t>
                      </a:r>
                    </a:p>
                    <a:p>
                      <a:r>
                        <a:rPr lang="pl-PL" sz="1400" kern="1200" dirty="0" smtClean="0">
                          <a:solidFill>
                            <a:schemeClr val="dk1"/>
                          </a:solidFill>
                          <a:effectLst/>
                          <a:latin typeface="+mn-lt"/>
                          <a:ea typeface="+mn-ea"/>
                          <a:cs typeface="+mn-cs"/>
                        </a:rPr>
                        <a:t>Nowy produkt lub usługa powstaje w wyniku zastosowanej innowacji produktowej i/lub procesowej. Produkt jest nowy na rynku, jeżeli nie ma innych dostępnych na rynku produktów oferujących taką samą funkcjonalność lub technologia, którą wykorzystuje nowy produkt zasadniczo różni się od technologii już istniejących produktów.</a:t>
                      </a:r>
                      <a:r>
                        <a:rPr lang="pl-PL" sz="1400" dirty="0" smtClean="0">
                          <a:effectLst/>
                        </a:rPr>
                        <a:t> </a:t>
                      </a:r>
                      <a:r>
                        <a:rPr lang="pl-PL" sz="1400" kern="1200" dirty="0" smtClean="0">
                          <a:solidFill>
                            <a:schemeClr val="dk1"/>
                          </a:solidFill>
                          <a:effectLst/>
                          <a:latin typeface="+mn-lt"/>
                          <a:ea typeface="+mn-ea"/>
                          <a:cs typeface="+mn-cs"/>
                        </a:rPr>
                        <a:t>Zgodnie z podręcznikiem Oslo ZASADY GROMADZENIA I INTERPRETACJI DANYCH DOTYCZĄCYCH INNOWACJI, Wydanie trzecie, OECD/Eurostat, Paryż 2008.</a:t>
                      </a:r>
                    </a:p>
                    <a:p>
                      <a:pPr algn="ctr"/>
                      <a:endParaRPr lang="pl-PL" sz="2800" dirty="0"/>
                    </a:p>
                  </a:txBody>
                  <a:tcPr anchor="ctr" anchorCtr="1">
                    <a:solidFill>
                      <a:schemeClr val="accent1">
                        <a:lumMod val="20000"/>
                        <a:lumOff val="80000"/>
                      </a:schemeClr>
                    </a:solidFill>
                  </a:tcPr>
                </a:tc>
                <a:tc>
                  <a:txBody>
                    <a:bodyPr/>
                    <a:lstStyle/>
                    <a:p>
                      <a:pPr algn="ctr">
                        <a:lnSpc>
                          <a:spcPct val="107000"/>
                        </a:lnSpc>
                        <a:spcAft>
                          <a:spcPts val="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a:t>
            </a:r>
            <a:endParaRPr lang="pl-PL" sz="3200" dirty="0">
              <a:latin typeface="Calibri" pitchFamily="34" charset="0"/>
            </a:endParaRPr>
          </a:p>
        </p:txBody>
      </p:sp>
      <p:sp>
        <p:nvSpPr>
          <p:cNvPr id="4" name="Prostokąt 3"/>
          <p:cNvSpPr/>
          <p:nvPr/>
        </p:nvSpPr>
        <p:spPr>
          <a:xfrm>
            <a:off x="2491740" y="1055957"/>
            <a:ext cx="3728147" cy="369332"/>
          </a:xfrm>
          <a:prstGeom prst="rect">
            <a:avLst/>
          </a:prstGeom>
        </p:spPr>
        <p:txBody>
          <a:bodyPr wrap="square">
            <a:spAutoFit/>
          </a:bodyPr>
          <a:lstStyle/>
          <a:p>
            <a:r>
              <a:rPr lang="pl-PL" b="1" dirty="0">
                <a:solidFill>
                  <a:srgbClr val="FF0000"/>
                </a:solidFill>
                <a:latin typeface="Calibri" pitchFamily="34" charset="0"/>
                <a:cs typeface="Calibri" pitchFamily="34" charset="0"/>
              </a:rPr>
              <a:t>Wersja zatwierdzona przez ZWM</a:t>
            </a:r>
            <a:endParaRPr lang="pl-PL" dirty="0"/>
          </a:p>
        </p:txBody>
      </p:sp>
    </p:spTree>
    <p:extLst>
      <p:ext uri="{BB962C8B-B14F-4D97-AF65-F5344CB8AC3E}">
        <p14:creationId xmlns:p14="http://schemas.microsoft.com/office/powerpoint/2010/main" val="217033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40638696"/>
              </p:ext>
            </p:extLst>
          </p:nvPr>
        </p:nvGraphicFramePr>
        <p:xfrm>
          <a:off x="612140" y="1634489"/>
          <a:ext cx="8012611" cy="5027143"/>
        </p:xfrm>
        <a:graphic>
          <a:graphicData uri="http://schemas.openxmlformats.org/drawingml/2006/table">
            <a:tbl>
              <a:tblPr firstRow="1" bandRow="1">
                <a:tableStyleId>{5C22544A-7EE6-4342-B048-85BDC9FD1C3A}</a:tableStyleId>
              </a:tblPr>
              <a:tblGrid>
                <a:gridCol w="508000"/>
                <a:gridCol w="1977390"/>
                <a:gridCol w="4743450"/>
                <a:gridCol w="783771"/>
              </a:tblGrid>
              <a:tr h="1095223">
                <a:tc>
                  <a:txBody>
                    <a:bodyPr/>
                    <a:lstStyle/>
                    <a:p>
                      <a:pPr algn="ctr"/>
                      <a:r>
                        <a:rPr lang="pl-PL" sz="1600" b="1" kern="1200" dirty="0" smtClean="0">
                          <a:solidFill>
                            <a:schemeClr val="lt1"/>
                          </a:solidFill>
                          <a:latin typeface="+mn-lt"/>
                          <a:ea typeface="+mn-ea"/>
                          <a:cs typeface="+mn-cs"/>
                        </a:rPr>
                        <a:t>L.p.</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latin typeface="+mn-lt"/>
                          <a:ea typeface="+mn-ea"/>
                          <a:cs typeface="+mn-cs"/>
                        </a:rPr>
                        <a:t>Kryterium</a:t>
                      </a:r>
                      <a:endParaRPr lang="pl-PL" sz="1600" dirty="0" smtClean="0"/>
                    </a:p>
                    <a:p>
                      <a:pPr algn="ctr"/>
                      <a:endParaRPr lang="pl-PL" sz="1600" dirty="0"/>
                    </a:p>
                  </a:txBody>
                  <a:tcPr anchor="ctr"/>
                </a:tc>
                <a:tc>
                  <a:txBody>
                    <a:bodyPr/>
                    <a:lstStyle/>
                    <a:p>
                      <a:pPr algn="ctr"/>
                      <a:r>
                        <a:rPr lang="pl-PL" sz="1600" dirty="0" smtClean="0"/>
                        <a:t>Opis </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Ocena kryterium</a:t>
                      </a:r>
                    </a:p>
                  </a:txBody>
                  <a:tcPr anchor="ctr"/>
                </a:tc>
              </a:tr>
              <a:tr h="3876828">
                <a:tc>
                  <a:txBody>
                    <a:bodyPr/>
                    <a:lstStyle/>
                    <a:p>
                      <a:pPr algn="l"/>
                      <a:r>
                        <a:rPr lang="pl-PL" sz="2800" dirty="0" smtClean="0"/>
                        <a:t>2.</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Wprowadzanie nowych i/lub znacząco udoskonalonych produktów/usług</a:t>
                      </a:r>
                      <a:endParaRPr lang="pl-PL" sz="2800" dirty="0"/>
                    </a:p>
                  </a:txBody>
                  <a:tcPr anchor="ctr" anchorCtr="1">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W ramach kryterium ocenie podlegać będzie, czy projekt dotyczy wprowadzenia co najmniej na rynek województwa mazowieckiego nowych lub znacząco ulepszonych produktów/usług będących wynikiem prac B+R.</a:t>
                      </a:r>
                    </a:p>
                    <a:p>
                      <a:r>
                        <a:rPr lang="pl-PL" sz="1400" kern="1200" dirty="0" smtClean="0">
                          <a:solidFill>
                            <a:srgbClr val="FF0000"/>
                          </a:solidFill>
                          <a:effectLst/>
                          <a:latin typeface="+mn-lt"/>
                          <a:ea typeface="+mn-ea"/>
                          <a:cs typeface="+mn-cs"/>
                        </a:rPr>
                        <a:t>Kryterium powiązane jest ze wskaźnikiem:</a:t>
                      </a:r>
                    </a:p>
                    <a:p>
                      <a:r>
                        <a:rPr lang="pl-PL" sz="1400" kern="1200" dirty="0" smtClean="0">
                          <a:solidFill>
                            <a:srgbClr val="FF0000"/>
                          </a:solidFill>
                          <a:effectLst/>
                          <a:latin typeface="+mn-lt"/>
                          <a:ea typeface="+mn-ea"/>
                          <a:cs typeface="+mn-cs"/>
                        </a:rPr>
                        <a:t>„Liczba przedsiębiorstw objętych wsparciem w celu wprowadzenia produktów nowych dla rynku (CI 28)”</a:t>
                      </a:r>
                    </a:p>
                    <a:p>
                      <a:r>
                        <a:rPr lang="pl-PL" sz="1400" kern="1200" dirty="0" smtClean="0">
                          <a:solidFill>
                            <a:schemeClr val="dk1"/>
                          </a:solidFill>
                          <a:effectLst/>
                          <a:latin typeface="+mn-lt"/>
                          <a:ea typeface="+mn-ea"/>
                          <a:cs typeface="+mn-cs"/>
                        </a:rPr>
                        <a:t>Nowy produkt lub usługa powstaje w wyniku zastosowanej innowacji produktowej i/lub procesowej. Produkt jest nowy na rynku, jeżeli nie ma innych dostępnych na rynku produktów oferujących taką samą funkcjonalność lub technologia, którą wykorzystuje nowy produkt zasadniczo różni się od technologii już istniejących produktów.</a:t>
                      </a:r>
                      <a:r>
                        <a:rPr lang="pl-PL" sz="1400" dirty="0" smtClean="0">
                          <a:effectLst/>
                        </a:rPr>
                        <a:t> </a:t>
                      </a:r>
                      <a:r>
                        <a:rPr lang="pl-PL" sz="1400" kern="1200" dirty="0" smtClean="0">
                          <a:solidFill>
                            <a:schemeClr val="dk1"/>
                          </a:solidFill>
                          <a:effectLst/>
                          <a:latin typeface="+mn-lt"/>
                          <a:ea typeface="+mn-ea"/>
                          <a:cs typeface="+mn-cs"/>
                        </a:rPr>
                        <a:t>Zgodnie z podręcznikiem Oslo ZASADY GROMADZENIA I INTERPRETACJI DANYCH DOTYCZĄCYCH INNOWACJI, Wydanie trzecie, OECD/Eurostat, Paryż 2008.</a:t>
                      </a:r>
                    </a:p>
                    <a:p>
                      <a:pPr algn="ctr"/>
                      <a:endParaRPr lang="pl-PL" sz="2800" dirty="0"/>
                    </a:p>
                  </a:txBody>
                  <a:tcPr anchor="ctr" anchorCtr="1">
                    <a:solidFill>
                      <a:schemeClr val="accent1">
                        <a:lumMod val="20000"/>
                        <a:lumOff val="80000"/>
                      </a:schemeClr>
                    </a:solidFill>
                  </a:tcPr>
                </a:tc>
                <a:tc>
                  <a:txBody>
                    <a:bodyPr/>
                    <a:lstStyle/>
                    <a:p>
                      <a:pPr algn="ctr">
                        <a:lnSpc>
                          <a:spcPct val="107000"/>
                        </a:lnSpc>
                        <a:spcAft>
                          <a:spcPts val="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a:t>
            </a:r>
            <a:endParaRPr lang="pl-PL" sz="3200" dirty="0">
              <a:solidFill>
                <a:srgbClr val="FF0000"/>
              </a:solidFill>
              <a:latin typeface="Calibri" pitchFamily="34" charset="0"/>
            </a:endParaRPr>
          </a:p>
        </p:txBody>
      </p:sp>
      <p:sp>
        <p:nvSpPr>
          <p:cNvPr id="5" name="Prostokąt 4"/>
          <p:cNvSpPr/>
          <p:nvPr/>
        </p:nvSpPr>
        <p:spPr>
          <a:xfrm>
            <a:off x="2514600" y="1131570"/>
            <a:ext cx="4617720" cy="369332"/>
          </a:xfrm>
          <a:prstGeom prst="rect">
            <a:avLst/>
          </a:prstGeom>
        </p:spPr>
        <p:txBody>
          <a:bodyPr wrap="square">
            <a:spAutoFit/>
          </a:bodyPr>
          <a:lstStyle/>
          <a:p>
            <a:r>
              <a:rPr lang="pl-PL" b="1" dirty="0">
                <a:solidFill>
                  <a:srgbClr val="FF0000"/>
                </a:solidFill>
                <a:latin typeface="Calibri" pitchFamily="34" charset="0"/>
                <a:cs typeface="Calibri" pitchFamily="34" charset="0"/>
              </a:rPr>
              <a:t>Nowa wersja kryterium - AUTOPOPRAWKA</a:t>
            </a:r>
            <a:endParaRPr lang="pl-PL" dirty="0"/>
          </a:p>
        </p:txBody>
      </p:sp>
    </p:spTree>
    <p:extLst>
      <p:ext uri="{BB962C8B-B14F-4D97-AF65-F5344CB8AC3E}">
        <p14:creationId xmlns:p14="http://schemas.microsoft.com/office/powerpoint/2010/main" val="339500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75154130"/>
              </p:ext>
            </p:extLst>
          </p:nvPr>
        </p:nvGraphicFramePr>
        <p:xfrm>
          <a:off x="612140" y="1634489"/>
          <a:ext cx="8012611" cy="4972051"/>
        </p:xfrm>
        <a:graphic>
          <a:graphicData uri="http://schemas.openxmlformats.org/drawingml/2006/table">
            <a:tbl>
              <a:tblPr firstRow="1" bandRow="1">
                <a:tableStyleId>{5C22544A-7EE6-4342-B048-85BDC9FD1C3A}</a:tableStyleId>
              </a:tblPr>
              <a:tblGrid>
                <a:gridCol w="508000"/>
                <a:gridCol w="1977390"/>
                <a:gridCol w="4743450"/>
                <a:gridCol w="783771"/>
              </a:tblGrid>
              <a:tr h="1095223">
                <a:tc>
                  <a:txBody>
                    <a:bodyPr/>
                    <a:lstStyle/>
                    <a:p>
                      <a:pPr algn="ctr"/>
                      <a:r>
                        <a:rPr lang="pl-PL" sz="1600" b="1" kern="1200" dirty="0" smtClean="0">
                          <a:solidFill>
                            <a:schemeClr val="lt1"/>
                          </a:solidFill>
                          <a:latin typeface="+mn-lt"/>
                          <a:ea typeface="+mn-ea"/>
                          <a:cs typeface="+mn-cs"/>
                        </a:rPr>
                        <a:t>L.p.</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latin typeface="+mn-lt"/>
                          <a:ea typeface="+mn-ea"/>
                          <a:cs typeface="+mn-cs"/>
                        </a:rPr>
                        <a:t>Kryterium</a:t>
                      </a:r>
                      <a:endParaRPr lang="pl-PL" sz="1600" dirty="0" smtClean="0"/>
                    </a:p>
                    <a:p>
                      <a:pPr algn="ctr"/>
                      <a:endParaRPr lang="pl-PL" sz="1600" dirty="0"/>
                    </a:p>
                  </a:txBody>
                  <a:tcPr anchor="ctr"/>
                </a:tc>
                <a:tc>
                  <a:txBody>
                    <a:bodyPr/>
                    <a:lstStyle/>
                    <a:p>
                      <a:pPr algn="ctr"/>
                      <a:r>
                        <a:rPr lang="pl-PL" sz="1600" dirty="0" smtClean="0"/>
                        <a:t>Opis </a:t>
                      </a:r>
                      <a:endParaRPr lang="pl-PL"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Ocena kryterium</a:t>
                      </a:r>
                    </a:p>
                  </a:txBody>
                  <a:tcPr anchor="ctr"/>
                </a:tc>
              </a:tr>
              <a:tr h="3876828">
                <a:tc>
                  <a:txBody>
                    <a:bodyPr/>
                    <a:lstStyle/>
                    <a:p>
                      <a:pPr algn="l"/>
                      <a:r>
                        <a:rPr lang="pl-PL" sz="2800" dirty="0" smtClean="0"/>
                        <a:t>3.</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Analiza potrzeb</a:t>
                      </a:r>
                      <a:endParaRPr lang="pl-PL" sz="2800" dirty="0"/>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W ramach kryterium oceniane będzie, czy analiza rynku przeprowadzona przez wnioskodawcę potwierdza zapotrzebowanie na produkty, usługi lub rozwiązania dotyczące procesu produkcji opracowane lub znacząco udoskonalone w wyniku realizacji projektu, oraz czy projekt stanowi odpowiedź na zidentyfikowane potrzeby wnioskodawcy.</a:t>
                      </a:r>
                      <a:endParaRPr lang="pl-PL" sz="2800" dirty="0"/>
                    </a:p>
                  </a:txBody>
                  <a:tcPr anchor="ctr" anchorCtr="1">
                    <a:solidFill>
                      <a:schemeClr val="accent1">
                        <a:lumMod val="20000"/>
                        <a:lumOff val="80000"/>
                      </a:schemeClr>
                    </a:solidFill>
                  </a:tcPr>
                </a:tc>
                <a:tc>
                  <a:txBody>
                    <a:bodyPr/>
                    <a:lstStyle/>
                    <a:p>
                      <a:pPr algn="ctr">
                        <a:lnSpc>
                          <a:spcPct val="107000"/>
                        </a:lnSpc>
                        <a:spcAft>
                          <a:spcPts val="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DOSTĘPU  </a:t>
            </a:r>
            <a:endParaRPr lang="pl-PL" sz="3200" dirty="0">
              <a:solidFill>
                <a:srgbClr val="FF0000"/>
              </a:solidFill>
              <a:latin typeface="Calibri" pitchFamily="34" charset="0"/>
            </a:endParaRPr>
          </a:p>
        </p:txBody>
      </p:sp>
    </p:spTree>
    <p:extLst>
      <p:ext uri="{BB962C8B-B14F-4D97-AF65-F5344CB8AC3E}">
        <p14:creationId xmlns:p14="http://schemas.microsoft.com/office/powerpoint/2010/main" val="80521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18885504"/>
              </p:ext>
            </p:extLst>
          </p:nvPr>
        </p:nvGraphicFramePr>
        <p:xfrm>
          <a:off x="77724" y="1384904"/>
          <a:ext cx="8971223" cy="4684162"/>
        </p:xfrm>
        <a:graphic>
          <a:graphicData uri="http://schemas.openxmlformats.org/drawingml/2006/table">
            <a:tbl>
              <a:tblPr firstRow="1" bandRow="1">
                <a:tableStyleId>{5C22544A-7EE6-4342-B048-85BDC9FD1C3A}</a:tableStyleId>
              </a:tblPr>
              <a:tblGrid>
                <a:gridCol w="516956"/>
                <a:gridCol w="1313538"/>
                <a:gridCol w="4134106"/>
                <a:gridCol w="2229384"/>
                <a:gridCol w="777239"/>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tr>
              <a:tr h="4128989">
                <a:tc>
                  <a:txBody>
                    <a:bodyPr/>
                    <a:lstStyle/>
                    <a:p>
                      <a:pPr algn="l">
                        <a:lnSpc>
                          <a:spcPct val="115000"/>
                        </a:lnSpc>
                        <a:spcAft>
                          <a:spcPts val="0"/>
                        </a:spcAft>
                      </a:pPr>
                      <a:r>
                        <a:rPr lang="pl-PL" sz="1400" dirty="0" smtClean="0">
                          <a:effectLst/>
                          <a:latin typeface="+mn-lt"/>
                          <a:ea typeface="Calibri"/>
                          <a:cs typeface="Times New Roman"/>
                        </a:rPr>
                        <a:t>1.</a:t>
                      </a:r>
                      <a:endParaRPr lang="pl-PL" sz="1400"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05000"/>
                        </a:lnSpc>
                        <a:spcAft>
                          <a:spcPts val="0"/>
                        </a:spcAft>
                      </a:pPr>
                      <a:r>
                        <a:rPr lang="pl-PL" sz="1400" kern="1200" dirty="0" smtClean="0">
                          <a:solidFill>
                            <a:schemeClr val="dk1"/>
                          </a:solidFill>
                          <a:effectLst/>
                          <a:latin typeface="+mn-lt"/>
                          <a:ea typeface="+mn-ea"/>
                          <a:cs typeface="+mn-cs"/>
                        </a:rPr>
                        <a:t>Wprowadzanie nowych i/lub znacząco udoskonalonych produktów/usług</a:t>
                      </a:r>
                      <a:endParaRPr lang="pl-PL" sz="1400" dirty="0">
                        <a:solidFill>
                          <a:srgbClr val="000000"/>
                        </a:solidFill>
                        <a:effectLst/>
                        <a:latin typeface="+mn-lt"/>
                        <a:ea typeface="Calibri"/>
                        <a:cs typeface="Calibri"/>
                      </a:endParaRPr>
                    </a:p>
                  </a:txBody>
                  <a:tcPr marL="68580" marR="68580" marT="0" marB="0">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Kryterium promuje projekty, w których wnioskodawca wprowadza co najmniej na rynek województwa mazowieckiego dwa nowe lub znacząco udoskonalone produkty i/lub usługi przy zastosowaniu oprócz innowacji produktowej równocześnie innowacji procesowej.</a:t>
                      </a:r>
                    </a:p>
                    <a:p>
                      <a:r>
                        <a:rPr lang="pl-PL" sz="1400" kern="1200" dirty="0" smtClean="0">
                          <a:solidFill>
                            <a:schemeClr val="dk1"/>
                          </a:solidFill>
                          <a:effectLst/>
                          <a:latin typeface="+mn-lt"/>
                          <a:ea typeface="+mn-ea"/>
                          <a:cs typeface="+mn-cs"/>
                        </a:rPr>
                        <a:t>Nowy produkt lub usługa powstaje w wyniku zastosowanej innowacji produktowej i/lub procesowej. Produkt jest nowy na rynku, jeżeli nie ma innych dostępnych na rynku produktów oferujących taką samą funkcjonalność lub technologia, którą wykorzystuje nowy produkt zasadniczo różni się od technologii już istniejących produktów.</a:t>
                      </a:r>
                    </a:p>
                    <a:p>
                      <a:r>
                        <a:rPr lang="pl-PL" sz="1400" kern="1200" dirty="0" smtClean="0">
                          <a:solidFill>
                            <a:schemeClr val="dk1"/>
                          </a:solidFill>
                          <a:effectLst/>
                          <a:latin typeface="+mn-lt"/>
                          <a:ea typeface="+mn-ea"/>
                          <a:cs typeface="+mn-cs"/>
                        </a:rPr>
                        <a:t> </a:t>
                      </a:r>
                      <a:endParaRPr lang="pl-PL" sz="1400" kern="1200" dirty="0" smtClean="0">
                        <a:solidFill>
                          <a:schemeClr val="tx1"/>
                        </a:solidFill>
                        <a:effectLst/>
                        <a:latin typeface="+mn-lt"/>
                        <a:ea typeface="+mn-ea"/>
                        <a:cs typeface="+mn-cs"/>
                      </a:endParaRPr>
                    </a:p>
                    <a:p>
                      <a:r>
                        <a:rPr lang="pl-PL" sz="1400" kern="1200" dirty="0" smtClean="0">
                          <a:solidFill>
                            <a:schemeClr val="tx1"/>
                          </a:solidFill>
                          <a:effectLst/>
                          <a:latin typeface="+mn-lt"/>
                          <a:ea typeface="+mn-ea"/>
                          <a:cs typeface="+mn-cs"/>
                        </a:rPr>
                        <a:t>Kryterium powiązane jest ze wskaźnikiem:</a:t>
                      </a:r>
                    </a:p>
                    <a:p>
                      <a:r>
                        <a:rPr lang="pl-PL" sz="1400" strike="noStrike" kern="1200" dirty="0" smtClean="0">
                          <a:solidFill>
                            <a:schemeClr val="tx1"/>
                          </a:solidFill>
                          <a:effectLst/>
                          <a:latin typeface="+mn-lt"/>
                          <a:ea typeface="+mn-ea"/>
                          <a:cs typeface="+mn-cs"/>
                        </a:rPr>
                        <a:t>„Liczba przedsiębiorstw objętych wsparciem w celu wprowadzenia produktów nowych dla rynku (CI 28)”</a:t>
                      </a:r>
                      <a:endParaRPr lang="pl-PL" sz="1400" strike="noStrike" dirty="0" smtClean="0">
                        <a:solidFill>
                          <a:schemeClr val="tx1"/>
                        </a:solidFill>
                        <a:effectLst/>
                        <a:latin typeface="+mn-lt"/>
                        <a:ea typeface="Calibri"/>
                        <a:cs typeface="Calibri"/>
                      </a:endParaRPr>
                    </a:p>
                  </a:txBody>
                  <a:tcPr marL="68580" marR="68580" marT="0" marB="0">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Projekt zakłada wprowadzenie na rynek nowe i/lub znacząco udoskonalone produkty/usługi przy zastosowaniu oprócz innowacji produktowej równocześnie innowacji procesowej – 5 pkt.</a:t>
                      </a:r>
                    </a:p>
                    <a:p>
                      <a:r>
                        <a:rPr lang="pl-PL" sz="1400" kern="1200" dirty="0" smtClean="0">
                          <a:solidFill>
                            <a:schemeClr val="dk1"/>
                          </a:solidFill>
                          <a:effectLst/>
                          <a:latin typeface="+mn-lt"/>
                          <a:ea typeface="+mn-ea"/>
                          <a:cs typeface="+mn-cs"/>
                        </a:rPr>
                        <a:t>Brak spełnienia wyżej wymienionych warunków lub brak informacji w tym zakresie – 0 pkt.  Zgodnie z podręcznikiem Oslo ZASADY GROMADZENIA I INTERPRETACJI DANYCH DOTYCZĄCYCH INNOWACJI, Wydanie trzecie, OECD/Eurostat, Paryż 2008.</a:t>
                      </a:r>
                    </a:p>
                    <a:p>
                      <a:pPr marL="92075" indent="0"/>
                      <a:endParaRPr lang="pl-PL" sz="1400" dirty="0" smtClean="0">
                        <a:effectLst/>
                        <a:latin typeface="+mn-lt"/>
                        <a:ea typeface="Calibri"/>
                        <a:cs typeface="Times New Roman"/>
                      </a:endParaRPr>
                    </a:p>
                  </a:txBody>
                  <a:tcPr marL="0" marR="0" marT="0" marB="0">
                    <a:solidFill>
                      <a:schemeClr val="accent1">
                        <a:lumMod val="20000"/>
                        <a:lumOff val="80000"/>
                      </a:schemeClr>
                    </a:solidFill>
                  </a:tcPr>
                </a:tc>
                <a:tc>
                  <a:txBody>
                    <a:bodyPr/>
                    <a:lstStyle/>
                    <a:p>
                      <a:pPr marL="179705">
                        <a:lnSpc>
                          <a:spcPct val="115000"/>
                        </a:lnSpc>
                        <a:spcAft>
                          <a:spcPts val="0"/>
                        </a:spcAft>
                        <a:tabLst>
                          <a:tab pos="179705" algn="l"/>
                          <a:tab pos="308610" algn="l"/>
                        </a:tabLst>
                      </a:pPr>
                      <a:r>
                        <a:rPr lang="pl-PL" sz="1400" kern="1200" dirty="0" smtClean="0">
                          <a:solidFill>
                            <a:schemeClr val="dk1"/>
                          </a:solidFill>
                          <a:effectLst/>
                          <a:latin typeface="+mn-lt"/>
                          <a:ea typeface="+mn-ea"/>
                          <a:cs typeface="+mn-cs"/>
                        </a:rPr>
                        <a:t>5</a:t>
                      </a:r>
                      <a:endParaRPr lang="pl-PL" sz="1400" dirty="0">
                        <a:solidFill>
                          <a:srgbClr val="000000"/>
                        </a:solidFill>
                        <a:effectLst/>
                        <a:latin typeface="+mn-lt"/>
                        <a:ea typeface="Calibri"/>
                        <a:cs typeface="Calibri"/>
                      </a:endParaRPr>
                    </a:p>
                  </a:txBody>
                  <a:tcPr marL="0" marR="0"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0" y="1061738"/>
            <a:ext cx="7542386" cy="646331"/>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r>
              <a:rPr lang="pl-PL" b="1" dirty="0">
                <a:solidFill>
                  <a:srgbClr val="FF0000"/>
                </a:solidFill>
                <a:latin typeface="Calibri" pitchFamily="34" charset="0"/>
                <a:cs typeface="Calibri" pitchFamily="34" charset="0"/>
              </a:rPr>
              <a:t>Wersja zatwierdzona przez ZWM</a:t>
            </a:r>
            <a:endParaRPr lang="pl-PL" dirty="0">
              <a:solidFill>
                <a:srgbClr val="FF0000"/>
              </a:solidFill>
              <a:latin typeface="Calibri" pitchFamily="34" charset="0"/>
            </a:endParaRPr>
          </a:p>
          <a:p>
            <a:pPr eaLnBrk="0" hangingPunct="0"/>
            <a:endParaRPr lang="pl-PL" dirty="0">
              <a:latin typeface="Calibri" pitchFamily="34" charset="0"/>
            </a:endParaRPr>
          </a:p>
        </p:txBody>
      </p:sp>
    </p:spTree>
    <p:extLst>
      <p:ext uri="{BB962C8B-B14F-4D97-AF65-F5344CB8AC3E}">
        <p14:creationId xmlns:p14="http://schemas.microsoft.com/office/powerpoint/2010/main" val="210891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3999</TotalTime>
  <Words>2077</Words>
  <Application>Microsoft Office PowerPoint</Application>
  <PresentationFormat>Pokaz na ekranie (4:3)</PresentationFormat>
  <Paragraphs>297</Paragraphs>
  <Slides>22</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Calibri</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Lis Ewelina</cp:lastModifiedBy>
  <cp:revision>626</cp:revision>
  <dcterms:created xsi:type="dcterms:W3CDTF">2015-04-20T12:46:14Z</dcterms:created>
  <dcterms:modified xsi:type="dcterms:W3CDTF">2016-10-20T12:23:47Z</dcterms:modified>
</cp:coreProperties>
</file>