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8"/>
  </p:notesMasterIdLst>
  <p:sldIdLst>
    <p:sldId id="258" r:id="rId2"/>
    <p:sldId id="382" r:id="rId3"/>
    <p:sldId id="384" r:id="rId4"/>
    <p:sldId id="387" r:id="rId5"/>
    <p:sldId id="434" r:id="rId6"/>
    <p:sldId id="435" r:id="rId7"/>
    <p:sldId id="436" r:id="rId8"/>
    <p:sldId id="437" r:id="rId9"/>
    <p:sldId id="438" r:id="rId10"/>
    <p:sldId id="443" r:id="rId11"/>
    <p:sldId id="439" r:id="rId12"/>
    <p:sldId id="440" r:id="rId13"/>
    <p:sldId id="441" r:id="rId14"/>
    <p:sldId id="442" r:id="rId15"/>
    <p:sldId id="419" r:id="rId16"/>
    <p:sldId id="420" r:id="rId17"/>
    <p:sldId id="421" r:id="rId18"/>
    <p:sldId id="433" r:id="rId19"/>
    <p:sldId id="422" r:id="rId20"/>
    <p:sldId id="423" r:id="rId21"/>
    <p:sldId id="424" r:id="rId22"/>
    <p:sldId id="426" r:id="rId23"/>
    <p:sldId id="427" r:id="rId24"/>
    <p:sldId id="429" r:id="rId25"/>
    <p:sldId id="430" r:id="rId26"/>
    <p:sldId id="324" r:id="rId27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82657" autoAdjust="0"/>
  </p:normalViewPr>
  <p:slideViewPr>
    <p:cSldViewPr snapToGrid="0">
      <p:cViewPr varScale="1">
        <p:scale>
          <a:sx n="86" d="100"/>
          <a:sy n="86" d="100"/>
        </p:scale>
        <p:origin x="63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2016-10-20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79145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26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4188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679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31640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03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6786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05140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0170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4977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21 października 2016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44361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sieci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komunikacyjnej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odległość komunikacyjna od istniejącego, bądź będącego w trakcie realizacji węzła drogowego, tj. drogi krajowej klasy A, S, GP, G tworzonego terenu inwestycyjnego (węzeł drogowy musi istnieć w momencie składania wniosku o dofinansowanie lub jego realizacja musi zakończyć się najpóźniej do czasu rzeczowego zakończenia realizacji projektu)</a:t>
                      </a:r>
                      <a:r>
                        <a:rPr lang="pl-PL" sz="1600" u="none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którego wartość powinna wynosić maksymalnie 15 km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pl-PL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Oceniana w ramach kryterium odległość powinna wynosić maksymalnie 15 km.</a:t>
                      </a:r>
                      <a:endParaRPr lang="pl-PL" sz="1600" dirty="0">
                        <a:solidFill>
                          <a:srgbClr val="FF0000"/>
                        </a:solidFill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2514600" y="1031211"/>
            <a:ext cx="461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Nowa wersja kryterium - AUTOPOPRAWKA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25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359640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7.</a:t>
                      </a:r>
                      <a:endParaRPr lang="pl-PL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List intencyjny</a:t>
                      </a:r>
                      <a:endParaRPr lang="pl-PL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 wnioskodawca przedstawił dokument, z którego wynika znalezienie / pozyskanie inwestora, który zobowiązał się do zainwestowania na terenie, którego dotyczy projekt, przy czym za dokument potwierdzający zobowiązanie uznaje się co najmniej jeden list intencyjny.</a:t>
                      </a:r>
                      <a:endParaRPr lang="pl-PL" sz="1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27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35958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223"/>
                <a:gridCol w="1863690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8.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powierzchni przygotowanych terenów inwestycyjnych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14-20, wskaźnik: „Powierzchnia przygotowanych terenów inwestycyjnych [ha]” będzie służył KE do oceny realizacji celów RPO WM.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&lt;= 50 000 euro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„Powierzchnia przygotowanych terenów inwestycyjnych [ha]”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1 ha powierzchni terenów inwestycyjnych nie może przekroczyć kwoty 50 000 euro. Koszt należy przeliczyć kursem euro podanym w regulaminie konkursu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2757714" y="4789714"/>
            <a:ext cx="345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7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750726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560592"/>
                <a:gridCol w="5471885"/>
                <a:gridCol w="803547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9.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Efektywność kosztowa inwestycji zlokalizowanych na przygotowanych terenach inwestycyjnych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14-20, wskaźnik: „Liczba inwestycji zlokalizowanych na przygotowanych terenach inwestycyjnych [szt.]” będzie służył KE do oceny realizacji celów RPO WM.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Kryterium jest liczone zgodnie z poniższym wzorem: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projektu (euro)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             &lt;= 450 000 euro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Wartości docelowa wskaźnika w ramach projektu: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„Liczba inwestycji zlokalizowanych na przygotowanych terenach inwestycyjnych [szt.]”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Wartość dofinansowania UE wsparcia w przeliczeniu na jedną inwestycje zlokalizowaną na terenach inwestycyjnych przygotowanych w ramach realizowanego projektu nie może przekroczyć kwoty 450 000 euro. Koszt należy przeliczyć kursem euro podanym w regulaminie konkursu.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Łącznik prosty 3"/>
          <p:cNvCxnSpPr/>
          <p:nvPr/>
        </p:nvCxnSpPr>
        <p:spPr>
          <a:xfrm>
            <a:off x="2452914" y="4542971"/>
            <a:ext cx="355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12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36946"/>
              </p:ext>
            </p:extLst>
          </p:nvPr>
        </p:nvGraphicFramePr>
        <p:xfrm>
          <a:off x="223520" y="1425290"/>
          <a:ext cx="8746309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1262743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10.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Siedziba poza terytorium ZIT WOF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będzie, czy siedziba wnioskodawcy zlokalizowana jest poza terytorium ZIT WOF.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09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788526"/>
              </p:ext>
            </p:extLst>
          </p:nvPr>
        </p:nvGraphicFramePr>
        <p:xfrm>
          <a:off x="77724" y="1384904"/>
          <a:ext cx="8971223" cy="4067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4134106"/>
                <a:gridCol w="2229384"/>
                <a:gridCol w="777239"/>
              </a:tblGrid>
              <a:tr h="48202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5851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</a:t>
                      </a:r>
                      <a:endParaRPr lang="pl-P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Gotowość projektu do realizacji</a:t>
                      </a:r>
                      <a:endParaRPr lang="pl-PL" sz="14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gotowość Wnioskodawcy do realizacji projektu.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Promowane będą projekty posiadające wszystkie prawomocne wymagane pozwolenia na budowę lub Zezwolenia na Realizację Inwestycji Drogowej (</a:t>
                      </a:r>
                      <a:r>
                        <a:rPr lang="pl-PL" sz="18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ZRiD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Wnioskodawca posiada prawomocne pozwolenia na budowę lub ZRiD – 5 pkt.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17170" y="5759497"/>
            <a:ext cx="8831777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1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Kryteria </a:t>
            </a:r>
            <a:r>
              <a:rPr lang="pl-PL" sz="14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merytoryczne szczegółowe </a:t>
            </a:r>
            <a:r>
              <a:rPr lang="pl-PL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będą stosowane w sytuacji, gdy wartość alokacji nie będzie pozwalała na objęcie wsparciem wszystkich pozytywnie ocenionych projektów na etapie oceny formalnej. </a:t>
            </a:r>
            <a:endParaRPr lang="pl-P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9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39905"/>
              </p:ext>
            </p:extLst>
          </p:nvPr>
        </p:nvGraphicFramePr>
        <p:xfrm>
          <a:off x="77724" y="1384904"/>
          <a:ext cx="8971223" cy="468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926"/>
                <a:gridCol w="1440180"/>
                <a:gridCol w="3760470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2.</a:t>
                      </a:r>
                      <a:endParaRPr lang="pl-PL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Uwarunkowania gospodarcze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projekty, w których wnioskodawca przedstawi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dokument, z </a:t>
                      </a:r>
                      <a:r>
                        <a:rPr lang="pl-PL" sz="18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którego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wynika znalezienie / pozyskanie inwestora,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który zobowiązał się do zainwestowania na terenie,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którego dotyczy projekt, przy czym za dokument potwierdzający zobowiązanie uznaje się list intencyjny.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posiada: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więcej niż 2 listy intencyjne – 3 pkt;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więcej niż 1 list intencyjny – 2 pkt.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68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169005"/>
              </p:ext>
            </p:extLst>
          </p:nvPr>
        </p:nvGraphicFramePr>
        <p:xfrm>
          <a:off x="77724" y="1384904"/>
          <a:ext cx="8971223" cy="533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636"/>
                <a:gridCol w="131385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23233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3.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Lokalizacja projektu na terenie o zwiększonym bezrobociu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 realizujące przedsięwzięcia na terenach o zwiększonej stopie bezrobocia.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Rankingowanie wg wartości wskaźnika. Wskaźnik obliczony na podstawie danych GUS wg stanu na koniec roku poprzedzającego rok złożenia wniosku (dane dotyczące wskaźnika bezrobocia tj. stopa bezrobocia rejestrowanego).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projektów realizowanych w partnerstwie brany będzie pod uwagę wskaźnik korzystniejszy dla Wnioskodawcy.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powiatach, gdzie średnia stopa bezrobocia wynosi w roku poprzednim (rok poprzedzający rok złożenia wniosku):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130% średniej stopy bezrobocia na Mazowszu – 3 pkt;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110% do 130% średniej stopy bezrobocia na Mazowszu  – 2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100% do 110% średniej stopy bezrobocia na Mazowszu – 1 pkt.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1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53772"/>
              </p:ext>
            </p:extLst>
          </p:nvPr>
        </p:nvGraphicFramePr>
        <p:xfrm>
          <a:off x="77724" y="1384904"/>
          <a:ext cx="8971223" cy="48673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3921082"/>
                <a:gridCol w="2442408"/>
                <a:gridCol w="777239"/>
              </a:tblGrid>
              <a:tr h="93875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39285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4.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tworzonego terenu inwestycyjnego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wielkość tworzonego terenu inwestycyjnego.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Wielkość tworzonego terenu inwestycyjnego powinna zostać wyrażona wskaźnikiem: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„Powierzchnia przygotowanych terenów inwestycyjnych [ha]”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20ha – 5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10ha do 20ha – 3 pkt;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5ha do 10ha – 2 pkt.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8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3113"/>
              </p:ext>
            </p:extLst>
          </p:nvPr>
        </p:nvGraphicFramePr>
        <p:xfrm>
          <a:off x="77724" y="1384904"/>
          <a:ext cx="8971223" cy="55254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5.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wyłonione w ramach konkursu architektonicznego, architektoniczno-urbanistycznego lub urbanistycznego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Kryterium promuje projekty dotyczące wyłącznie zagospodarowania przestrzeni (przestrzeni publicznych, projektów urbanistycznych dot. przekształcania lub rekultywacji terenu, terenów zielonych i parków) oraz obiektów kubaturowych (w tym zwłaszcza obiekty użyteczności publicznej - obiekty zabytkowe oraz te o funkcji rekreacyjnej, turystycznej, administracyjnej), które zostały wyłonione w konkursie architektonicznym, architektoniczno- urbanistycznym lub urbanistycznym.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Konkurs architektoniczny nie musi dot. całego przedsięwzięcia. </a:t>
                      </a:r>
                    </a:p>
                    <a:p>
                      <a:pPr marR="901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Ocena przedsięwzięć realizowanych na podstawie konkursu architektonicznego, architektoniczno-urbanistycznego lub urbanistycznego będzie weryfikowana poprzez załączone do wniosku oświadczenie o realizacji inwestycji wyłonionej w konkursie architektonicznym, architektoniczno-urbanistycznym lub urbanistycznym.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8953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zakłada wykorzystanie wyników konkursu architektonicznego, architektoniczno-urbanistycznego lub urbanistycznego – 1 pkt;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89535" indent="-571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Brak spełnienia wyżej wymienionych warunków lub brak informacji w tym zakresie – 0 pkt.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Kryteria szczegółowe wyboru projektów konkursowych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ze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środków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EFRR Poddziałanie </a:t>
            </a:r>
            <a:r>
              <a:rPr lang="pl-PL" sz="3600" dirty="0">
                <a:latin typeface="Calibri" panose="020F0502020204030204" pitchFamily="34" charset="0"/>
                <a:cs typeface="Calibri" panose="020F0502020204030204" pitchFamily="34" charset="0"/>
              </a:rPr>
              <a:t>3.1.2 </a:t>
            </a:r>
            <a:r>
              <a:rPr lang="pl-PL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731548"/>
              </p:ext>
            </p:extLst>
          </p:nvPr>
        </p:nvGraphicFramePr>
        <p:xfrm>
          <a:off x="77724" y="1384904"/>
          <a:ext cx="8971223" cy="476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085530"/>
                <a:gridCol w="2926080"/>
                <a:gridCol w="366541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6.</a:t>
                      </a:r>
                      <a:endParaRPr lang="pl-PL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Uwarunkowania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komunikacyjne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 uwzględniające tereny inwestycyjne zlokalizowane w pobliżu inwestycji transportowych (autostrady, drogi szybkiego ruchu, linie kolejowe), transportu zbiorowego znajdujących się w użytkowaniu bądź w trakcie realizacji. 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 przypadku inwestycji znajdujących się w trakcie realizacji należy mieć na uwadze poniższe uwarunkowanie: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proces inwestycyjny został rozpoczęty zaś odbiór końcowy robót przewidziany jest przed terminem zakończenia prac na obszarze planowanego terenu inwestycyjnego.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komunikacyjna od węzła drogowego, tj. drogi krajowej klasy A, S, GP, G: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5 km 2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5 ≤ 15 km 1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dojścia do terenu inwestycyjnego od przystanku komunikacji zbiorowej: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1 km 2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&gt; 1 ≤ 1,5 km 1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Odległość komunikacyjna od bocznicy/stacji kolejowej będącej w eksploatacji: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≤ 5 km 2 pkt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Punkty w ramach kryterium sumują się.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86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4078"/>
              </p:ext>
            </p:extLst>
          </p:nvPr>
        </p:nvGraphicFramePr>
        <p:xfrm>
          <a:off x="77724" y="1384904"/>
          <a:ext cx="8971223" cy="4684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6956"/>
                <a:gridCol w="1313538"/>
                <a:gridCol w="3921082"/>
                <a:gridCol w="2442408"/>
                <a:gridCol w="777239"/>
              </a:tblGrid>
              <a:tr h="555173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7.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Zgodność projektu z programem rewitalizacji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0170" indent="635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zgodność projektu z obowiązującym (na dzień składania wniosku o dofinansowanie) właściwym miejscowo programem rewitalizacji.</a:t>
                      </a:r>
                    </a:p>
                    <a:p>
                      <a:pPr marR="90170" indent="635">
                        <a:spcAft>
                          <a:spcPts val="0"/>
                        </a:spcAft>
                      </a:pPr>
                      <a:r>
                        <a:rPr lang="pl-P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 rewitalizacji musi znajdować się w Wykazie programów rewitalizacji województwa mazowieckiego.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" marR="89535" indent="-635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Projekt jest zgodny z programem rewitalizacji – 2 pkt 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6350" marR="17780" indent="-635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8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707234"/>
              </p:ext>
            </p:extLst>
          </p:nvPr>
        </p:nvGraphicFramePr>
        <p:xfrm>
          <a:off x="77724" y="1384904"/>
          <a:ext cx="8971223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 powierzchni przygotowanych terenów inwestycyjnych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14-20, w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przygotowanych terenów inwestycyjnych [ha]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Kryterium jest liczone zgodnie z poniższym wzorem: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 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37 055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Wartości docelowa wskaźnika w ramach projektu: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Powierzchnia przygotowanych terenów inwestycyjnych [ha]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w przeliczeniu na 1 ha powierzchni terenów inwestycyjnych nie może przekroczyć kwoty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37 055 euro.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w przeliczeniu na 1 ha powierzchni ternów inwestycyjnych w projekcie: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lub równe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32 221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euro – 3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powyżej 32 221 i poniżej 37 055 euro – 2 pkt;  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2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364138"/>
              </p:ext>
            </p:extLst>
          </p:nvPr>
        </p:nvGraphicFramePr>
        <p:xfrm>
          <a:off x="77724" y="1384904"/>
          <a:ext cx="8971223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Efektywność kosztowa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inwestycji zlokalizowanych na przygotowanych terenach inwestycyjnych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95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Zgodnie z RPO WM 14-20, w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skaźnik: „</a:t>
                      </a: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inwestycji zlokalizowanych na przygotowanych terenach inwestycyjnych [szt.]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będzie służył KE do oceny realizacji celów RPO WM.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Kryterium jest liczone zgodnie z poniższym wzorem:</a:t>
                      </a:r>
                      <a:endParaRPr lang="pl-PL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projektu (euro)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095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                                                                                      &lt; 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436 915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euro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Wartości docelowa wskaźnika w ramach projektu: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„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Liczba inwestycji zlokalizowanych na przygotowanych terenach inwestycyjnych [szt.]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Wartość dofinansowania UE wsparcia w przeliczeniu na </a:t>
                      </a: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jedną inwestycje zlokalizowaną na terenach inwestycyjnych przygotowanych w ramach realizowanego projektu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nie może przekroczyć kwoty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436 915 euro.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Średnia wartość dofinansowania UE w przeliczeniu na jedną inwestycje zlokalizowaną na przygotowanych terenach inwestycyjnych w projekcie: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poniżej lub równe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379 926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euro – 3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powyżej 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379 926</a:t>
                      </a: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i poniżej 436 915 euro – 2 pkt;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52705"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pl-PL" sz="1400">
                          <a:solidFill>
                            <a:srgbClr val="0D0D0D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Koszt należy przeliczyć kursem euro podanym w regulaminie konkursu.</a:t>
                      </a:r>
                      <a:endParaRPr lang="pl-PL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44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6010803"/>
              </p:ext>
            </p:extLst>
          </p:nvPr>
        </p:nvGraphicFramePr>
        <p:xfrm>
          <a:off x="77724" y="1384904"/>
          <a:ext cx="8971223" cy="458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108710"/>
                <a:gridCol w="453771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Udział środków własnych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165" marR="10604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Kryterium promuje projekty, w których pomniejszono dofinansowanie poprzez zaangażowanie wkładu własnego Wnioskodawcy. </a:t>
                      </a:r>
                    </a:p>
                    <a:p>
                      <a:pPr marL="50165" marR="90170">
                        <a:spcAft>
                          <a:spcPts val="0"/>
                        </a:spcAft>
                      </a:pPr>
                      <a:r>
                        <a:rPr lang="pl-PL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Ocenie zostanie poddany wkład własny Wnioskodawcy na sfinansowanie wydatków kwalifikowalnych projektu. Ocena kryterium zależna jest od wysokości wkładu własnego deklarowanego przez Wnioskodawcę na uzupełnienie dofinansowania.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Wkład własny Wnioskodawcy przekracza wymagany minimalny wkład własny: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10% – 4 pkt;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powyżej 5% do 10% –3 pkt;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od 2% do 5% – 1 pkt.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74930" marR="89535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97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507272"/>
              </p:ext>
            </p:extLst>
          </p:nvPr>
        </p:nvGraphicFramePr>
        <p:xfrm>
          <a:off x="77724" y="1384904"/>
          <a:ext cx="8971223" cy="4586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766"/>
                <a:gridCol w="1394460"/>
                <a:gridCol w="4251960"/>
                <a:gridCol w="2103120"/>
                <a:gridCol w="807917"/>
              </a:tblGrid>
              <a:tr h="421036"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2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 smtClean="0">
                          <a:latin typeface="+mn-lt"/>
                        </a:rPr>
                        <a:t>Punktacja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200" dirty="0" smtClean="0">
                        <a:latin typeface="+mn-lt"/>
                      </a:endParaRPr>
                    </a:p>
                  </a:txBody>
                  <a:tcPr anchor="ctr"/>
                </a:tc>
              </a:tr>
              <a:tr h="41289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5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11.</a:t>
                      </a:r>
                      <a:endParaRPr lang="pl-PL" sz="15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z regionalną strategią inteligentnej specjalizacji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Kryterium promuje projekty, przyczyniające się do rozwoju gospodarki województwa mazowieckiego w obszarach identyfikowalnych przez inteligentną specjalizację województwa mazowieckiego.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74930" marR="86995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Projekty przyczyniają się do rozwoju Regionalnej Strategii Innowacji dla Mazowsza – 1 pkt. </a:t>
                      </a:r>
                    </a:p>
                    <a:p>
                      <a:pPr marL="74930" marR="8699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Brak spełnienia wyżej wymienionych warunków lub brak informacji w tym zakresie – 0 pkt.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724" y="1004142"/>
            <a:ext cx="44841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4" name="Łącznik prosty 3"/>
          <p:cNvCxnSpPr/>
          <p:nvPr/>
        </p:nvCxnSpPr>
        <p:spPr>
          <a:xfrm>
            <a:off x="1600200" y="4343400"/>
            <a:ext cx="3200400" cy="0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88487" y="2561678"/>
            <a:ext cx="8545513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pl-PL" sz="2800" b="1"/>
              <a:t>Poddziałanie 3.1.2 – typ projektu - Uporządkowanie i przygotowanie terenów inwestycyjnych w celu nadania im nowych funkcji gospodarczych</a:t>
            </a:r>
            <a:endParaRPr lang="pl-PL" sz="2800"/>
          </a:p>
        </p:txBody>
      </p:sp>
    </p:spTree>
    <p:extLst>
      <p:ext uri="{BB962C8B-B14F-4D97-AF65-F5344CB8AC3E}">
        <p14:creationId xmlns:p14="http://schemas.microsoft.com/office/powerpoint/2010/main" val="2182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196972"/>
              </p:ext>
            </p:extLst>
          </p:nvPr>
        </p:nvGraphicFramePr>
        <p:xfrm>
          <a:off x="223520" y="1425290"/>
          <a:ext cx="8417741" cy="5267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1.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Niepowielanie dostępnej infrastruktury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2014 -2020, w ramach kryterium ocenie podlegać będzie, czy projekt nie powiela dostępnej infrastruktury, chyba, że limit dostępnej powierzchni został wyczerpany na terenie woj. mazowieckiego.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przeprowadził analizę, z której wynika, że przygotowywane tereny inwestycyjne nie powielają dostępnej infrastruktury z uwzględnieniem specyfiki wynikającej z planowanego przeznaczenia ze szczególnym uwzględnieniem wykorzystania terenów.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Dokument wskazuje m.in.: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jakie są tereny inwestycyjne na terenie województwa mazowieckiego. 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jakie jest wykorzystanie terenów inwestycyjnych na terenie województwa mazowieckiego;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które z analizowanych terenów inwestycyjnych były finansowane ze środków UE,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udokumentowane zapotrzebowanie firm poszukujących lokalizacji dla prowadzenia działalności.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290128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2.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Zgodność projektu z MPZP/ 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SUiKZP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zgodność projektu z miejscowym planem zagospodarowania przestrzennego lub ze studium uwarunkowań i kierunków zagospodarowania przestrzennego gminy.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36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117886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3.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Dostęp do terenu inwestycyjnego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Umową Partnerstwa, w ramach kryterium ocenie podlegać będzie, czy Wnioskodawca zagwarantował dostęp komunikacyjny do terenu inwestycyjnego (tj. przedstawił w dokumentacji aplikacyjnej skomunikowanie terenu z istniejącą siecią transportową (kolejową lub drogową)) w momencie składania wniosku o dofinansowanie lub złożył deklarację, że zapewni dostęp komunikacyjny do terenu inwestycyjnego najpóźniej do czasu rzeczowego zakończenia realizacji projektu. 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4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90176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400" dirty="0" smtClean="0"/>
                        <a:t>4.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Kompleksowość projektu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Zgodnie z RPO WM 2014 -2020, w ramach kryterium ocenie podlegać będzie, czy w wyniku realizacji projektu teren zostanie kompleksowo uzbrojony np. w: 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kanalizację;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wodociąg;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instalację elektryczną;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instalację gazową lub ciepłowniczą;</a:t>
                      </a:r>
                    </a:p>
                    <a:p>
                      <a:pPr lvl="0"/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sieć światłowodową.</a:t>
                      </a:r>
                    </a:p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Wnioskodawca powinien przedstawić rzetelną analizę wskazującą adekwatność zakresu projektu do zidentyfikowanych potrzeb. </a:t>
                      </a:r>
                      <a:endParaRPr lang="pl-PL" sz="14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42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734311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2800" dirty="0" smtClean="0"/>
                        <a:t>5.</a:t>
                      </a:r>
                      <a:endParaRPr lang="pl-PL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tworzonego terenu inwestycyjnego</a:t>
                      </a:r>
                      <a:endParaRPr lang="pl-PL" sz="2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wielkość tworzonego terenu inwestycyjnego, którego minimalna wartość powinna wynosić 3ha. 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Wielkość tworzonego terenu inwestycyjnego powinna zostać wyrażona wskaźnikiem:</a:t>
                      </a:r>
                    </a:p>
                    <a:p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„Powierzchnia przygotowanych terenów inwestycyjnych [ha]”</a:t>
                      </a:r>
                      <a:endParaRPr lang="pl-PL" sz="12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6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168780"/>
              </p:ext>
            </p:extLst>
          </p:nvPr>
        </p:nvGraphicFramePr>
        <p:xfrm>
          <a:off x="223520" y="1425290"/>
          <a:ext cx="8417741" cy="52077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7"/>
                <a:gridCol w="1813196"/>
                <a:gridCol w="5088653"/>
                <a:gridCol w="934175"/>
              </a:tblGrid>
              <a:tr h="1335451">
                <a:tc>
                  <a:txBody>
                    <a:bodyPr/>
                    <a:lstStyle/>
                    <a:p>
                      <a:pPr algn="ctr"/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600" dirty="0" smtClean="0"/>
                    </a:p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Opis</a:t>
                      </a:r>
                      <a:r>
                        <a:rPr lang="pl-PL" sz="1200" baseline="0" dirty="0" smtClean="0"/>
                        <a:t> kryterium </a:t>
                      </a:r>
                      <a:endParaRPr lang="pl-PL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 smtClean="0"/>
                        <a:t>Ocena kryterium</a:t>
                      </a:r>
                    </a:p>
                  </a:txBody>
                  <a:tcPr anchor="ctr"/>
                </a:tc>
              </a:tr>
              <a:tr h="387228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/>
                        <a:t>6.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Odległość sieci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komunikacyjnej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kryterium ocenie podlegać będzie odległość komunikacyjna od istniejącego, bądź będącego w trakcie realizacji węzła drogowego, tj. drogi krajowej klasy A, S, GP, G tworzonego terenu inwestycyjnego (węzeł drogowy musi istnieć w momencie składania wniosku o dofinansowanie lub jego realizacja musi zakończyć się najpóźniej do czasu rzeczowego zakończenia realizacji projektu), którego wartość powinna wynosić maksymalnie 15 km.</a:t>
                      </a:r>
                      <a:endParaRPr lang="pl-PL" sz="16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0/1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Prostokąt 3"/>
          <p:cNvSpPr/>
          <p:nvPr/>
        </p:nvSpPr>
        <p:spPr>
          <a:xfrm>
            <a:off x="2491740" y="1055957"/>
            <a:ext cx="37281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Wersja zatwierdzona przez ZWM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282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4022</TotalTime>
  <Words>1839</Words>
  <Application>Microsoft Office PowerPoint</Application>
  <PresentationFormat>Pokaz na ekranie (4:3)</PresentationFormat>
  <Paragraphs>370</Paragraphs>
  <Slides>26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2" baseType="lpstr">
      <vt:lpstr>Arial</vt:lpstr>
      <vt:lpstr>Calibri</vt:lpstr>
      <vt:lpstr>Symbol</vt:lpstr>
      <vt:lpstr>Times New Roman</vt:lpstr>
      <vt:lpstr>Wingdings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Lis Ewelina</cp:lastModifiedBy>
  <cp:revision>661</cp:revision>
  <dcterms:created xsi:type="dcterms:W3CDTF">2015-04-20T12:46:14Z</dcterms:created>
  <dcterms:modified xsi:type="dcterms:W3CDTF">2016-10-20T12:15:09Z</dcterms:modified>
</cp:coreProperties>
</file>