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1"/>
  </p:notesMasterIdLst>
  <p:handoutMasterIdLst>
    <p:handoutMasterId r:id="rId22"/>
  </p:handoutMasterIdLst>
  <p:sldIdLst>
    <p:sldId id="258" r:id="rId2"/>
    <p:sldId id="382" r:id="rId3"/>
    <p:sldId id="384" r:id="rId4"/>
    <p:sldId id="424" r:id="rId5"/>
    <p:sldId id="426" r:id="rId6"/>
    <p:sldId id="427" r:id="rId7"/>
    <p:sldId id="428" r:id="rId8"/>
    <p:sldId id="429" r:id="rId9"/>
    <p:sldId id="430" r:id="rId10"/>
    <p:sldId id="433" r:id="rId11"/>
    <p:sldId id="431" r:id="rId12"/>
    <p:sldId id="434" r:id="rId13"/>
    <p:sldId id="435" r:id="rId14"/>
    <p:sldId id="436" r:id="rId15"/>
    <p:sldId id="438" r:id="rId16"/>
    <p:sldId id="439" r:id="rId17"/>
    <p:sldId id="440" r:id="rId18"/>
    <p:sldId id="441" r:id="rId19"/>
    <p:sldId id="324" r:id="rId20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7208" autoAdjust="0"/>
  </p:normalViewPr>
  <p:slideViewPr>
    <p:cSldViewPr snapToGrid="0">
      <p:cViewPr varScale="1">
        <p:scale>
          <a:sx n="95" d="100"/>
          <a:sy n="95" d="100"/>
        </p:scale>
        <p:origin x="4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123F-3768-4046-ADCB-E993A0919F3F}" type="datetimeFigureOut">
              <a:rPr lang="pl-PL" smtClean="0"/>
              <a:t>2017-07-11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167C-7E77-430F-BDD9-575A2C32B4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6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2017-07-11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4499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8549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613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051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8614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3427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14 lipca 2017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7724" y="1004142"/>
            <a:ext cx="4537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</a:t>
            </a:r>
            <a:r>
              <a:rPr lang="pl-PL" b="1" dirty="0" smtClean="0">
                <a:latin typeface="Calibri" pitchFamily="34" charset="0"/>
                <a:cs typeface="Calibri" pitchFamily="34" charset="0"/>
              </a:rPr>
              <a:t>SZCZEGÓŁOWE   </a:t>
            </a:r>
            <a:endParaRPr lang="pl-PL" dirty="0">
              <a:latin typeface="Calibri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05360" y="1373474"/>
            <a:ext cx="89103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+mn-lt"/>
                <a:cs typeface="Calibri" pitchFamily="34" charset="0"/>
              </a:rPr>
              <a:t>Wersja zatwierdzona przez </a:t>
            </a:r>
            <a:r>
              <a:rPr lang="pl-PL" b="1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ZWM:</a:t>
            </a:r>
          </a:p>
          <a:p>
            <a:r>
              <a:rPr lang="pl-PL" dirty="0">
                <a:latin typeface="+mn-lt"/>
              </a:rPr>
              <a:t>Kryteria będą stosowane w sytuacji, gdy wartość alokacji przeznaczona na dany nabór nie będzie pozwalała na objęcie wsparciem wszystkich projektów.</a:t>
            </a:r>
          </a:p>
          <a:p>
            <a:r>
              <a:rPr lang="pl-PL" dirty="0">
                <a:latin typeface="+mn-lt"/>
              </a:rPr>
              <a:t>W związku z powyższym punktacja w ramach kryteriów merytorycznych - szczegółowych ma na celu jedynie uszeregowanie projektów na liście. W konkursie nie ma zastosowania konieczność uzyskania w wyniku oceny punktowej minimum 60% maksymalnej liczby punktów możliwych do zdobycia w danym Działaniu. Wysoka jakość projektów zagwarantowana jest rozbudowanymi kryteriami dostępu. </a:t>
            </a:r>
          </a:p>
          <a:p>
            <a:r>
              <a:rPr lang="pl-PL" b="1" dirty="0">
                <a:solidFill>
                  <a:srgbClr val="FF0000"/>
                </a:solidFill>
                <a:latin typeface="+mn-lt"/>
                <a:cs typeface="Calibri" pitchFamily="34" charset="0"/>
              </a:rPr>
              <a:t>Nowa wersja </a:t>
            </a:r>
            <a:r>
              <a:rPr lang="pl-PL" b="1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opisu – AUTOPOPRAWKA</a:t>
            </a:r>
          </a:p>
          <a:p>
            <a:r>
              <a:rPr lang="pl-PL" dirty="0">
                <a:solidFill>
                  <a:srgbClr val="FF0000"/>
                </a:solidFill>
                <a:latin typeface="+mn-lt"/>
              </a:rPr>
              <a:t>Kryteria nie będą stosowane w sytuacji, gdy wartość alokacji przeznaczona na dofinansowanie projektów w konkursie będzie pozwalała na wybranie do dofinansowania wszystkich projektów, które miałyby być oceniane pod względem niniejszych kryteriów. </a:t>
            </a:r>
            <a:endParaRPr lang="pl-PL" dirty="0" smtClean="0">
              <a:latin typeface="+mn-lt"/>
            </a:endParaRPr>
          </a:p>
          <a:p>
            <a:r>
              <a:rPr lang="pl-PL" strike="sngStrike" dirty="0" smtClean="0">
                <a:solidFill>
                  <a:srgbClr val="FF0000"/>
                </a:solidFill>
                <a:latin typeface="+mn-lt"/>
              </a:rPr>
              <a:t>Kryteria </a:t>
            </a:r>
            <a:r>
              <a:rPr lang="pl-PL" strike="sngStrike" dirty="0">
                <a:solidFill>
                  <a:srgbClr val="FF0000"/>
                </a:solidFill>
                <a:latin typeface="+mn-lt"/>
              </a:rPr>
              <a:t>będą stosowane w sytuacji, gdy wartość alokacji przeznaczona na dany nabór nie będzie pozwalała na objęcie wsparciem wszystkich projektów.</a:t>
            </a:r>
          </a:p>
          <a:p>
            <a:r>
              <a:rPr lang="pl-PL" strike="sngStrike" dirty="0">
                <a:solidFill>
                  <a:srgbClr val="FF0000"/>
                </a:solidFill>
                <a:latin typeface="+mn-lt"/>
              </a:rPr>
              <a:t>W związku z powyższym punktacja w ramach kryteriów merytorycznych - szczegółowych ma na celu jedynie uszeregowanie projektów na liście. W konkursie nie ma zastosowania </a:t>
            </a:r>
            <a:r>
              <a:rPr lang="pl-PL" strike="sngStrike" dirty="0" smtClean="0">
                <a:solidFill>
                  <a:srgbClr val="FF0000"/>
                </a:solidFill>
                <a:latin typeface="+mn-lt"/>
              </a:rPr>
              <a:t>konieczność </a:t>
            </a:r>
            <a:r>
              <a:rPr lang="pl-PL" dirty="0" smtClean="0">
                <a:solidFill>
                  <a:srgbClr val="FF0000"/>
                </a:solidFill>
                <a:latin typeface="+mn-lt"/>
              </a:rPr>
              <a:t>Jeżeli </a:t>
            </a:r>
            <a:r>
              <a:rPr lang="pl-PL" dirty="0">
                <a:solidFill>
                  <a:srgbClr val="FF0000"/>
                </a:solidFill>
                <a:latin typeface="+mn-lt"/>
              </a:rPr>
              <a:t>kryteria będą stosowane, nie ma </a:t>
            </a:r>
            <a:r>
              <a:rPr lang="pl-PL" dirty="0" smtClean="0">
                <a:solidFill>
                  <a:srgbClr val="FF0000"/>
                </a:solidFill>
                <a:latin typeface="+mn-lt"/>
              </a:rPr>
              <a:t>konieczności </a:t>
            </a:r>
            <a:r>
              <a:rPr lang="pl-PL" dirty="0" smtClean="0">
                <a:latin typeface="+mn-lt"/>
              </a:rPr>
              <a:t>uzyskania </a:t>
            </a:r>
            <a:r>
              <a:rPr lang="pl-PL" dirty="0">
                <a:latin typeface="+mn-lt"/>
              </a:rPr>
              <a:t>w wyniku oceny punktowej minimum 60% maksymalnej liczby punktów możliwych do zdobycia w danym Działaniu. Wysoka jakość projektów zagwarantowana jest rozbudowanymi kryteriami dostępu.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9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31901"/>
              </p:ext>
            </p:extLst>
          </p:nvPr>
        </p:nvGraphicFramePr>
        <p:xfrm>
          <a:off x="77724" y="1727804"/>
          <a:ext cx="8971223" cy="4121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35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210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2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517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3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Wpływ realizacji agendy badawczej na rozwój obszarów inteligentnej specjalizacji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na lata 2014-2020 w ramach kryterium oceniane będzie, czy agenda badawcza planowana do realizacji na wspartej w ramach projektu infrastrukturze B+R pozytywnie wpłynie na rozwój inteligentnej specjalizacji województwa mazowieckiego lub rozwój działalności wnioskodawcy w jednym z obszarów inteligentnej specjalizacji województwa mazowieckiego (wskazanych w załączniku nr 1 do Regionalnej Strategii Innowacji dla Mazowsza do 2020 roku).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– 2 pkt.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wyżej wymienionych warunków lub brak informacji w tym zakresie – 0 pkt.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918940"/>
              </p:ext>
            </p:extLst>
          </p:nvPr>
        </p:nvGraphicFramePr>
        <p:xfrm>
          <a:off x="77724" y="1373474"/>
          <a:ext cx="8971223" cy="5238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8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46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2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9441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08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Wykorzystanie potencjału badawczo-rozwojowego MŚP lub współpracy sieciowej z udziałem MŚP 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na lata 2014-2020 w ramach kryterium ocenie podlega współpraca: 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prowadzona w okresie realizacji projektu lub w okresie jego trwałości, 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nie dotycząca podmiotów powiązanych w rozumieniu załącznika I do rozporządzenia Komisji (UE) nr 651/2014 z dnia 17 czerwca 2014 r. uznającego niektóre rodzaje pomocy za zgodne z rynkiem wewnętrznym w zastosowaniu art. 107 i 108 Traktatu (Dz. Urz. UE L 187 z 26.06.2014, str. 1),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mająca w szczególności następującą formułę: 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udział w roli partnera lub w ramach konsorcjum na rzecz realizacji projektu, 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wspólnej realizacji projektów B+R na wspartej infrastrukturze,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umowy wieloletniej dotyczącej transferu wiedzy i/lub technologii w ramach realizacji konkretnych projektów B+R. 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premiuje projekty MŚP lub projekty angażujące sieciową współpracę podmiotów, w tym MŚP. 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Wnioskodawcą projektu będzie podmiot:</a:t>
                      </a:r>
                    </a:p>
                    <a:p>
                      <a:pPr lvl="0"/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pl-PL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sektora MŚP i projekt przewiduje zaangażowanie w ramach współpracy - co najmniej 1 podmiotu z sektora MŚP oraz co najmniej 1 podmiotu należącego do kategorii: jednostki naukowe i organizacje pozarządowe - w ramach funkcjonującej struktury sieciowej posiadającej cechy klastra – 9 pkt;</a:t>
                      </a:r>
                    </a:p>
                    <a:p>
                      <a:pPr lvl="0"/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z sektora MŚP i projekt przewiduje dodatkowo zaangażowanie w ramach współpracy – co najmniej 1 podmiotu z sektora MŚP– 7 pkt;</a:t>
                      </a:r>
                    </a:p>
                    <a:p>
                      <a:pPr lvl="0"/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z sektora MŚP i projekt jest realizowany samodzielnie – 5 pkt;</a:t>
                      </a:r>
                    </a:p>
                    <a:p>
                      <a:pPr lvl="0"/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inny niż MŚP i projekt przewiduje zaangażowanie w ramach współpracy – co najmniej 1 podmiotu z sektora MŚP – 3 pkt;</a:t>
                      </a:r>
                    </a:p>
                    <a:p>
                      <a:pPr lvl="0"/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inny niż MŚP i projekt nie przewiduje zaangażowania w ramach współpracy podmiotów z sektora MŚP – 0 pkt.</a:t>
                      </a:r>
                    </a:p>
                    <a:p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Współpraca trwa przez minimum 6 miesięcy od 01.01.2011 r.</a:t>
                      </a: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888788"/>
              </p:ext>
            </p:extLst>
          </p:nvPr>
        </p:nvGraphicFramePr>
        <p:xfrm>
          <a:off x="77724" y="1727804"/>
          <a:ext cx="8971223" cy="2878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5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689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2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517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3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Udział Wnioskodawcy w regionalnym klastrze kluczowym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na lata 2014-2020 w ramach kryterium sprawdzane będzie, czy projekt jest realizowany przez przedsiębiorstwo będące członkiem klastra posiadającego aktualny status mazowieckiego klastra kluczowego.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należy do regionalnego klastra kluczowego – 1 pkt.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wyżej wymienionych warunków lub brak informacji w tym zakresie – 0 pkt.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044813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4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100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2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Zakres projektu 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premiuje projekty ukierunkowane na zakup aparatury i nie wymagające robót warunkowanych zgłoszeniem albo pozwoleniem na budowę.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przyznawane są w następujący sposób: </a:t>
                      </a:r>
                    </a:p>
                    <a:p>
                      <a:pPr lvl="0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jeżeli dofinansowanie obejmuje wyłącznie inwestycję w aparaturę badawczą – 6 pkt;</a:t>
                      </a:r>
                    </a:p>
                    <a:p>
                      <a:pPr lvl="0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obejmuje również dostosowanie obiektu do wykorzystania na cele projektu (prace wewnątrz budynku) – 4 pkt;</a:t>
                      </a:r>
                    </a:p>
                    <a:p>
                      <a:pPr lvl="0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jeżeli projekt obejmuje budowę, rozbudowę wymagającą zgłoszenia albo pozwolenia na budowę – 0 pkt.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nie sumują się.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23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245082"/>
              </p:ext>
            </p:extLst>
          </p:nvPr>
        </p:nvGraphicFramePr>
        <p:xfrm>
          <a:off x="77724" y="1373474"/>
          <a:ext cx="8971223" cy="5258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4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100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2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Udział środków własnych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projekty, w których pomniejszono dofinansowanie poprzez zaangażowanie wkładu własnego Wnioskodawcy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Wkład własny Wnioskodawcy przekracza wymagany minimalny wkład własny o następującej wartości %: </a:t>
                      </a: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15 % – 8 pkt;</a:t>
                      </a: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12 % do 15 % włącznie – 6 pkt;</a:t>
                      </a: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8 %  do 12 %  włącznie – 4 pkt;</a:t>
                      </a: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3 % do 8 % włącznie – 2 pkt.</a:t>
                      </a: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3% włącznie – 0 pkt.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informacji w tym zakresie – 0 pkt.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434909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4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100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2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Wzrost liczby etatów badawczych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na lata 2014-2020 kryterium promuje projekty, służące zwiększeniu liczby nowych etatów badawczych, osiągniętemu w wyniku realizacji projektu – w relacji do bazowej liczby etatów badawczych utrzymywanych przez Wnioskodawcę przed rozpoczęciem realizacji projektu, według stanu na dzień złożenia wniosku o dofinansowanie. 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Przesunięcie pracowników dotychczas zatrudnionych w ramach etatów badawczych lub niebadawczych do zadań realizowanych z wykorzystaniem nowej infrastruktury, nie będzie kwalifikowane jako utworzenie nowych etatów badawczych. Likwidacja istniejących etatów i ponowne zatrudnienie również nie będzie kwalifikowane jako utworzenie nowych etatów badawczych. 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Zadeklarowanie przez Wnioskodawcę określonej liczby etatów badawczych będzie równoznaczne ze zobowiązaniem do jej monitorowania i utrzymania w okresie trwałości projektu. 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powiązane ze wskaźnikiem: „Liczba nowych naukowców we wspieranych jednostkach (CI 24) [EPC]”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przyznawane są w następujący sposób: 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zadeklarował zwiększenie liczby etatów badawczych w przedziale powyżej 10% –  11 pkt;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zadeklarował zwiększenie liczby etatów badawczych w przedziale powyżej 5% do 10% –  8 pkt; 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zadeklarował zwiększenie liczby etatów badawczych na poziomie od 3% do 5% –  5 pkt.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wyżej wymienionych warunków lub brak informacji w tym zakresie – 0 pkt.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6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548778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4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100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2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Efektywność kosztowa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na lata 2014-2020, wskaźnik: „Liczba nowych naukowców we wspieranych jednostkach (CI 24) [EPC]” będzie służył KE do oceny realizacji celów RPO WM.</a:t>
                      </a:r>
                    </a:p>
                    <a:p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Kryterium jest liczone zgodnie z poniższym wzorem:</a:t>
                      </a:r>
                    </a:p>
                    <a:p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Wartość dofinansowania UE projektu (euro)</a:t>
                      </a:r>
                    </a:p>
                    <a:p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-----------------------------------------------------------                                                                                  &lt;= 309 804 euro</a:t>
                      </a:r>
                    </a:p>
                    <a:p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Wartości docelowa wskaźnika w ramach projektu:</a:t>
                      </a:r>
                    </a:p>
                    <a:p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„Liczba nowych naukowców we wspieranych jednostkach (CI 24) [EPC]”</a:t>
                      </a:r>
                    </a:p>
                    <a:p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Wartość dofinansowania UE wsparcia w przeliczeniu na jednego nowego naukowca nie może przekroczyć kwoty 309 804 euro. Koszt należy przeliczyć kursem euro podanym w regulaminie konkursu.</a:t>
                      </a:r>
                      <a:endParaRPr lang="pl-PL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Średnia wartość dofinansowania UE w przeliczeniu na 1 nowego naukowca w projekcie: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poniżej lub równe 228 985 euro – 8 pkt;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228 985 euro i poniżej 269 395 euro  – 6 pkt;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lub równe 269 395 euro i poniżej 309 804 euro – 4 pkt.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wyżej wymienionych warunków lub brak informacji w tym zakresie –  0 pkt.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214257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5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291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2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Utworzenie staży lub praktyk absolwenckich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na lata 2014-2020 w kryterium promuje projekty, w których utworzone zostaną na etapie realizacji agendy badawczej: 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praktyki absolwenckie (w rozumieniu ustawy </a:t>
                      </a:r>
                      <a:b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dnia 17 lipca 2009 r. o praktykach absolwenckich) lub 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staże (w rozumieniu ustawy z dnia 20 kwietnia 2004 r. o promocji zatrudnienia i instytucjach rynku pracy) dla bezrobotnych do 30 roku życia;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praktyki studentów studiów 4 i 5 roku jednolitych studiów magisterskich lub studentów studiów drugiego stopnia;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praktyki uczestników studiów doktoranckich. 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Powyższe praktyki absolwenckie i staże muszą zostać utworzone maksymalnie do roku </a:t>
                      </a:r>
                      <a:b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 rzeczowym zakończeniu projektu. 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Praktyka nie może trwać krócej niż miesiąc w pełnym wymiarze czasu pracy. W przypadku niepełnego wymiaru czasu pracy, łączny czas trwania musi odpowiadać 1 miesiącowi w pełnym wymiarze czasu pracy, jednakże czas ten nie może być dłuższy niż 6 miesięcy. 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przewidział utworzenie stażu </a:t>
                      </a:r>
                      <a:b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 praktyki dla co najmniej: </a:t>
                      </a:r>
                    </a:p>
                    <a:p>
                      <a:pPr lvl="0"/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mikroprzedsiębiorstwa – 1 osoby – 4 pkt; </a:t>
                      </a:r>
                    </a:p>
                    <a:p>
                      <a:pPr lvl="0"/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małego przedsiębiorstwa – 2 osób – 4 pkt; </a:t>
                      </a:r>
                    </a:p>
                    <a:p>
                      <a:pPr lvl="0"/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średniego przedsiębiorstwa – 3 osób – 4 pkt;</a:t>
                      </a:r>
                    </a:p>
                    <a:p>
                      <a:pPr lvl="0"/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dużego przedsiębiorstwa – 4 osób – 4 pkt.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partnerstwa punkty nie sumują się, co 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oznacza maksymalną liczbę punktów – 4 pkt.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wyżej wymienionych warunków lub brak informacji w tym zakresie – 0 pkt.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szczegółowe 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EFRR</a:t>
            </a: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Działanie 1.2</a:t>
            </a:r>
            <a:endParaRPr lang="pl-P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15142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800" b="1" dirty="0"/>
              <a:t>D</a:t>
            </a:r>
            <a:r>
              <a:rPr lang="pl-PL" sz="2800" b="1" dirty="0" smtClean="0"/>
              <a:t>ziałanie 1.2</a:t>
            </a:r>
            <a:endParaRPr lang="pl-PL" sz="2800" b="1" dirty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800" dirty="0" smtClean="0"/>
              <a:t>Typ </a:t>
            </a:r>
            <a:r>
              <a:rPr lang="pl-PL" sz="2800" dirty="0"/>
              <a:t>projektu </a:t>
            </a:r>
            <a:r>
              <a:rPr lang="pl-PL" sz="2800" dirty="0" smtClean="0"/>
              <a:t>– Tworzenie lub rozwój </a:t>
            </a:r>
            <a:r>
              <a:rPr lang="pl-PL" sz="2800" smtClean="0"/>
              <a:t>zaplecza badawczo-rozwojowego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243877"/>
              </p:ext>
            </p:extLst>
          </p:nvPr>
        </p:nvGraphicFramePr>
        <p:xfrm>
          <a:off x="120580" y="1425289"/>
          <a:ext cx="8882742" cy="3940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84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37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100" dirty="0" smtClean="0"/>
                    </a:p>
                    <a:p>
                      <a:pPr algn="ctr"/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Opis</a:t>
                      </a:r>
                      <a:r>
                        <a:rPr lang="pl-PL" sz="1100" baseline="0" dirty="0" smtClean="0"/>
                        <a:t> kryterium 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3574">
                <a:tc>
                  <a:txBody>
                    <a:bodyPr/>
                    <a:lstStyle/>
                    <a:p>
                      <a:pPr algn="l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Planowane prace badawczo-rozwojowe </a:t>
                      </a:r>
                    </a:p>
                    <a:p>
                      <a:pPr algn="ctr"/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wspartej infrastrukturze</a:t>
                      </a:r>
                      <a:endParaRPr lang="pl-PL" sz="1800" b="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na lata 2014-2020 w ramach kryterium weryfikowane będzie, czy wykorzystanie wspartej infrastruktury dotyczy prac badawczo-rozwojowych, w wyniku których może zostać opracowana innowacja produktowa lub procesowa.</a:t>
                      </a:r>
                      <a:endParaRPr lang="pl-P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0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865050"/>
              </p:ext>
            </p:extLst>
          </p:nvPr>
        </p:nvGraphicFramePr>
        <p:xfrm>
          <a:off x="120580" y="1425289"/>
          <a:ext cx="8882742" cy="3940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84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37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100" dirty="0" smtClean="0"/>
                    </a:p>
                    <a:p>
                      <a:pPr algn="ctr"/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Opis</a:t>
                      </a:r>
                      <a:r>
                        <a:rPr lang="pl-PL" sz="1100" baseline="0" dirty="0" smtClean="0"/>
                        <a:t> kryterium 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3574">
                <a:tc>
                  <a:txBody>
                    <a:bodyPr/>
                    <a:lstStyle/>
                    <a:p>
                      <a:pPr algn="l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wykorzystania infrastruktury badawczo-rozwojow</a:t>
                      </a:r>
                      <a:r>
                        <a:rPr lang="pl-PL" sz="18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l-P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na lata 2014-2020 w ramach kryterium weryfikowane będzie, czy Wnioskodawca przedstawił wiarygodny i realny opis prac B+R, których realizacji będzie służyła dofinansowana infrastruktura oraz opis ich zastosowania w przedsiębiorstwie, tzw. agendę badawczą. Przedsięwzięcie w zakresie infrastruktury B+R powinno służyć realizacji wskazanych w planie badań przemysłowych i prac rozwojowych. 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Ocenie podlegać będzie także, czy zakupiona infrastruktura jak i planowane prace B+R są adekwatne do wskazanego celu projektu, realizacji potrzeb przedsiębiorstwa.</a:t>
                      </a:r>
                      <a:endParaRPr lang="pl-P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4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472343"/>
              </p:ext>
            </p:extLst>
          </p:nvPr>
        </p:nvGraphicFramePr>
        <p:xfrm>
          <a:off x="120580" y="1425289"/>
          <a:ext cx="8882742" cy="3940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84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37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100" dirty="0" smtClean="0"/>
                    </a:p>
                    <a:p>
                      <a:pPr algn="ctr"/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Opis</a:t>
                      </a:r>
                      <a:r>
                        <a:rPr lang="pl-PL" sz="1100" baseline="0" dirty="0" smtClean="0"/>
                        <a:t> kryterium 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3574">
                <a:tc>
                  <a:txBody>
                    <a:bodyPr/>
                    <a:lstStyle/>
                    <a:p>
                      <a:pPr algn="l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Agenda badawcza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weryfikowane będzie, czy wykazano w sposób wiarygodny wpływ planowanych prac B+R na rozwój firmy i wzrost jej konkurencyjności poprzez :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związek przedmiotu planowanych do przeprowadzenia prac B+R z ich potencjałem na stworzenie przewagi konkurencyjnej oraz realnej perspektywy wzrostu firmy;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faktyczne nowatorstwo planowanych badań i ich rezultatów,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oraz czy rezultaty badań przemysłowych i prac rozwojowych realizowanych na wspartej infrastrukturze B+R z dużym prawdopodobieństwem doprowadzą do powstania nowych rozwiązań w skali co najmniej regionu województwa mazowieckiego.</a:t>
                      </a:r>
                      <a:endParaRPr lang="pl-P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7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637540"/>
              </p:ext>
            </p:extLst>
          </p:nvPr>
        </p:nvGraphicFramePr>
        <p:xfrm>
          <a:off x="120580" y="1425289"/>
          <a:ext cx="8882742" cy="3940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84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37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100" dirty="0" smtClean="0"/>
                    </a:p>
                    <a:p>
                      <a:pPr algn="ctr"/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Opis</a:t>
                      </a:r>
                      <a:r>
                        <a:rPr lang="pl-PL" sz="1100" baseline="0" dirty="0" smtClean="0"/>
                        <a:t> kryterium 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3574">
                <a:tc>
                  <a:txBody>
                    <a:bodyPr/>
                    <a:lstStyle/>
                    <a:p>
                      <a:pPr algn="l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Regionalna inteligentna specjalizacja i priorytetowe kierunki badań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na lata 2014-2020 w ramach kryterium: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oceniana będzie zgodność projektu z kierunkami rozwoju innowacyjności w województwie mazowieckim wskazanymi poprzez obszary inteligentnej specjalizacji (załącznik nr 1 do Regionalnej Strategii Innowacji dla Mazowsza do 2020 roku), 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weryfikowane będzie czy agenda badawcza wskazana do realizacji na wspartej w ramach projektu infrastrukturze B+R przewiduje bezpośrednią realizację co najmniej jednego z celów badawczych określonych dla priorytetowych kierunków badań w ramach inteligentnej specjalizacji województwa mazowieckiego.</a:t>
                      </a:r>
                      <a:endParaRPr lang="pl-P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099421"/>
              </p:ext>
            </p:extLst>
          </p:nvPr>
        </p:nvGraphicFramePr>
        <p:xfrm>
          <a:off x="120580" y="1425289"/>
          <a:ext cx="8882742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929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37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100" dirty="0" smtClean="0"/>
                    </a:p>
                    <a:p>
                      <a:pPr algn="ctr"/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Opis</a:t>
                      </a:r>
                      <a:r>
                        <a:rPr lang="pl-PL" sz="1100" baseline="0" dirty="0" smtClean="0"/>
                        <a:t> kryterium 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3574">
                <a:tc>
                  <a:txBody>
                    <a:bodyPr/>
                    <a:lstStyle/>
                    <a:p>
                      <a:pPr algn="l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dużych przedsiębiorstw 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na lata 2014-2020 w ramach kryterium weryfikowane będzie, czy Wnioskodawca spełnia warunki uzyskania wsparcia związane z wielkością przedsiębiorstwa. W przypadku, gdy Wnioskodawca należy do sektora MŚP kryterium uważa się za spełnione. W innym przypadku ocena w ramach kryterium obejmuje weryfikację, czy Wnioskodawca wykazał spełnienie następujących warunków: 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zapewnienie, że w wyniku realizacji projektu wystąpią konkretne efekty dyfuzji działalności badawczo-rozwojowej i innowacyjnej do polskiej gospodarki, m.in. poprzez planowaną współpracę z MŚP w trakcie realizacji projektu lub w ciągu 3 lat po rzeczowym zakończeniu projektu, nie później niż po zakończeniu okresu trwałości;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zapewnienie, że wkład finansowy z funduszy europejskich, udzielony w przypadku wyboru projektu do dofinansowania, nie spowoduje – pośrednio lub bezpośrednio, znacznego ubytku liczby miejsc pracy w istniejących lokalizacjach Wnioskodawcy na terytorium Unii Europejskiej, przy czym znacząca utrata miejsc pracy oznacza utratę co najmniej 100 miejsc pracy. </a:t>
                      </a: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1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089734"/>
              </p:ext>
            </p:extLst>
          </p:nvPr>
        </p:nvGraphicFramePr>
        <p:xfrm>
          <a:off x="120580" y="1425289"/>
          <a:ext cx="8882742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929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37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100" dirty="0" smtClean="0"/>
                    </a:p>
                    <a:p>
                      <a:pPr algn="ctr"/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Opis</a:t>
                      </a:r>
                      <a:r>
                        <a:rPr lang="pl-PL" sz="1100" baseline="0" dirty="0" smtClean="0"/>
                        <a:t> kryterium 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3574">
                <a:tc>
                  <a:txBody>
                    <a:bodyPr/>
                    <a:lstStyle/>
                    <a:p>
                      <a:pPr algn="l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Potencjał wnioskodawcy 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weryfikowane będzie, czy wnioskodawca posiada: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potencjał organizacyjny i techniczny do zarządzania projektem po jego zakończeniu, tj. posiada odpowiednie zasoby i struktury niezbędne do zapewnienia właściwego zarządzania infrastrukturą na etapie jej eksploatacji (działalności operacyjnej), 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doświadczone kadry dotychczas zatrudnione, zaangażowane w przygotowanie agendy badawczej. 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etapie składania wniosku o dofinansowanie Wnioskodawca nie musi dysponować wszystkimi zasobami niezbędnymi do realizacji projektu i agendy badawczej. Część z tych zasobów Wnioskodawca może pozyskać w trakcie realizacji projektu i agendy badawczej, co zobowiązany jest opisać we wniosku o dofinansowanie.</a:t>
                      </a: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8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4229</TotalTime>
  <Words>1687</Words>
  <Application>Microsoft Office PowerPoint</Application>
  <PresentationFormat>Pokaz na ekranie (4:3)</PresentationFormat>
  <Paragraphs>247</Paragraphs>
  <Slides>19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Buła-Kopańska Agnieszka</cp:lastModifiedBy>
  <cp:revision>615</cp:revision>
  <cp:lastPrinted>2017-06-09T06:00:23Z</cp:lastPrinted>
  <dcterms:created xsi:type="dcterms:W3CDTF">2015-04-20T12:46:14Z</dcterms:created>
  <dcterms:modified xsi:type="dcterms:W3CDTF">2017-07-11T12:46:03Z</dcterms:modified>
</cp:coreProperties>
</file>