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29"/>
  </p:notesMasterIdLst>
  <p:handoutMasterIdLst>
    <p:handoutMasterId r:id="rId30"/>
  </p:handoutMasterIdLst>
  <p:sldIdLst>
    <p:sldId id="258" r:id="rId2"/>
    <p:sldId id="382" r:id="rId3"/>
    <p:sldId id="384" r:id="rId4"/>
    <p:sldId id="424" r:id="rId5"/>
    <p:sldId id="426" r:id="rId6"/>
    <p:sldId id="427" r:id="rId7"/>
    <p:sldId id="428" r:id="rId8"/>
    <p:sldId id="429" r:id="rId9"/>
    <p:sldId id="430" r:id="rId10"/>
    <p:sldId id="442" r:id="rId11"/>
    <p:sldId id="431" r:id="rId12"/>
    <p:sldId id="434" r:id="rId13"/>
    <p:sldId id="435" r:id="rId14"/>
    <p:sldId id="436" r:id="rId15"/>
    <p:sldId id="438" r:id="rId16"/>
    <p:sldId id="439" r:id="rId17"/>
    <p:sldId id="440" r:id="rId18"/>
    <p:sldId id="441" r:id="rId19"/>
    <p:sldId id="450" r:id="rId20"/>
    <p:sldId id="443" r:id="rId21"/>
    <p:sldId id="444" r:id="rId22"/>
    <p:sldId id="445" r:id="rId23"/>
    <p:sldId id="446" r:id="rId24"/>
    <p:sldId id="447" r:id="rId25"/>
    <p:sldId id="448" r:id="rId26"/>
    <p:sldId id="449" r:id="rId27"/>
    <p:sldId id="324" r:id="rId28"/>
  </p:sldIdLst>
  <p:sldSz cx="9144000" cy="6858000" type="screen4x3"/>
  <p:notesSz cx="6797675" cy="9928225"/>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87208" autoAdjust="0"/>
  </p:normalViewPr>
  <p:slideViewPr>
    <p:cSldViewPr snapToGrid="0">
      <p:cViewPr varScale="1">
        <p:scale>
          <a:sx n="95" d="100"/>
          <a:sy n="95" d="100"/>
        </p:scale>
        <p:origin x="444" y="7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025C123F-3768-4046-ADCB-E993A0919F3F}" type="datetimeFigureOut">
              <a:rPr lang="pl-PL" smtClean="0"/>
              <a:t>2017-09-13</a:t>
            </a:fld>
            <a:endParaRPr lang="pl-PL"/>
          </a:p>
        </p:txBody>
      </p:sp>
      <p:sp>
        <p:nvSpPr>
          <p:cNvPr id="4" name="Symbol zastępczy stopki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E052167C-7E77-430F-BDD9-575A2C32B4D4}" type="slidenum">
              <a:rPr lang="pl-PL" smtClean="0"/>
              <a:t>‹#›</a:t>
            </a:fld>
            <a:endParaRPr lang="pl-PL"/>
          </a:p>
        </p:txBody>
      </p:sp>
    </p:spTree>
    <p:extLst>
      <p:ext uri="{BB962C8B-B14F-4D97-AF65-F5344CB8AC3E}">
        <p14:creationId xmlns:p14="http://schemas.microsoft.com/office/powerpoint/2010/main" val="341569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967"/>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6967"/>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2017-09-13</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5629"/>
            <a:ext cx="5438775" cy="4467939"/>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a:t>
            </a:fld>
            <a:endParaRPr lang="pl-PL" dirty="0"/>
          </a:p>
        </p:txBody>
      </p:sp>
    </p:spTree>
    <p:extLst>
      <p:ext uri="{BB962C8B-B14F-4D97-AF65-F5344CB8AC3E}">
        <p14:creationId xmlns:p14="http://schemas.microsoft.com/office/powerpoint/2010/main" val="177914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21</a:t>
            </a:fld>
            <a:endParaRPr lang="pl-PL" dirty="0"/>
          </a:p>
        </p:txBody>
      </p:sp>
    </p:spTree>
    <p:extLst>
      <p:ext uri="{BB962C8B-B14F-4D97-AF65-F5344CB8AC3E}">
        <p14:creationId xmlns:p14="http://schemas.microsoft.com/office/powerpoint/2010/main" val="39984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22</a:t>
            </a:fld>
            <a:endParaRPr lang="pl-PL" dirty="0"/>
          </a:p>
        </p:txBody>
      </p:sp>
    </p:spTree>
    <p:extLst>
      <p:ext uri="{BB962C8B-B14F-4D97-AF65-F5344CB8AC3E}">
        <p14:creationId xmlns:p14="http://schemas.microsoft.com/office/powerpoint/2010/main" val="106255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23</a:t>
            </a:fld>
            <a:endParaRPr lang="pl-PL" dirty="0"/>
          </a:p>
        </p:txBody>
      </p:sp>
    </p:spTree>
    <p:extLst>
      <p:ext uri="{BB962C8B-B14F-4D97-AF65-F5344CB8AC3E}">
        <p14:creationId xmlns:p14="http://schemas.microsoft.com/office/powerpoint/2010/main" val="204402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24</a:t>
            </a:fld>
            <a:endParaRPr lang="pl-PL" dirty="0"/>
          </a:p>
        </p:txBody>
      </p:sp>
    </p:spTree>
    <p:extLst>
      <p:ext uri="{BB962C8B-B14F-4D97-AF65-F5344CB8AC3E}">
        <p14:creationId xmlns:p14="http://schemas.microsoft.com/office/powerpoint/2010/main" val="351904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25</a:t>
            </a:fld>
            <a:endParaRPr lang="pl-PL" dirty="0"/>
          </a:p>
        </p:txBody>
      </p:sp>
    </p:spTree>
    <p:extLst>
      <p:ext uri="{BB962C8B-B14F-4D97-AF65-F5344CB8AC3E}">
        <p14:creationId xmlns:p14="http://schemas.microsoft.com/office/powerpoint/2010/main" val="2654344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26</a:t>
            </a:fld>
            <a:endParaRPr lang="pl-PL" dirty="0"/>
          </a:p>
        </p:txBody>
      </p:sp>
    </p:spTree>
    <p:extLst>
      <p:ext uri="{BB962C8B-B14F-4D97-AF65-F5344CB8AC3E}">
        <p14:creationId xmlns:p14="http://schemas.microsoft.com/office/powerpoint/2010/main" val="199024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27</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3</a:t>
            </a:fld>
            <a:endParaRPr lang="pl-PL" dirty="0"/>
          </a:p>
        </p:txBody>
      </p:sp>
    </p:spTree>
    <p:extLst>
      <p:ext uri="{BB962C8B-B14F-4D97-AF65-F5344CB8AC3E}">
        <p14:creationId xmlns:p14="http://schemas.microsoft.com/office/powerpoint/2010/main" val="382418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14</a:t>
            </a:fld>
            <a:endParaRPr lang="pl-PL" dirty="0"/>
          </a:p>
        </p:txBody>
      </p:sp>
    </p:spTree>
    <p:extLst>
      <p:ext uri="{BB962C8B-B14F-4D97-AF65-F5344CB8AC3E}">
        <p14:creationId xmlns:p14="http://schemas.microsoft.com/office/powerpoint/2010/main" val="232854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15</a:t>
            </a:fld>
            <a:endParaRPr lang="pl-PL" dirty="0"/>
          </a:p>
        </p:txBody>
      </p:sp>
    </p:spTree>
    <p:extLst>
      <p:ext uri="{BB962C8B-B14F-4D97-AF65-F5344CB8AC3E}">
        <p14:creationId xmlns:p14="http://schemas.microsoft.com/office/powerpoint/2010/main" val="251613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16</a:t>
            </a:fld>
            <a:endParaRPr lang="pl-PL" dirty="0"/>
          </a:p>
        </p:txBody>
      </p:sp>
    </p:spTree>
    <p:extLst>
      <p:ext uri="{BB962C8B-B14F-4D97-AF65-F5344CB8AC3E}">
        <p14:creationId xmlns:p14="http://schemas.microsoft.com/office/powerpoint/2010/main" val="226051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17</a:t>
            </a:fld>
            <a:endParaRPr lang="pl-PL" dirty="0"/>
          </a:p>
        </p:txBody>
      </p:sp>
    </p:spTree>
    <p:extLst>
      <p:ext uri="{BB962C8B-B14F-4D97-AF65-F5344CB8AC3E}">
        <p14:creationId xmlns:p14="http://schemas.microsoft.com/office/powerpoint/2010/main" val="201861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18</a:t>
            </a:fld>
            <a:endParaRPr lang="pl-PL" dirty="0"/>
          </a:p>
        </p:txBody>
      </p:sp>
    </p:spTree>
    <p:extLst>
      <p:ext uri="{BB962C8B-B14F-4D97-AF65-F5344CB8AC3E}">
        <p14:creationId xmlns:p14="http://schemas.microsoft.com/office/powerpoint/2010/main" val="423342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19</a:t>
            </a:fld>
            <a:endParaRPr lang="pl-PL" dirty="0"/>
          </a:p>
        </p:txBody>
      </p:sp>
    </p:spTree>
    <p:extLst>
      <p:ext uri="{BB962C8B-B14F-4D97-AF65-F5344CB8AC3E}">
        <p14:creationId xmlns:p14="http://schemas.microsoft.com/office/powerpoint/2010/main" val="145646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20</a:t>
            </a:fld>
            <a:endParaRPr lang="pl-PL" dirty="0"/>
          </a:p>
        </p:txBody>
      </p:sp>
    </p:spTree>
    <p:extLst>
      <p:ext uri="{BB962C8B-B14F-4D97-AF65-F5344CB8AC3E}">
        <p14:creationId xmlns:p14="http://schemas.microsoft.com/office/powerpoint/2010/main" val="1833201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3"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73100" y="4094163"/>
            <a:ext cx="7886700" cy="1543050"/>
          </a:xfrm>
        </p:spPr>
        <p:txBody>
          <a:bodyPr>
            <a:noAutofit/>
          </a:bodyPr>
          <a:lstStyle/>
          <a:p>
            <a:pPr algn="ctr">
              <a:defRPr/>
            </a:pPr>
            <a:r>
              <a:rPr lang="pl-PL" b="1" dirty="0" smtClean="0">
                <a:solidFill>
                  <a:schemeClr val="tx1"/>
                </a:solidFill>
                <a:latin typeface="+mj-lt"/>
              </a:rPr>
              <a:t>Propozycje kryteriów wyboru finansowanych operacji dla poszczególnych działań w ramach Regionalnego Programu Operacyjnego Województwa Mazowieckiego na lata 2014 - 2020</a:t>
            </a:r>
            <a:endParaRPr lang="pl-PL" b="1" dirty="0">
              <a:solidFill>
                <a:schemeClr val="tx1"/>
              </a:solidFill>
              <a:latin typeface="+mj-lt"/>
            </a:endParaRPr>
          </a:p>
        </p:txBody>
      </p:sp>
      <p:sp>
        <p:nvSpPr>
          <p:cNvPr id="6" name="pole tekstowe 5"/>
          <p:cNvSpPr txBox="1"/>
          <p:nvPr/>
        </p:nvSpPr>
        <p:spPr>
          <a:xfrm>
            <a:off x="1228725" y="5600700"/>
            <a:ext cx="6659563" cy="647700"/>
          </a:xfrm>
          <a:prstGeom prst="rect">
            <a:avLst/>
          </a:prstGeom>
          <a:noFill/>
        </p:spPr>
        <p:txBody>
          <a:bodyPr>
            <a:spAutoFit/>
          </a:bodyPr>
          <a:lstStyle/>
          <a:p>
            <a:pPr algn="ctr" eaLnBrk="0" hangingPunct="0">
              <a:defRPr/>
            </a:pPr>
            <a:r>
              <a:rPr lang="pl-PL" dirty="0">
                <a:latin typeface="+mj-lt"/>
              </a:rPr>
              <a:t>Posiedzenie Komitetu Monitorującego RPO WM na lata 2014 -2020 </a:t>
            </a:r>
            <a:r>
              <a:rPr lang="pl-PL" dirty="0" smtClean="0">
                <a:latin typeface="+mj-lt"/>
              </a:rPr>
              <a:t/>
            </a:r>
            <a:br>
              <a:rPr lang="pl-PL" dirty="0" smtClean="0">
                <a:latin typeface="+mj-lt"/>
              </a:rPr>
            </a:br>
            <a:r>
              <a:rPr lang="pl-PL" dirty="0" smtClean="0">
                <a:latin typeface="+mj-lt"/>
              </a:rPr>
              <a:t>15 </a:t>
            </a:r>
            <a:r>
              <a:rPr lang="pl-PL" dirty="0" smtClean="0">
                <a:latin typeface="+mj-lt"/>
              </a:rPr>
              <a:t>września 2017 r.</a:t>
            </a:r>
            <a:endParaRPr lang="pl-PL"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607863421"/>
              </p:ext>
            </p:extLst>
          </p:nvPr>
        </p:nvGraphicFramePr>
        <p:xfrm>
          <a:off x="120580" y="1425289"/>
          <a:ext cx="8882742" cy="3940294"/>
        </p:xfrm>
        <a:graphic>
          <a:graphicData uri="http://schemas.openxmlformats.org/drawingml/2006/table">
            <a:tbl>
              <a:tblPr firstRow="1" bandRow="1">
                <a:tableStyleId>{5C22544A-7EE6-4342-B048-85BDC9FD1C3A}</a:tableStyleId>
              </a:tblPr>
              <a:tblGrid>
                <a:gridCol w="560140">
                  <a:extLst>
                    <a:ext uri="{9D8B030D-6E8A-4147-A177-3AD203B41FA5}">
                      <a16:colId xmlns:a16="http://schemas.microsoft.com/office/drawing/2014/main" xmlns="" val="20000"/>
                    </a:ext>
                  </a:extLst>
                </a:gridCol>
                <a:gridCol w="1771078">
                  <a:extLst>
                    <a:ext uri="{9D8B030D-6E8A-4147-A177-3AD203B41FA5}">
                      <a16:colId xmlns:a16="http://schemas.microsoft.com/office/drawing/2014/main" xmlns="" val="20001"/>
                    </a:ext>
                  </a:extLst>
                </a:gridCol>
                <a:gridCol w="5767754">
                  <a:extLst>
                    <a:ext uri="{9D8B030D-6E8A-4147-A177-3AD203B41FA5}">
                      <a16:colId xmlns:a16="http://schemas.microsoft.com/office/drawing/2014/main" xmlns="" val="20002"/>
                    </a:ext>
                  </a:extLst>
                </a:gridCol>
                <a:gridCol w="783770">
                  <a:extLst>
                    <a:ext uri="{9D8B030D-6E8A-4147-A177-3AD203B41FA5}">
                      <a16:colId xmlns:a16="http://schemas.microsoft.com/office/drawing/2014/main" xmlns="" val="20003"/>
                    </a:ext>
                  </a:extLst>
                </a:gridCol>
              </a:tblGrid>
              <a:tr h="0">
                <a:tc>
                  <a:txBody>
                    <a:bodyPr/>
                    <a:lstStyle/>
                    <a:p>
                      <a:pPr algn="ctr"/>
                      <a:r>
                        <a:rPr lang="pl-PL" sz="1100" b="1" kern="1200" dirty="0" smtClean="0">
                          <a:solidFill>
                            <a:schemeClr val="lt1"/>
                          </a:solidFill>
                          <a:latin typeface="+mn-lt"/>
                          <a:ea typeface="+mn-ea"/>
                          <a:cs typeface="+mn-cs"/>
                        </a:rPr>
                        <a:t>L.p.</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b="1" kern="1200" dirty="0" smtClean="0">
                          <a:solidFill>
                            <a:schemeClr val="lt1"/>
                          </a:solidFill>
                          <a:latin typeface="+mn-lt"/>
                          <a:ea typeface="+mn-ea"/>
                          <a:cs typeface="+mn-cs"/>
                        </a:rPr>
                        <a:t>Kryterium</a:t>
                      </a:r>
                      <a:endParaRPr lang="pl-PL" sz="1100" dirty="0" smtClean="0"/>
                    </a:p>
                    <a:p>
                      <a:pPr algn="ctr"/>
                      <a:endParaRPr lang="pl-PL" sz="1100" dirty="0"/>
                    </a:p>
                  </a:txBody>
                  <a:tcPr anchor="ctr"/>
                </a:tc>
                <a:tc>
                  <a:txBody>
                    <a:bodyPr/>
                    <a:lstStyle/>
                    <a:p>
                      <a:pPr algn="ctr"/>
                      <a:r>
                        <a:rPr lang="pl-PL" sz="1100" dirty="0" smtClean="0"/>
                        <a:t>Opis</a:t>
                      </a:r>
                      <a:r>
                        <a:rPr lang="pl-PL" sz="1100" baseline="0" dirty="0" smtClean="0"/>
                        <a:t> kryterium </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dirty="0" smtClean="0"/>
                        <a:t>Ocena kryterium</a:t>
                      </a:r>
                    </a:p>
                  </a:txBody>
                  <a:tcPr anchor="ctr"/>
                </a:tc>
                <a:extLst>
                  <a:ext uri="{0D108BD9-81ED-4DB2-BD59-A6C34878D82A}">
                    <a16:rowId xmlns:a16="http://schemas.microsoft.com/office/drawing/2014/main" xmlns="" val="10000"/>
                  </a:ext>
                </a:extLst>
              </a:tr>
              <a:tr h="3513574">
                <a:tc>
                  <a:txBody>
                    <a:bodyPr/>
                    <a:lstStyle/>
                    <a:p>
                      <a:pPr algn="l"/>
                      <a:r>
                        <a:rPr lang="pl-PL" sz="1800" b="1" kern="1200" dirty="0" smtClean="0">
                          <a:solidFill>
                            <a:schemeClr val="dk1"/>
                          </a:solidFill>
                          <a:effectLst/>
                          <a:latin typeface="+mn-lt"/>
                          <a:ea typeface="+mn-ea"/>
                          <a:cs typeface="+mn-cs"/>
                        </a:rPr>
                        <a:t>7.</a:t>
                      </a:r>
                      <a:endParaRPr lang="pl-PL" sz="1800" b="1"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lnSpc>
                          <a:spcPct val="115000"/>
                        </a:lnSpc>
                        <a:spcAft>
                          <a:spcPts val="0"/>
                        </a:spcAft>
                      </a:pPr>
                      <a:r>
                        <a:rPr lang="pl-PL" sz="1800" kern="1200" dirty="0" smtClean="0">
                          <a:solidFill>
                            <a:schemeClr val="dk1"/>
                          </a:solidFill>
                          <a:effectLst/>
                          <a:latin typeface="+mn-lt"/>
                          <a:ea typeface="+mn-ea"/>
                          <a:cs typeface="+mn-cs"/>
                        </a:rPr>
                        <a:t>Eksperymentalny charakter projektu</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Zgodnie z RPO WM 2014 - 2020, projekt wykracza poza obszary inteligentnej specjalizacji województwa mazowieckiego, wskazane w Regulaminie Konkursu.</a:t>
                      </a:r>
                      <a:endParaRPr lang="pl-PL" sz="1600" kern="1200" dirty="0" smtClean="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pl-PL" sz="1800" b="1" kern="1200" dirty="0" smtClean="0">
                          <a:solidFill>
                            <a:schemeClr val="dk1"/>
                          </a:solidFill>
                          <a:effectLst/>
                          <a:latin typeface="+mn-lt"/>
                          <a:ea typeface="+mn-ea"/>
                          <a:cs typeface="+mn-cs"/>
                        </a:rPr>
                        <a:t>0/1</a:t>
                      </a:r>
                      <a:endParaRPr lang="pl-PL" sz="1800" b="1" kern="1200" dirty="0">
                        <a:solidFill>
                          <a:schemeClr val="dk1"/>
                        </a:solidFill>
                        <a:effectLst/>
                        <a:latin typeface="+mn-lt"/>
                        <a:ea typeface="+mn-ea"/>
                        <a:cs typeface="+mn-cs"/>
                      </a:endParaRPr>
                    </a:p>
                  </a:txBody>
                  <a:tcPr marL="36195" marR="36195" marT="36195" marB="36195"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3033529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526135026"/>
              </p:ext>
            </p:extLst>
          </p:nvPr>
        </p:nvGraphicFramePr>
        <p:xfrm>
          <a:off x="77724" y="1727804"/>
          <a:ext cx="8971223" cy="4898573"/>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313538">
                  <a:extLst>
                    <a:ext uri="{9D8B030D-6E8A-4147-A177-3AD203B41FA5}">
                      <a16:colId xmlns:a16="http://schemas.microsoft.com/office/drawing/2014/main" xmlns="" val="20001"/>
                    </a:ext>
                  </a:extLst>
                </a:gridCol>
                <a:gridCol w="3921082">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55173">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2323313">
                <a:tc>
                  <a:txBody>
                    <a:bodyPr/>
                    <a:lstStyle/>
                    <a:p>
                      <a:pPr algn="ctr">
                        <a:lnSpc>
                          <a:spcPct val="115000"/>
                        </a:lnSpc>
                        <a:spcAft>
                          <a:spcPts val="0"/>
                        </a:spcAft>
                      </a:pPr>
                      <a:r>
                        <a:rPr lang="pl-PL" sz="1800" b="1" dirty="0" smtClean="0">
                          <a:effectLst/>
                          <a:latin typeface="+mn-lt"/>
                          <a:ea typeface="Calibri"/>
                          <a:cs typeface="Times New Roman"/>
                        </a:rPr>
                        <a:t>1.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Współpraca ze sferą B+R </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500" kern="1200" dirty="0" smtClean="0">
                          <a:solidFill>
                            <a:schemeClr val="dk1"/>
                          </a:solidFill>
                          <a:effectLst/>
                          <a:latin typeface="+mn-lt"/>
                          <a:ea typeface="+mn-ea"/>
                          <a:cs typeface="+mn-cs"/>
                        </a:rPr>
                        <a:t>Zgodnie z RPO WM 2014 – 2020, kryterium promuje współpracę Wnioskodawcy z jednostkami naukowymi</a:t>
                      </a:r>
                      <a:r>
                        <a:rPr lang="pl-PL" sz="1500" kern="1200" dirty="0" smtClean="0">
                          <a:solidFill>
                            <a:schemeClr val="dk1"/>
                          </a:solidFill>
                          <a:effectLst/>
                          <a:latin typeface="+mn-lt"/>
                          <a:ea typeface="+mn-ea"/>
                          <a:cs typeface="+mn-cs"/>
                        </a:rPr>
                        <a:t>.</a:t>
                      </a:r>
                    </a:p>
                    <a:p>
                      <a:endParaRPr lang="pl-PL" sz="1500" kern="1200" dirty="0" smtClean="0">
                        <a:solidFill>
                          <a:schemeClr val="dk1"/>
                        </a:solidFill>
                        <a:effectLst/>
                        <a:latin typeface="+mn-lt"/>
                        <a:ea typeface="+mn-ea"/>
                        <a:cs typeface="+mn-cs"/>
                      </a:endParaRPr>
                    </a:p>
                    <a:p>
                      <a:r>
                        <a:rPr lang="pl-PL" sz="1500" kern="1200" dirty="0" smtClean="0">
                          <a:solidFill>
                            <a:schemeClr val="dk1"/>
                          </a:solidFill>
                          <a:effectLst/>
                          <a:latin typeface="+mn-lt"/>
                          <a:ea typeface="+mn-ea"/>
                          <a:cs typeface="+mn-cs"/>
                        </a:rPr>
                        <a:t>Współpraca </a:t>
                      </a:r>
                      <a:r>
                        <a:rPr lang="pl-PL" sz="1500" kern="1200" dirty="0" smtClean="0">
                          <a:solidFill>
                            <a:schemeClr val="dk1"/>
                          </a:solidFill>
                          <a:effectLst/>
                          <a:latin typeface="+mn-lt"/>
                          <a:ea typeface="+mn-ea"/>
                          <a:cs typeface="+mn-cs"/>
                        </a:rPr>
                        <a:t>zostanie określona wskaźnikiem:</a:t>
                      </a:r>
                    </a:p>
                    <a:p>
                      <a:pPr marL="285750" lvl="0" indent="-285750">
                        <a:buFont typeface="Arial" panose="020B0604020202020204" pitchFamily="34" charset="0"/>
                        <a:buChar char="•"/>
                      </a:pPr>
                      <a:r>
                        <a:rPr lang="pl-PL" sz="1500" kern="1200" dirty="0" smtClean="0">
                          <a:solidFill>
                            <a:schemeClr val="dk1"/>
                          </a:solidFill>
                          <a:effectLst/>
                          <a:latin typeface="+mn-lt"/>
                          <a:ea typeface="+mn-ea"/>
                          <a:cs typeface="+mn-cs"/>
                        </a:rPr>
                        <a:t>„Liczba przedsiębiorstw współpracujących z ośrodkami badawczymi (CI 26) [szt</a:t>
                      </a:r>
                      <a:r>
                        <a:rPr lang="pl-PL" sz="1500" kern="1200" dirty="0" smtClean="0">
                          <a:solidFill>
                            <a:schemeClr val="dk1"/>
                          </a:solidFill>
                          <a:effectLst/>
                          <a:latin typeface="+mn-lt"/>
                          <a:ea typeface="+mn-ea"/>
                          <a:cs typeface="+mn-cs"/>
                        </a:rPr>
                        <a:t>.]”</a:t>
                      </a:r>
                    </a:p>
                    <a:p>
                      <a:pPr marL="0" lvl="0" indent="0">
                        <a:buFont typeface="Arial" panose="020B0604020202020204" pitchFamily="34" charset="0"/>
                        <a:buNone/>
                      </a:pPr>
                      <a:endParaRPr lang="pl-PL" sz="1500" kern="1200" dirty="0" smtClean="0">
                        <a:solidFill>
                          <a:schemeClr val="dk1"/>
                        </a:solidFill>
                        <a:effectLst/>
                        <a:latin typeface="+mn-lt"/>
                        <a:ea typeface="+mn-ea"/>
                        <a:cs typeface="+mn-cs"/>
                      </a:endParaRPr>
                    </a:p>
                    <a:p>
                      <a:r>
                        <a:rPr lang="pl-PL" sz="1500" kern="1200" dirty="0" smtClean="0">
                          <a:solidFill>
                            <a:schemeClr val="dk1"/>
                          </a:solidFill>
                          <a:effectLst/>
                          <a:latin typeface="+mn-lt"/>
                          <a:ea typeface="+mn-ea"/>
                          <a:cs typeface="+mn-cs"/>
                        </a:rPr>
                        <a:t>Premiowane </a:t>
                      </a:r>
                      <a:r>
                        <a:rPr lang="pl-PL" sz="1500" kern="1200" dirty="0" smtClean="0">
                          <a:solidFill>
                            <a:schemeClr val="dk1"/>
                          </a:solidFill>
                          <a:effectLst/>
                          <a:latin typeface="+mn-lt"/>
                          <a:ea typeface="+mn-ea"/>
                          <a:cs typeface="+mn-cs"/>
                        </a:rPr>
                        <a:t>umowy konsorcjum muszą zawierać minimum: solidarną odpowiedzialność za realizację projektu i proporcjonalny podział praw własności intelektualnej. </a:t>
                      </a:r>
                    </a:p>
                    <a:p>
                      <a:r>
                        <a:rPr lang="pl-PL" sz="1500" kern="1200" dirty="0" smtClean="0">
                          <a:solidFill>
                            <a:schemeClr val="dk1"/>
                          </a:solidFill>
                          <a:effectLst/>
                          <a:latin typeface="+mn-lt"/>
                          <a:ea typeface="+mn-ea"/>
                          <a:cs typeface="+mn-cs"/>
                        </a:rPr>
                        <a:t>Jako ośrodki badawcze należy wykazywać jednostki naukowe w rozumieniu ustawy o zasadach finansowania nauki.</a:t>
                      </a:r>
                      <a:r>
                        <a:rPr lang="pl-PL" sz="1500" dirty="0" smtClean="0">
                          <a:effectLst/>
                        </a:rPr>
                        <a:t> </a:t>
                      </a:r>
                      <a:r>
                        <a:rPr lang="pl-PL" sz="1500" kern="1200" dirty="0" smtClean="0">
                          <a:solidFill>
                            <a:schemeClr val="dk1"/>
                          </a:solidFill>
                          <a:effectLst/>
                          <a:latin typeface="+mn-lt"/>
                          <a:ea typeface="+mn-ea"/>
                          <a:cs typeface="+mn-cs"/>
                        </a:rPr>
                        <a:t>W rozumieniu artykułu 2 punktu 9 litera a, b, c i f ustawy z dnia 30 kwietnia 2010 r. o zasadach finansowania nauki (Dziennik Ustaw Numer 96, pozycja 615, z późniejszymi zmianami).</a:t>
                      </a:r>
                      <a:endParaRPr lang="pl-PL" sz="15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200" kern="1200" dirty="0" smtClean="0">
                          <a:solidFill>
                            <a:schemeClr val="dk1"/>
                          </a:solidFill>
                          <a:effectLst/>
                          <a:latin typeface="+mn-lt"/>
                          <a:ea typeface="+mn-ea"/>
                          <a:cs typeface="+mn-cs"/>
                        </a:rPr>
                        <a:t>Projekt będzie realizowany w formie:</a:t>
                      </a:r>
                    </a:p>
                    <a:p>
                      <a:pPr marL="285750" lvl="0" indent="-285750">
                        <a:buFont typeface="Arial" panose="020B0604020202020204" pitchFamily="34" charset="0"/>
                        <a:buChar char="•"/>
                      </a:pPr>
                      <a:r>
                        <a:rPr lang="pl-PL" sz="1200" kern="1200" dirty="0" smtClean="0">
                          <a:solidFill>
                            <a:schemeClr val="dk1"/>
                          </a:solidFill>
                          <a:effectLst/>
                          <a:latin typeface="+mn-lt"/>
                          <a:ea typeface="+mn-ea"/>
                          <a:cs typeface="+mn-cs"/>
                        </a:rPr>
                        <a:t>współpracy Wnioskodawcy w formie konsorcjum (funkcjonującego na podstawie umowy lub porozumienia), w skład, którego wchodzi więcej niż jedna jednostka naukowa – 4 pkt;</a:t>
                      </a:r>
                    </a:p>
                    <a:p>
                      <a:pPr marL="285750" lvl="0" indent="-285750">
                        <a:buFont typeface="Arial" panose="020B0604020202020204" pitchFamily="34" charset="0"/>
                        <a:buChar char="•"/>
                      </a:pPr>
                      <a:r>
                        <a:rPr lang="pl-PL" sz="1200" kern="1200" dirty="0" smtClean="0">
                          <a:solidFill>
                            <a:schemeClr val="dk1"/>
                          </a:solidFill>
                          <a:effectLst/>
                          <a:latin typeface="+mn-lt"/>
                          <a:ea typeface="+mn-ea"/>
                          <a:cs typeface="+mn-cs"/>
                        </a:rPr>
                        <a:t>współpracy Wnioskodawcy w formie konsorcjum (funkcjonującego na podstawie umowy lub porozumienia), w skład którego wchodzi jedna jednostka naukowa – 3 pkt;</a:t>
                      </a:r>
                    </a:p>
                    <a:p>
                      <a:pPr marL="285750" lvl="0" indent="-285750">
                        <a:buFont typeface="Arial" panose="020B0604020202020204" pitchFamily="34" charset="0"/>
                        <a:buChar char="•"/>
                      </a:pPr>
                      <a:r>
                        <a:rPr lang="pl-PL" sz="1200" kern="1200" dirty="0" smtClean="0">
                          <a:solidFill>
                            <a:schemeClr val="dk1"/>
                          </a:solidFill>
                          <a:effectLst/>
                          <a:latin typeface="+mn-lt"/>
                          <a:ea typeface="+mn-ea"/>
                          <a:cs typeface="+mn-cs"/>
                        </a:rPr>
                        <a:t>współpracy Wnioskodawcy z jednostką naukową (na podstawie umowy lub porozumienia) – 2 pkt.</a:t>
                      </a:r>
                    </a:p>
                    <a:p>
                      <a:r>
                        <a:rPr lang="pl-PL" sz="1200" kern="1200" dirty="0" smtClean="0">
                          <a:solidFill>
                            <a:schemeClr val="dk1"/>
                          </a:solidFill>
                          <a:effectLst/>
                          <a:latin typeface="+mn-lt"/>
                          <a:ea typeface="+mn-ea"/>
                          <a:cs typeface="+mn-cs"/>
                        </a:rPr>
                        <a:t>Brak spełnienia wyżej wymienionych warunków lub brak informacji w tym zakresie – 0 pkt.</a:t>
                      </a:r>
                      <a:endParaRPr lang="pl-PL" sz="12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4</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2862770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201870564"/>
              </p:ext>
            </p:extLst>
          </p:nvPr>
        </p:nvGraphicFramePr>
        <p:xfrm>
          <a:off x="77724" y="1373474"/>
          <a:ext cx="8971223" cy="5238341"/>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535571">
                  <a:extLst>
                    <a:ext uri="{9D8B030D-6E8A-4147-A177-3AD203B41FA5}">
                      <a16:colId xmlns:a16="http://schemas.microsoft.com/office/drawing/2014/main" xmlns="" val="20001"/>
                    </a:ext>
                  </a:extLst>
                </a:gridCol>
                <a:gridCol w="3699049">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29441">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708900">
                <a:tc>
                  <a:txBody>
                    <a:bodyPr/>
                    <a:lstStyle/>
                    <a:p>
                      <a:pPr algn="ctr">
                        <a:lnSpc>
                          <a:spcPct val="115000"/>
                        </a:lnSpc>
                        <a:spcAft>
                          <a:spcPts val="0"/>
                        </a:spcAft>
                      </a:pPr>
                      <a:r>
                        <a:rPr lang="pl-PL" sz="1800" b="1" dirty="0" smtClean="0">
                          <a:effectLst/>
                          <a:latin typeface="+mn-lt"/>
                          <a:ea typeface="Calibri"/>
                          <a:cs typeface="Times New Roman"/>
                        </a:rPr>
                        <a:t>2.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Udział Wnioskodawcy w regionalnym klastrze kluczowym</a:t>
                      </a:r>
                      <a:endParaRPr lang="pl-PL" sz="18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jest realizowany przez przedsiębiorstwo lub konsorcjum firm/powiązanie kooperacyjne będące członkiem klastra posiadającego aktualny status mazowieckiego klastra kluczowego.</a:t>
                      </a:r>
                      <a:endParaRPr lang="pl-PL" sz="14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Wnioskodawca należy do regionalnego klastra kluczowego – 3 pkt</a:t>
                      </a:r>
                      <a:r>
                        <a:rPr lang="pl-PL" sz="1800" kern="1200" dirty="0" smtClean="0">
                          <a:solidFill>
                            <a:schemeClr val="dk1"/>
                          </a:solidFill>
                          <a:effectLst/>
                          <a:latin typeface="+mn-lt"/>
                          <a:ea typeface="+mn-ea"/>
                          <a:cs typeface="+mn-cs"/>
                        </a:rPr>
                        <a:t>.</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Brak spełnienia wyżej wymienionych warunków lub brak informacji w tym zakresie – 0 pkt.</a:t>
                      </a:r>
                      <a:endParaRPr lang="pl-PL" sz="11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3</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3534469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598198054"/>
              </p:ext>
            </p:extLst>
          </p:nvPr>
        </p:nvGraphicFramePr>
        <p:xfrm>
          <a:off x="77724" y="1727804"/>
          <a:ext cx="8971223" cy="4622754"/>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565716">
                  <a:extLst>
                    <a:ext uri="{9D8B030D-6E8A-4147-A177-3AD203B41FA5}">
                      <a16:colId xmlns:a16="http://schemas.microsoft.com/office/drawing/2014/main" xmlns="" val="20001"/>
                    </a:ext>
                  </a:extLst>
                </a:gridCol>
                <a:gridCol w="3668904">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891590">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3731164">
                <a:tc>
                  <a:txBody>
                    <a:bodyPr/>
                    <a:lstStyle/>
                    <a:p>
                      <a:pPr algn="ctr">
                        <a:lnSpc>
                          <a:spcPct val="115000"/>
                        </a:lnSpc>
                        <a:spcAft>
                          <a:spcPts val="0"/>
                        </a:spcAft>
                      </a:pPr>
                      <a:r>
                        <a:rPr lang="pl-PL" sz="1800" b="1" dirty="0" smtClean="0">
                          <a:effectLst/>
                          <a:latin typeface="+mn-lt"/>
                          <a:ea typeface="Calibri"/>
                          <a:cs typeface="Times New Roman"/>
                        </a:rPr>
                        <a:t>3.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Udział środków własnych </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projekty, w których pomniejszono dofinansowanie poprzez zaangażowanie wkładu własnego Wnioskodawcy.</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Wkład własny Wnioskodawcy przekracza wymagany minimalny wkład własny:</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powyżej 20 % - 10 pkt;</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powyżej 15 % do 20 % włącznie - 7 pkt;</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powyżej 10 % do 15 % włącznie – 5 pkt;</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powyżej 5 % do 10 % włącznie - 3 pkt.</a:t>
                      </a:r>
                    </a:p>
                    <a:p>
                      <a:r>
                        <a:rPr lang="pl-PL" sz="16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10</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4008548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84953800"/>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324555">
                  <a:extLst>
                    <a:ext uri="{9D8B030D-6E8A-4147-A177-3AD203B41FA5}">
                      <a16:colId xmlns:a16="http://schemas.microsoft.com/office/drawing/2014/main" xmlns="" val="20001"/>
                    </a:ext>
                  </a:extLst>
                </a:gridCol>
                <a:gridCol w="3910065">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4.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Bef>
                          <a:spcPts val="1200"/>
                        </a:spcBef>
                        <a:spcAft>
                          <a:spcPts val="0"/>
                        </a:spcAft>
                      </a:pPr>
                      <a:r>
                        <a:rPr lang="pl-PL" sz="1800" kern="1200" dirty="0" smtClean="0">
                          <a:solidFill>
                            <a:schemeClr val="dk1"/>
                          </a:solidFill>
                          <a:effectLst/>
                          <a:latin typeface="+mn-lt"/>
                          <a:ea typeface="+mn-ea"/>
                          <a:cs typeface="+mn-cs"/>
                        </a:rPr>
                        <a:t>Przewidywane ryzyka</a:t>
                      </a:r>
                      <a:endParaRPr lang="pl-PL" sz="1600" kern="1200" dirty="0">
                        <a:solidFill>
                          <a:schemeClr val="dk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Wnioskodawca zidentyfikował ryzyka na etapie:</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przeprowadzenia badań;</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wprowadzenia na rynek nowych lub znacząco ulepszonych produktów (wyrobów, usług) lub technologii produkcji, powstałych w wyniku zakładanego wdrożenia prac B+R</a:t>
                      </a:r>
                      <a:r>
                        <a:rPr lang="pl-PL" sz="1800" kern="1200" dirty="0" smtClean="0">
                          <a:solidFill>
                            <a:schemeClr val="dk1"/>
                          </a:solidFill>
                          <a:effectLst/>
                          <a:latin typeface="+mn-lt"/>
                          <a:ea typeface="+mn-ea"/>
                          <a:cs typeface="+mn-cs"/>
                        </a:rPr>
                        <a:t>.</a:t>
                      </a:r>
                    </a:p>
                    <a:p>
                      <a:pPr marL="0" lvl="0" indent="0">
                        <a:buFont typeface="Arial" panose="020B0604020202020204" pitchFamily="34" charset="0"/>
                        <a:buNone/>
                      </a:pPr>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Przedstawiono adekwatny sposób ich minimalizacji. </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Spełnienie każdego z warunków –  2 pkt</a:t>
                      </a:r>
                      <a:r>
                        <a:rPr lang="pl-PL" sz="1800" kern="1200" dirty="0" smtClean="0">
                          <a:solidFill>
                            <a:schemeClr val="dk1"/>
                          </a:solidFill>
                          <a:effectLst/>
                          <a:latin typeface="+mn-lt"/>
                          <a:ea typeface="+mn-ea"/>
                          <a:cs typeface="+mn-cs"/>
                        </a:rPr>
                        <a:t>.</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Punkty w ramach kryterium sumują się</a:t>
                      </a:r>
                      <a:r>
                        <a:rPr lang="pl-PL" sz="1800" kern="1200" dirty="0" smtClean="0">
                          <a:solidFill>
                            <a:schemeClr val="dk1"/>
                          </a:solidFill>
                          <a:effectLst/>
                          <a:latin typeface="+mn-lt"/>
                          <a:ea typeface="+mn-ea"/>
                          <a:cs typeface="+mn-cs"/>
                        </a:rPr>
                        <a:t>.</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smtClean="0">
                          <a:solidFill>
                            <a:schemeClr val="dk1"/>
                          </a:solidFill>
                          <a:effectLst/>
                          <a:latin typeface="+mn-lt"/>
                          <a:ea typeface="Calibri"/>
                          <a:cs typeface="Times New Roman"/>
                        </a:rPr>
                        <a:t>4</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133723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664319207"/>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646102">
                  <a:extLst>
                    <a:ext uri="{9D8B030D-6E8A-4147-A177-3AD203B41FA5}">
                      <a16:colId xmlns:a16="http://schemas.microsoft.com/office/drawing/2014/main" xmlns="" val="20001"/>
                    </a:ext>
                  </a:extLst>
                </a:gridCol>
                <a:gridCol w="3588518">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5.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Metody projektowania zorientowanego na użytkownika</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projekty obejmujące włączenie końcowych użytkowników (w rozumieniu ostatecznych odbiorców produktów) w proces tworzenia nowego lub znacząco ulepszonego produktu (wyrobu, usługi) lub technologii produkcji poprzez ich udział w testowaniu, recenzowaniu, opiniowaniu, identyfikacji potrzeb w zakresie nowego rozwiązania, usługi, prototypu wyrobu.</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zakłada włączenie końcowych użytkowników w proces tworzenia nowego lub znacząco ulepszonego produktu (wyrobu, usługi) lub technologii produkcji – 5 pkt.</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5</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239656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041717224"/>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435087">
                  <a:extLst>
                    <a:ext uri="{9D8B030D-6E8A-4147-A177-3AD203B41FA5}">
                      <a16:colId xmlns:a16="http://schemas.microsoft.com/office/drawing/2014/main" xmlns="" val="20001"/>
                    </a:ext>
                  </a:extLst>
                </a:gridCol>
                <a:gridCol w="3799533">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6.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Staże lub praktyki absolwenckie</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100" kern="1200" dirty="0" smtClean="0">
                          <a:solidFill>
                            <a:schemeClr val="dk1"/>
                          </a:solidFill>
                          <a:effectLst/>
                          <a:latin typeface="+mn-lt"/>
                          <a:ea typeface="+mn-ea"/>
                          <a:cs typeface="+mn-cs"/>
                        </a:rPr>
                        <a:t>Kryterium promuje projekty:</a:t>
                      </a:r>
                    </a:p>
                    <a:p>
                      <a:endParaRPr lang="pl-PL" sz="1100" kern="1200" dirty="0" smtClean="0">
                        <a:solidFill>
                          <a:schemeClr val="dk1"/>
                        </a:solidFill>
                        <a:effectLst/>
                        <a:latin typeface="+mn-lt"/>
                        <a:ea typeface="+mn-ea"/>
                        <a:cs typeface="+mn-cs"/>
                      </a:endParaRPr>
                    </a:p>
                    <a:p>
                      <a:r>
                        <a:rPr lang="pl-PL" sz="1100" kern="1200" dirty="0" smtClean="0">
                          <a:solidFill>
                            <a:schemeClr val="dk1"/>
                          </a:solidFill>
                          <a:effectLst/>
                          <a:latin typeface="+mn-lt"/>
                          <a:ea typeface="+mn-ea"/>
                          <a:cs typeface="+mn-cs"/>
                        </a:rPr>
                        <a:t>a) w których utworzone zostaną na etapie badań lub wdrożeń: </a:t>
                      </a:r>
                    </a:p>
                    <a:p>
                      <a:pPr marL="171450" lvl="0" indent="-171450">
                        <a:buFont typeface="Arial" panose="020B0604020202020204" pitchFamily="34" charset="0"/>
                        <a:buChar char="•"/>
                      </a:pPr>
                      <a:r>
                        <a:rPr lang="pl-PL" sz="1100" kern="1200" dirty="0" smtClean="0">
                          <a:solidFill>
                            <a:schemeClr val="dk1"/>
                          </a:solidFill>
                          <a:effectLst/>
                          <a:latin typeface="+mn-lt"/>
                          <a:ea typeface="+mn-ea"/>
                          <a:cs typeface="+mn-cs"/>
                        </a:rPr>
                        <a:t>praktyki absolwenckie (w rozumieniu ustawy z dnia 17 lipca 2009 r. o praktykach absolwenckich) lub </a:t>
                      </a:r>
                    </a:p>
                    <a:p>
                      <a:pPr marL="171450" lvl="0" indent="-171450">
                        <a:buFont typeface="Arial" panose="020B0604020202020204" pitchFamily="34" charset="0"/>
                        <a:buChar char="•"/>
                      </a:pPr>
                      <a:r>
                        <a:rPr lang="pl-PL" sz="1100" kern="1200" dirty="0" smtClean="0">
                          <a:solidFill>
                            <a:schemeClr val="dk1"/>
                          </a:solidFill>
                          <a:effectLst/>
                          <a:latin typeface="+mn-lt"/>
                          <a:ea typeface="+mn-ea"/>
                          <a:cs typeface="+mn-cs"/>
                        </a:rPr>
                        <a:t>staże (w rozumieniu ustawy z dnia 20 kwietnia 2004 r. o promocji zatrudnienia i instytucjach rynku pracy) dla bezrobotnych do 30 roku życia lub</a:t>
                      </a:r>
                    </a:p>
                    <a:p>
                      <a:pPr marL="171450" lvl="0" indent="-171450">
                        <a:buFont typeface="Arial" panose="020B0604020202020204" pitchFamily="34" charset="0"/>
                        <a:buChar char="•"/>
                      </a:pPr>
                      <a:r>
                        <a:rPr lang="pl-PL" sz="1100" kern="1200" dirty="0" smtClean="0">
                          <a:solidFill>
                            <a:schemeClr val="dk1"/>
                          </a:solidFill>
                          <a:effectLst/>
                          <a:latin typeface="+mn-lt"/>
                          <a:ea typeface="+mn-ea"/>
                          <a:cs typeface="+mn-cs"/>
                        </a:rPr>
                        <a:t>praktyki studentów studiów 4 i 5 roku jednolitych studiów magisterskich lub studentów studiów drugiego stopnia lub</a:t>
                      </a:r>
                    </a:p>
                    <a:p>
                      <a:pPr marL="171450" lvl="0" indent="-171450">
                        <a:buFont typeface="Arial" panose="020B0604020202020204" pitchFamily="34" charset="0"/>
                        <a:buChar char="•"/>
                      </a:pPr>
                      <a:r>
                        <a:rPr lang="pl-PL" sz="1100" kern="1200" dirty="0" smtClean="0">
                          <a:solidFill>
                            <a:schemeClr val="dk1"/>
                          </a:solidFill>
                          <a:effectLst/>
                          <a:latin typeface="+mn-lt"/>
                          <a:ea typeface="+mn-ea"/>
                          <a:cs typeface="+mn-cs"/>
                        </a:rPr>
                        <a:t>praktyki uczestników studiów doktoranckich.</a:t>
                      </a:r>
                    </a:p>
                    <a:p>
                      <a:pPr marL="0" lvl="0" indent="0">
                        <a:buFont typeface="Arial" panose="020B0604020202020204" pitchFamily="34" charset="0"/>
                        <a:buNone/>
                      </a:pPr>
                      <a:endParaRPr lang="pl-PL" sz="1100" kern="1200" dirty="0" smtClean="0">
                        <a:solidFill>
                          <a:schemeClr val="dk1"/>
                        </a:solidFill>
                        <a:effectLst/>
                        <a:latin typeface="+mn-lt"/>
                        <a:ea typeface="+mn-ea"/>
                        <a:cs typeface="+mn-cs"/>
                      </a:endParaRPr>
                    </a:p>
                    <a:p>
                      <a:r>
                        <a:rPr lang="pl-PL" sz="1100" kern="1200" dirty="0" smtClean="0">
                          <a:solidFill>
                            <a:schemeClr val="dk1"/>
                          </a:solidFill>
                          <a:effectLst/>
                          <a:latin typeface="+mn-lt"/>
                          <a:ea typeface="+mn-ea"/>
                          <a:cs typeface="+mn-cs"/>
                        </a:rPr>
                        <a:t>Powyższe praktyki absolwenckie i staże muszą zostać utworzone maksymalnie do roku po rzeczowym zakończeniu projektu. </a:t>
                      </a:r>
                    </a:p>
                    <a:p>
                      <a:endParaRPr lang="pl-PL" sz="1100" kern="1200" dirty="0" smtClean="0">
                        <a:solidFill>
                          <a:schemeClr val="dk1"/>
                        </a:solidFill>
                        <a:effectLst/>
                        <a:latin typeface="+mn-lt"/>
                        <a:ea typeface="+mn-ea"/>
                        <a:cs typeface="+mn-cs"/>
                      </a:endParaRPr>
                    </a:p>
                    <a:p>
                      <a:r>
                        <a:rPr lang="pl-PL" sz="1100" kern="1200" dirty="0" smtClean="0">
                          <a:solidFill>
                            <a:schemeClr val="dk1"/>
                          </a:solidFill>
                          <a:effectLst/>
                          <a:latin typeface="+mn-lt"/>
                          <a:ea typeface="+mn-ea"/>
                          <a:cs typeface="+mn-cs"/>
                        </a:rPr>
                        <a:t>Praktyka nie może trwać krócej niż miesiąc w pełnym wymiarze czasu pracy. W przypadku niepełnego wymiaru czasu pracy, łączny czas trwania musi odpowiadać 1 miesiącowi w pełnym wymiarze czasu pracy, jednakże czas ten nie może być dłuższy niż 6 miesięcy;</a:t>
                      </a:r>
                    </a:p>
                    <a:p>
                      <a:endParaRPr lang="pl-PL" sz="1100" kern="1200" dirty="0" smtClean="0">
                        <a:solidFill>
                          <a:schemeClr val="dk1"/>
                        </a:solidFill>
                        <a:effectLst/>
                        <a:latin typeface="+mn-lt"/>
                        <a:ea typeface="+mn-ea"/>
                        <a:cs typeface="+mn-cs"/>
                      </a:endParaRPr>
                    </a:p>
                    <a:p>
                      <a:r>
                        <a:rPr lang="pl-PL" sz="1100" kern="1200" dirty="0" smtClean="0">
                          <a:solidFill>
                            <a:schemeClr val="dk1"/>
                          </a:solidFill>
                          <a:effectLst/>
                          <a:latin typeface="+mn-lt"/>
                          <a:ea typeface="+mn-ea"/>
                          <a:cs typeface="+mn-cs"/>
                        </a:rPr>
                        <a:t>b) które dotyczą rozwiązania problemu w oparciu o opracowanie projektowe, konstrukcyjne, technologiczne, będące podstawą dla przygotowania rozprawy doktorskiej tzw. doktoratu wdrożeniowego.</a:t>
                      </a:r>
                      <a:r>
                        <a:rPr lang="pl-PL" sz="1100" dirty="0" smtClean="0">
                          <a:effectLst/>
                        </a:rPr>
                        <a:t> </a:t>
                      </a:r>
                      <a:r>
                        <a:rPr lang="pl-PL" sz="1100" kern="1200" dirty="0" smtClean="0">
                          <a:solidFill>
                            <a:schemeClr val="dk1"/>
                          </a:solidFill>
                          <a:effectLst/>
                          <a:latin typeface="+mn-lt"/>
                          <a:ea typeface="+mn-ea"/>
                          <a:cs typeface="+mn-cs"/>
                        </a:rPr>
                        <a:t>Zgodnie z art. 13 ust. 3  Ustawy z dnia 14 marca 2003 r. o stopniach naukowych i tytule naukowym oraz o stopniach i tytule w zakresie sztuki. </a:t>
                      </a:r>
                      <a:endParaRPr lang="pl-PL" sz="11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100" kern="1200" dirty="0" smtClean="0">
                          <a:solidFill>
                            <a:schemeClr val="dk1"/>
                          </a:solidFill>
                          <a:effectLst/>
                          <a:latin typeface="+mn-lt"/>
                          <a:ea typeface="+mn-ea"/>
                          <a:cs typeface="+mn-cs"/>
                        </a:rPr>
                        <a:t>Wnioskodawca:</a:t>
                      </a:r>
                    </a:p>
                    <a:p>
                      <a:endParaRPr lang="pl-PL" sz="1100" kern="1200" dirty="0" smtClean="0">
                        <a:solidFill>
                          <a:schemeClr val="dk1"/>
                        </a:solidFill>
                        <a:effectLst/>
                        <a:latin typeface="+mn-lt"/>
                        <a:ea typeface="+mn-ea"/>
                        <a:cs typeface="+mn-cs"/>
                      </a:endParaRPr>
                    </a:p>
                    <a:p>
                      <a:r>
                        <a:rPr lang="pl-PL" sz="1100" kern="1200" dirty="0" smtClean="0">
                          <a:solidFill>
                            <a:schemeClr val="dk1"/>
                          </a:solidFill>
                          <a:effectLst/>
                          <a:latin typeface="+mn-lt"/>
                          <a:ea typeface="+mn-ea"/>
                          <a:cs typeface="+mn-cs"/>
                        </a:rPr>
                        <a:t>a) przewidział utworzenie stażu lub praktyki dla co najmniej: </a:t>
                      </a:r>
                    </a:p>
                    <a:p>
                      <a:pPr marL="171450" lvl="0" indent="-171450">
                        <a:buFont typeface="Arial" panose="020B0604020202020204" pitchFamily="34" charset="0"/>
                        <a:buChar char="•"/>
                      </a:pPr>
                      <a:r>
                        <a:rPr lang="pl-PL" sz="1100" kern="1200" dirty="0" smtClean="0">
                          <a:solidFill>
                            <a:schemeClr val="dk1"/>
                          </a:solidFill>
                          <a:effectLst/>
                          <a:latin typeface="+mn-lt"/>
                          <a:ea typeface="+mn-ea"/>
                          <a:cs typeface="+mn-cs"/>
                        </a:rPr>
                        <a:t>w przypadku mikroprzedsiębiorstwa – 1 osoba – 3 pkt; </a:t>
                      </a:r>
                    </a:p>
                    <a:p>
                      <a:pPr marL="171450" lvl="0" indent="-171450">
                        <a:buFont typeface="Arial" panose="020B0604020202020204" pitchFamily="34" charset="0"/>
                        <a:buChar char="•"/>
                      </a:pPr>
                      <a:r>
                        <a:rPr lang="pl-PL" sz="1100" kern="1200" dirty="0" smtClean="0">
                          <a:solidFill>
                            <a:schemeClr val="dk1"/>
                          </a:solidFill>
                          <a:effectLst/>
                          <a:latin typeface="+mn-lt"/>
                          <a:ea typeface="+mn-ea"/>
                          <a:cs typeface="+mn-cs"/>
                        </a:rPr>
                        <a:t>w przypadku małego przedsiębiorstwa - 2 osoby – 3 pkt; </a:t>
                      </a:r>
                    </a:p>
                    <a:p>
                      <a:pPr marL="171450" lvl="0" indent="-171450">
                        <a:buFont typeface="Arial" panose="020B0604020202020204" pitchFamily="34" charset="0"/>
                        <a:buChar char="•"/>
                      </a:pPr>
                      <a:r>
                        <a:rPr lang="pl-PL" sz="1100" kern="1200" dirty="0" smtClean="0">
                          <a:solidFill>
                            <a:schemeClr val="dk1"/>
                          </a:solidFill>
                          <a:effectLst/>
                          <a:latin typeface="+mn-lt"/>
                          <a:ea typeface="+mn-ea"/>
                          <a:cs typeface="+mn-cs"/>
                        </a:rPr>
                        <a:t>w przypadku średniego przedsiębiorstwa - 3 osoby – 3 pkt;</a:t>
                      </a:r>
                    </a:p>
                    <a:p>
                      <a:pPr marL="171450" lvl="0" indent="-171450">
                        <a:buFont typeface="Arial" panose="020B0604020202020204" pitchFamily="34" charset="0"/>
                        <a:buChar char="•"/>
                      </a:pPr>
                      <a:r>
                        <a:rPr lang="pl-PL" sz="1100" kern="1200" dirty="0" smtClean="0">
                          <a:solidFill>
                            <a:schemeClr val="dk1"/>
                          </a:solidFill>
                          <a:effectLst/>
                          <a:latin typeface="+mn-lt"/>
                          <a:ea typeface="+mn-ea"/>
                          <a:cs typeface="+mn-cs"/>
                        </a:rPr>
                        <a:t>w przypadku dużego przedsiębiorstwa - 4 osoby – 3 pkt.</a:t>
                      </a:r>
                    </a:p>
                    <a:p>
                      <a:r>
                        <a:rPr lang="pl-PL" sz="1100" kern="1200" dirty="0" smtClean="0">
                          <a:solidFill>
                            <a:schemeClr val="dk1"/>
                          </a:solidFill>
                          <a:effectLst/>
                          <a:latin typeface="+mn-lt"/>
                          <a:ea typeface="+mn-ea"/>
                          <a:cs typeface="+mn-cs"/>
                        </a:rPr>
                        <a:t>W przypadku partnerstwa punkty nie sumują się, co oznacza maksymalna liczbę punktów – 3 pkt.</a:t>
                      </a:r>
                    </a:p>
                    <a:p>
                      <a:endParaRPr lang="pl-PL" sz="1100" kern="1200" dirty="0" smtClean="0">
                        <a:solidFill>
                          <a:schemeClr val="dk1"/>
                        </a:solidFill>
                        <a:effectLst/>
                        <a:latin typeface="+mn-lt"/>
                        <a:ea typeface="+mn-ea"/>
                        <a:cs typeface="+mn-cs"/>
                      </a:endParaRPr>
                    </a:p>
                    <a:p>
                      <a:pPr lvl="0"/>
                      <a:r>
                        <a:rPr lang="pl-PL" sz="1100" kern="1200" dirty="0" smtClean="0">
                          <a:solidFill>
                            <a:schemeClr val="dk1"/>
                          </a:solidFill>
                          <a:effectLst/>
                          <a:latin typeface="+mn-lt"/>
                          <a:ea typeface="+mn-ea"/>
                          <a:cs typeface="+mn-cs"/>
                        </a:rPr>
                        <a:t>b)</a:t>
                      </a:r>
                      <a:r>
                        <a:rPr lang="pl-PL" sz="1100" kern="1200" baseline="0" dirty="0" smtClean="0">
                          <a:solidFill>
                            <a:schemeClr val="dk1"/>
                          </a:solidFill>
                          <a:effectLst/>
                          <a:latin typeface="+mn-lt"/>
                          <a:ea typeface="+mn-ea"/>
                          <a:cs typeface="+mn-cs"/>
                        </a:rPr>
                        <a:t> </a:t>
                      </a:r>
                      <a:r>
                        <a:rPr lang="pl-PL" sz="1100" kern="1200" dirty="0" smtClean="0">
                          <a:solidFill>
                            <a:schemeClr val="dk1"/>
                          </a:solidFill>
                          <a:effectLst/>
                          <a:latin typeface="+mn-lt"/>
                          <a:ea typeface="+mn-ea"/>
                          <a:cs typeface="+mn-cs"/>
                        </a:rPr>
                        <a:t>umożliwia realizację prac stanowiących podstawę dla przygotowania rozprawy doktorskiej – 3 pkt.</a:t>
                      </a:r>
                    </a:p>
                    <a:p>
                      <a:pPr lvl="0"/>
                      <a:endParaRPr lang="pl-PL" sz="1100" kern="1200" dirty="0" smtClean="0">
                        <a:solidFill>
                          <a:schemeClr val="dk1"/>
                        </a:solidFill>
                        <a:effectLst/>
                        <a:latin typeface="+mn-lt"/>
                        <a:ea typeface="+mn-ea"/>
                        <a:cs typeface="+mn-cs"/>
                      </a:endParaRPr>
                    </a:p>
                    <a:p>
                      <a:r>
                        <a:rPr lang="pl-PL" sz="1100" kern="1200" dirty="0" smtClean="0">
                          <a:solidFill>
                            <a:schemeClr val="dk1"/>
                          </a:solidFill>
                          <a:effectLst/>
                          <a:latin typeface="+mn-lt"/>
                          <a:ea typeface="+mn-ea"/>
                          <a:cs typeface="+mn-cs"/>
                        </a:rPr>
                        <a:t>Brak spełnienia wyżej wymienionych warunków lub brak informacji w tym zakresie – 0 pkt.</a:t>
                      </a:r>
                    </a:p>
                    <a:p>
                      <a:endParaRPr lang="pl-PL" sz="1100" kern="1200" dirty="0" smtClean="0">
                        <a:solidFill>
                          <a:schemeClr val="dk1"/>
                        </a:solidFill>
                        <a:effectLst/>
                        <a:latin typeface="+mn-lt"/>
                        <a:ea typeface="+mn-ea"/>
                        <a:cs typeface="+mn-cs"/>
                      </a:endParaRPr>
                    </a:p>
                    <a:p>
                      <a:r>
                        <a:rPr lang="pl-PL" sz="1100" kern="1200" dirty="0" smtClean="0">
                          <a:solidFill>
                            <a:schemeClr val="dk1"/>
                          </a:solidFill>
                          <a:effectLst/>
                          <a:latin typeface="+mn-lt"/>
                          <a:ea typeface="+mn-ea"/>
                          <a:cs typeface="+mn-cs"/>
                        </a:rPr>
                        <a:t>Punkty przydzielone w ramach pkt a i b sumują się.</a:t>
                      </a:r>
                      <a:endParaRPr lang="pl-PL" sz="11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6</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4231601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892248673"/>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776731">
                  <a:extLst>
                    <a:ext uri="{9D8B030D-6E8A-4147-A177-3AD203B41FA5}">
                      <a16:colId xmlns:a16="http://schemas.microsoft.com/office/drawing/2014/main" xmlns="" val="20001"/>
                    </a:ext>
                  </a:extLst>
                </a:gridCol>
                <a:gridCol w="3457889">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7.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Niskoemisyjność, oszczędność energii i efektywne wykorzystanie zasobów naturalnych</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200" kern="1200" dirty="0" smtClean="0">
                          <a:solidFill>
                            <a:schemeClr val="dk1"/>
                          </a:solidFill>
                          <a:effectLst/>
                          <a:latin typeface="+mn-lt"/>
                          <a:ea typeface="+mn-ea"/>
                          <a:cs typeface="+mn-cs"/>
                        </a:rPr>
                        <a:t>Zgodnie z RPO WM 2014-2020, promowane są projekty, w których Wnioskodawca udowodni, że:</a:t>
                      </a:r>
                    </a:p>
                    <a:p>
                      <a:endParaRPr lang="pl-PL" sz="12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pl-PL" sz="1200" kern="1200" dirty="0" smtClean="0">
                          <a:solidFill>
                            <a:schemeClr val="dk1"/>
                          </a:solidFill>
                          <a:effectLst/>
                          <a:latin typeface="+mn-lt"/>
                          <a:ea typeface="+mn-ea"/>
                          <a:cs typeface="+mn-cs"/>
                        </a:rPr>
                        <a:t>sposób realizacji projektu zapewnia wybór rozwiązań/metod eksploatacji urządzeń/sposobów realizacji prac B+R, mających pozytywny wpływ na ochronę środowiska, w szczególności poprzez dokonywanie zakupów dostaw i usług niezbędnych do realizacji projektu, w oparciu o wybór ofert (dostaw i usług) najbardziej korzystnych pod względem gospodarczym i zarazem najbardziej korzystnych gdy chodzi o oddziaływanie na środowisko (na przykład mniejsza energochłonność, zużycie wody, wykorzystanie materiałów pochodzących z recyclingu et cetera),</a:t>
                      </a:r>
                    </a:p>
                    <a:p>
                      <a:pPr marL="171450" indent="-171450">
                        <a:buFont typeface="Arial" panose="020B0604020202020204" pitchFamily="34" charset="0"/>
                        <a:buChar char="•"/>
                      </a:pPr>
                      <a:r>
                        <a:rPr lang="pl-PL" sz="1200" kern="1200" dirty="0" smtClean="0">
                          <a:solidFill>
                            <a:schemeClr val="dk1"/>
                          </a:solidFill>
                          <a:effectLst/>
                          <a:latin typeface="+mn-lt"/>
                          <a:ea typeface="+mn-ea"/>
                          <a:cs typeface="+mn-cs"/>
                        </a:rPr>
                        <a:t>przewidywanym rezultatem projektu jest powstanie rozwiązania (produktu/technologii/usługi) pozytywnie oddziałującego na ochronę środowiska; dotyczy to w szczególności projektów dotyczących następujących obszarów: czyste procesy, materiały i produkty, produkcja czystej energii, wykorzystanie odpadów w procesie produkcyjnym, zamknięcie obiegu wodnego i ściekowego w ramach projektu et cetera.</a:t>
                      </a:r>
                      <a:endParaRPr lang="pl-PL" sz="12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a:lnSpc>
                          <a:spcPct val="115000"/>
                        </a:lnSpc>
                        <a:spcBef>
                          <a:spcPts val="1200"/>
                        </a:spcBef>
                        <a:spcAft>
                          <a:spcPts val="600"/>
                        </a:spcAft>
                      </a:pPr>
                      <a:r>
                        <a:rPr lang="pl-PL" sz="1600" dirty="0">
                          <a:effectLst/>
                          <a:latin typeface="Arial" panose="020B0604020202020204" pitchFamily="34" charset="0"/>
                          <a:ea typeface="Calibri" panose="020F0502020204030204" pitchFamily="34" charset="0"/>
                          <a:cs typeface="Times New Roman" panose="02020603050405020304" pitchFamily="18" charset="0"/>
                        </a:rPr>
                        <a:t>Spełnienie każdego z warunków – 1 pkt.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pl-PL" sz="1600" dirty="0">
                          <a:effectLst/>
                          <a:latin typeface="Arial" panose="020B0604020202020204" pitchFamily="34" charset="0"/>
                          <a:ea typeface="Calibri" panose="020F0502020204030204" pitchFamily="34" charset="0"/>
                          <a:cs typeface="Times New Roman" panose="02020603050405020304" pitchFamily="18" charset="0"/>
                        </a:rPr>
                        <a:t>Punkty w ramach kryterium sumują się.</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pl-PL" sz="1600" dirty="0">
                          <a:effectLst/>
                          <a:latin typeface="Arial" panose="020B0604020202020204" pitchFamily="34" charset="0"/>
                          <a:ea typeface="Calibri" panose="020F0502020204030204" pitchFamily="34" charset="0"/>
                          <a:cs typeface="Times New Roman" panose="02020603050405020304" pitchFamily="18" charset="0"/>
                        </a:rPr>
                        <a:t>Brak spełnienia wyżej wymienionych warunków lub brak informacji w tym zakresie – 0 pkt.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pl-PL" sz="1600" dirty="0">
                          <a:effectLst/>
                          <a:latin typeface="Arial" panose="020B0604020202020204" pitchFamily="34"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53975" marR="107950">
                        <a:lnSpc>
                          <a:spcPct val="115000"/>
                        </a:lnSpc>
                        <a:spcAft>
                          <a:spcPts val="600"/>
                        </a:spcAft>
                      </a:pPr>
                      <a:r>
                        <a:rPr lang="pl-PL" sz="1600" dirty="0">
                          <a:effectLst/>
                          <a:latin typeface="Arial" panose="020B0604020202020204" pitchFamily="34"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2</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1751856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044020756"/>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605909">
                  <a:extLst>
                    <a:ext uri="{9D8B030D-6E8A-4147-A177-3AD203B41FA5}">
                      <a16:colId xmlns:a16="http://schemas.microsoft.com/office/drawing/2014/main" xmlns="" val="20001"/>
                    </a:ext>
                  </a:extLst>
                </a:gridCol>
                <a:gridCol w="3628711">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8.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Samodzielność w realizacji projektu</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samodzielność Wnioskodawcy i Partnerów w realizacji projektu.</a:t>
                      </a:r>
                      <a:endParaRPr lang="pl-PL" sz="13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Udział wartości zleconych badań podwykonawcom w kosztach kwalifikowalnych: </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0% -  6 pkt;</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powyżej 0% - do 15% - 4 pkt; </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powyżej 15% - do 35% - 2 pkt;</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powyżej 35% - do 45% - 1 pkt.</a:t>
                      </a:r>
                    </a:p>
                    <a:p>
                      <a:pPr marL="0" lvl="0" indent="0">
                        <a:buFont typeface="Arial" panose="020B0604020202020204" pitchFamily="34" charset="0"/>
                        <a:buNone/>
                      </a:pPr>
                      <a:endParaRPr lang="pl-PL" sz="1600" kern="1200" dirty="0" smtClean="0">
                        <a:solidFill>
                          <a:schemeClr val="dk1"/>
                        </a:solidFill>
                        <a:effectLst/>
                        <a:latin typeface="+mn-lt"/>
                        <a:ea typeface="+mn-ea"/>
                        <a:cs typeface="+mn-cs"/>
                      </a:endParaRPr>
                    </a:p>
                    <a:p>
                      <a:r>
                        <a:rPr lang="pl-PL" sz="16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6</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558722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87120937"/>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605909">
                  <a:extLst>
                    <a:ext uri="{9D8B030D-6E8A-4147-A177-3AD203B41FA5}">
                      <a16:colId xmlns:a16="http://schemas.microsoft.com/office/drawing/2014/main" xmlns="" val="20001"/>
                    </a:ext>
                  </a:extLst>
                </a:gridCol>
                <a:gridCol w="3628711">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9.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Zdolność do wdrożenia wyników projektu do własnej działalności gospodarczej</a:t>
                      </a:r>
                      <a:r>
                        <a:rPr lang="pl-PL" sz="1800" u="sng" kern="1200" dirty="0" smtClean="0">
                          <a:solidFill>
                            <a:schemeClr val="dk1"/>
                          </a:solidFill>
                          <a:effectLst/>
                          <a:latin typeface="+mn-lt"/>
                          <a:ea typeface="+mn-ea"/>
                          <a:cs typeface="+mn-cs"/>
                        </a:rPr>
                        <a:t> </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Kryterium promuje przedsiębiorców, którzy  wdrożą pozytywne wyniki badań przemysłowych lub prac rozwojowych realizowanych w ramach projektu. Wdrożenie powinno nastąpić w terminie do 1 roku od rzeczowego zakończenia projektu. </a:t>
                      </a:r>
                    </a:p>
                    <a:p>
                      <a:r>
                        <a:rPr lang="pl-PL" sz="1600" kern="1200" dirty="0" smtClean="0">
                          <a:solidFill>
                            <a:schemeClr val="dk1"/>
                          </a:solidFill>
                          <a:effectLst/>
                          <a:latin typeface="+mn-lt"/>
                          <a:ea typeface="+mn-ea"/>
                          <a:cs typeface="+mn-cs"/>
                        </a:rPr>
                        <a:t> </a:t>
                      </a:r>
                    </a:p>
                    <a:p>
                      <a:r>
                        <a:rPr lang="pl-PL" sz="1600" kern="1200" dirty="0" smtClean="0">
                          <a:solidFill>
                            <a:schemeClr val="dk1"/>
                          </a:solidFill>
                          <a:effectLst/>
                          <a:latin typeface="+mn-lt"/>
                          <a:ea typeface="+mn-ea"/>
                          <a:cs typeface="+mn-cs"/>
                        </a:rPr>
                        <a:t>W odniesieniu do projektów partnerskich wdrożenie może nastąpić u Wnioskodawcy lub Partnera nie będącego organizacją badawczą lub u obu naraz – przedsiębiorcy ustalają przekazywanie praw do wyników badań lub prac w porozumieniu lub umowie partnerskiej (obowiązkowo na zasadach rynkowych). </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000" kern="1200" dirty="0" smtClean="0">
                          <a:solidFill>
                            <a:schemeClr val="dk1"/>
                          </a:solidFill>
                          <a:effectLst/>
                          <a:latin typeface="+mn-lt"/>
                          <a:ea typeface="+mn-ea"/>
                          <a:cs typeface="+mn-cs"/>
                        </a:rPr>
                        <a:t>Wdrożenie wyników badań przemysłowych i prac rozwojowych rozumiane jest jako:</a:t>
                      </a:r>
                    </a:p>
                    <a:p>
                      <a:pPr marL="171450" lvl="0" indent="-171450">
                        <a:buFont typeface="Arial" panose="020B0604020202020204" pitchFamily="34" charset="0"/>
                        <a:buChar char="•"/>
                      </a:pPr>
                      <a:r>
                        <a:rPr lang="pl-PL" sz="1000" kern="1200" dirty="0" smtClean="0">
                          <a:solidFill>
                            <a:schemeClr val="dk1"/>
                          </a:solidFill>
                          <a:effectLst/>
                          <a:latin typeface="+mn-lt"/>
                          <a:ea typeface="+mn-ea"/>
                          <a:cs typeface="+mn-cs"/>
                        </a:rPr>
                        <a:t>wprowadzenie wyników badań lub prac do własnej działalności gospodarczej Wnioskodawcy lub Partnera poprzez rozpoczęcie produkcji lub świadczenia usług na bazie uzyskanych wyników projektu – 4 pkt;</a:t>
                      </a:r>
                    </a:p>
                    <a:p>
                      <a:pPr marL="171450" lvl="0" indent="-171450">
                        <a:buFont typeface="Arial" panose="020B0604020202020204" pitchFamily="34" charset="0"/>
                        <a:buChar char="•"/>
                      </a:pPr>
                      <a:r>
                        <a:rPr lang="pl-PL" sz="1000" kern="1200" dirty="0" smtClean="0">
                          <a:solidFill>
                            <a:schemeClr val="dk1"/>
                          </a:solidFill>
                          <a:effectLst/>
                          <a:latin typeface="+mn-lt"/>
                          <a:ea typeface="+mn-ea"/>
                          <a:cs typeface="+mn-cs"/>
                        </a:rPr>
                        <a:t>udzielenie licencji (na zasadach rynkowych) na korzystanie z przysługujących Wnioskodawcy lub Partnerowi praw własności intelektualnej w działalności gospodarczej prowadzonej przez innego przedsiębiorcę – 2 pkt;</a:t>
                      </a:r>
                    </a:p>
                    <a:p>
                      <a:pPr marL="171450" lvl="0" indent="-171450">
                        <a:buFont typeface="Arial" panose="020B0604020202020204" pitchFamily="34" charset="0"/>
                        <a:buChar char="•"/>
                      </a:pPr>
                      <a:r>
                        <a:rPr lang="pl-PL" sz="1000" kern="1200" dirty="0" smtClean="0">
                          <a:solidFill>
                            <a:schemeClr val="dk1"/>
                          </a:solidFill>
                          <a:effectLst/>
                          <a:latin typeface="+mn-lt"/>
                          <a:ea typeface="+mn-ea"/>
                          <a:cs typeface="+mn-cs"/>
                        </a:rPr>
                        <a:t>sprzedaż (na zasadach rynkowych) praw </a:t>
                      </a:r>
                      <a:br>
                        <a:rPr lang="pl-PL" sz="1000" kern="1200" dirty="0" smtClean="0">
                          <a:solidFill>
                            <a:schemeClr val="dk1"/>
                          </a:solidFill>
                          <a:effectLst/>
                          <a:latin typeface="+mn-lt"/>
                          <a:ea typeface="+mn-ea"/>
                          <a:cs typeface="+mn-cs"/>
                        </a:rPr>
                      </a:br>
                      <a:r>
                        <a:rPr lang="pl-PL" sz="1000" kern="1200" dirty="0" smtClean="0">
                          <a:solidFill>
                            <a:schemeClr val="dk1"/>
                          </a:solidFill>
                          <a:effectLst/>
                          <a:latin typeface="+mn-lt"/>
                          <a:ea typeface="+mn-ea"/>
                          <a:cs typeface="+mn-cs"/>
                        </a:rPr>
                        <a:t>do wyników badań lub prac rozwojowych w celu wprowadzenia ich do działalności gospodarczej innego przedsiębiorcy (z zastrzeżeniem, że za wdrożenie wyników badań lub prac rozwojowych nie uznaje się zbycia wyników  badań lub prac w celu ich dalszej odsprzedaży) – 2 pkt.</a:t>
                      </a:r>
                    </a:p>
                    <a:p>
                      <a:pPr marL="0" lvl="0" indent="0">
                        <a:buFont typeface="Arial" panose="020B0604020202020204" pitchFamily="34" charset="0"/>
                        <a:buNone/>
                      </a:pPr>
                      <a:endParaRPr lang="pl-PL" sz="1000" kern="1200" dirty="0" smtClean="0">
                        <a:solidFill>
                          <a:schemeClr val="dk1"/>
                        </a:solidFill>
                        <a:effectLst/>
                        <a:latin typeface="+mn-lt"/>
                        <a:ea typeface="+mn-ea"/>
                        <a:cs typeface="+mn-cs"/>
                      </a:endParaRPr>
                    </a:p>
                    <a:p>
                      <a:r>
                        <a:rPr lang="pl-PL" sz="1000" kern="1200" dirty="0" smtClean="0">
                          <a:solidFill>
                            <a:schemeClr val="dk1"/>
                          </a:solidFill>
                          <a:effectLst/>
                          <a:latin typeface="+mn-lt"/>
                          <a:ea typeface="+mn-ea"/>
                          <a:cs typeface="+mn-cs"/>
                        </a:rPr>
                        <a:t>Punkty w ramach kryterium  sumują się, jednak ich suma nie może przekroczyć 6 pkt.</a:t>
                      </a:r>
                    </a:p>
                    <a:p>
                      <a:endParaRPr lang="pl-PL" sz="1000" kern="1200" dirty="0" smtClean="0">
                        <a:solidFill>
                          <a:schemeClr val="dk1"/>
                        </a:solidFill>
                        <a:effectLst/>
                        <a:latin typeface="+mn-lt"/>
                        <a:ea typeface="+mn-ea"/>
                        <a:cs typeface="+mn-cs"/>
                      </a:endParaRPr>
                    </a:p>
                    <a:p>
                      <a:r>
                        <a:rPr lang="pl-PL" sz="1000" kern="1200" dirty="0" smtClean="0">
                          <a:solidFill>
                            <a:schemeClr val="dk1"/>
                          </a:solidFill>
                          <a:effectLst/>
                          <a:latin typeface="+mn-lt"/>
                          <a:ea typeface="+mn-ea"/>
                          <a:cs typeface="+mn-cs"/>
                        </a:rPr>
                        <a:t>Brak spełnienia wyżej wymienionych warunków lub brak informacji w tym zakresie – 0 pkt.</a:t>
                      </a:r>
                      <a:endParaRPr lang="pl-PL" sz="10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6</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20276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25425" y="2025650"/>
            <a:ext cx="8545513" cy="3416300"/>
          </a:xfrm>
          <a:prstGeom prst="rect">
            <a:avLst/>
          </a:prstGeom>
          <a:noFill/>
        </p:spPr>
        <p:txBody>
          <a:bodyPr>
            <a:spAutoFit/>
          </a:bodyPr>
          <a:lstStyle/>
          <a:p>
            <a:pPr algn="ctr" eaLnBrk="0" hangingPunct="0">
              <a:defRPr/>
            </a:pPr>
            <a:r>
              <a:rPr lang="pl-PL" sz="3600" dirty="0">
                <a:latin typeface="+mn-lt"/>
              </a:rPr>
              <a:t>Kryteria szczegółowe wyboru projektów konkursowych </a:t>
            </a:r>
            <a:r>
              <a:rPr lang="pl-PL" sz="3600" dirty="0" smtClean="0">
                <a:latin typeface="+mn-lt"/>
              </a:rPr>
              <a:t>w </a:t>
            </a:r>
            <a:r>
              <a:rPr lang="pl-PL" sz="3600" dirty="0">
                <a:latin typeface="+mn-lt"/>
              </a:rPr>
              <a:t>ramach Regionalnego Programu Operacyjnego Województwa Mazowieckiego na lata 2014 – 2020 </a:t>
            </a:r>
            <a:r>
              <a:rPr lang="pl-PL" sz="3600" dirty="0" smtClean="0">
                <a:latin typeface="+mn-lt"/>
              </a:rPr>
              <a:t/>
            </a:r>
            <a:br>
              <a:rPr lang="pl-PL" sz="3600" dirty="0" smtClean="0">
                <a:latin typeface="+mn-lt"/>
              </a:rPr>
            </a:br>
            <a:r>
              <a:rPr lang="pl-PL" sz="3600" dirty="0" smtClean="0">
                <a:latin typeface="+mn-lt"/>
              </a:rPr>
              <a:t>ze </a:t>
            </a:r>
            <a:r>
              <a:rPr lang="pl-PL" sz="3600" dirty="0">
                <a:latin typeface="+mn-lt"/>
              </a:rPr>
              <a:t>środków </a:t>
            </a:r>
            <a:r>
              <a:rPr lang="pl-PL" sz="3600" dirty="0" smtClean="0">
                <a:latin typeface="+mn-lt"/>
              </a:rPr>
              <a:t>EFRR</a:t>
            </a:r>
          </a:p>
          <a:p>
            <a:pPr algn="ctr" eaLnBrk="0" hangingPunct="0">
              <a:defRPr/>
            </a:pPr>
            <a:r>
              <a:rPr lang="pl-PL" sz="3600" dirty="0" smtClean="0">
                <a:latin typeface="+mn-lt"/>
              </a:rPr>
              <a:t>Działanie 1.2</a:t>
            </a:r>
            <a:endParaRPr lang="pl-PL" sz="3600" dirty="0">
              <a:latin typeface="+mn-lt"/>
            </a:endParaRPr>
          </a:p>
        </p:txBody>
      </p:sp>
    </p:spTree>
    <p:extLst>
      <p:ext uri="{BB962C8B-B14F-4D97-AF65-F5344CB8AC3E}">
        <p14:creationId xmlns:p14="http://schemas.microsoft.com/office/powerpoint/2010/main" val="56100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886216712"/>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605909">
                  <a:extLst>
                    <a:ext uri="{9D8B030D-6E8A-4147-A177-3AD203B41FA5}">
                      <a16:colId xmlns:a16="http://schemas.microsoft.com/office/drawing/2014/main" xmlns="" val="20001"/>
                    </a:ext>
                  </a:extLst>
                </a:gridCol>
                <a:gridCol w="3628711">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10.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Nowe nisze rynkowe</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Zgodnie z RPO WM 2014 – 2020, projekt może przyczyniać się do powstania niszy rynkowej.</a:t>
                      </a:r>
                      <a:endParaRPr lang="pl-PL" sz="13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 może przyczyniać się do powstania niszy rynkowej - 10 pkt. </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10</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3432523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973143277"/>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806876">
                  <a:extLst>
                    <a:ext uri="{9D8B030D-6E8A-4147-A177-3AD203B41FA5}">
                      <a16:colId xmlns:a16="http://schemas.microsoft.com/office/drawing/2014/main" xmlns="" val="20001"/>
                    </a:ext>
                  </a:extLst>
                </a:gridCol>
                <a:gridCol w="3427744">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11.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Zapotrzebowanie rynkowe </a:t>
                      </a:r>
                    </a:p>
                    <a:p>
                      <a:r>
                        <a:rPr lang="pl-PL" sz="1800" kern="1200" dirty="0" smtClean="0">
                          <a:solidFill>
                            <a:schemeClr val="dk1"/>
                          </a:solidFill>
                          <a:effectLst/>
                          <a:latin typeface="+mn-lt"/>
                          <a:ea typeface="+mn-ea"/>
                          <a:cs typeface="+mn-cs"/>
                        </a:rPr>
                        <a:t>na rezultaty projektu</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400" kern="1200" dirty="0" smtClean="0">
                          <a:solidFill>
                            <a:schemeClr val="dk1"/>
                          </a:solidFill>
                          <a:effectLst/>
                          <a:latin typeface="+mn-lt"/>
                          <a:ea typeface="+mn-ea"/>
                          <a:cs typeface="+mn-cs"/>
                        </a:rPr>
                        <a:t>Zgodnie z RPO WM 2014 – 2020, wykorzystanie w sferze gospodarczej wyników projektów badawczo-rozwojowych jest możliwe i zasadne z punktu widzenia potrzeb rynkowych.</a:t>
                      </a:r>
                    </a:p>
                    <a:p>
                      <a:endParaRPr lang="pl-PL" sz="1400" kern="1200" dirty="0" smtClean="0">
                        <a:solidFill>
                          <a:schemeClr val="dk1"/>
                        </a:solidFill>
                        <a:effectLst/>
                        <a:latin typeface="+mn-lt"/>
                        <a:ea typeface="+mn-ea"/>
                        <a:cs typeface="+mn-cs"/>
                      </a:endParaRPr>
                    </a:p>
                    <a:p>
                      <a:r>
                        <a:rPr lang="pl-PL" sz="1400" kern="1200" dirty="0" smtClean="0">
                          <a:solidFill>
                            <a:schemeClr val="dk1"/>
                          </a:solidFill>
                          <a:effectLst/>
                          <a:latin typeface="+mn-lt"/>
                          <a:ea typeface="+mn-ea"/>
                          <a:cs typeface="+mn-cs"/>
                        </a:rPr>
                        <a:t>Wnioskodawca wykaże, że istnieje zapotrzebowanie rynkowe na wyniki badań przemysłowych lub prac rozwojowych.</a:t>
                      </a:r>
                    </a:p>
                    <a:p>
                      <a:r>
                        <a:rPr lang="pl-PL" sz="1400" kern="1200" dirty="0" smtClean="0">
                          <a:solidFill>
                            <a:schemeClr val="dk1"/>
                          </a:solidFill>
                          <a:effectLst/>
                          <a:latin typeface="+mn-lt"/>
                          <a:ea typeface="+mn-ea"/>
                          <a:cs typeface="+mn-cs"/>
                        </a:rPr>
                        <a:t>W przypadku badań i rozwoju ocenie będzie podlegała praktyczna przydatność użytkowa produktu oraz czy produkt posiada dodatkową funkcjonalność, czy zaspokaja inne potrzeby, czy wprowadza nowe unikalne korzyści dla odbiorcy. Ocena następuje na podstawie analizy danych dotyczących cech rynku docelowego oraz użytkowych i funkcjonalnych cech produktów spełniających podobną funkcję podstawową istniejących na rynku docelowym. </a:t>
                      </a:r>
                      <a:endParaRPr lang="pl-PL" sz="14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Liczba przyznanych punktów oznacza, że projekt spełnia dane kryterium w stopniu: </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bardzo dobrym - 10 pkt;</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dobrym – 5 pkt;</a:t>
                      </a:r>
                    </a:p>
                    <a:p>
                      <a:pPr marL="285750" indent="-285750">
                        <a:buFont typeface="Arial" panose="020B0604020202020204" pitchFamily="34" charset="0"/>
                        <a:buChar char="•"/>
                      </a:pPr>
                      <a:r>
                        <a:rPr lang="pl-PL" sz="1800" kern="1200" dirty="0" smtClean="0">
                          <a:solidFill>
                            <a:schemeClr val="dk1"/>
                          </a:solidFill>
                          <a:effectLst/>
                          <a:latin typeface="+mn-lt"/>
                          <a:ea typeface="+mn-ea"/>
                          <a:cs typeface="+mn-cs"/>
                        </a:rPr>
                        <a:t>niskim lub brak informacji w tym zakresie - 0 pkt. </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10</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1682588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651520726"/>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605909">
                  <a:extLst>
                    <a:ext uri="{9D8B030D-6E8A-4147-A177-3AD203B41FA5}">
                      <a16:colId xmlns:a16="http://schemas.microsoft.com/office/drawing/2014/main" xmlns="" val="20001"/>
                    </a:ext>
                  </a:extLst>
                </a:gridCol>
                <a:gridCol w="3628711">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12.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Nowość rezultatów prac B+R</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Wnioskodawca przedstawił wiarygodne analizy, wskazujące, że zakładane nowe lub znacząco ulepszone produkty (wyroby, usługi) lub technologie produkcji, powstałe w wyniku zakładanego wdrożenia prac B+R, nie są jeszcze dostępne lub też są dostępne, ale oferują one nowe, innowacyjne funkcjonalności co najmniej w skali rynku, na którym konkuruje przedsiębiorstwo z wyłączeniem rynku lokalnego.</a:t>
                      </a:r>
                      <a:endParaRPr lang="pl-PL" sz="13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Liczba przyznanych punktów oznacza, że projekt spełnia dane kryterium w stopniu:</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bardzo dobrym – 12 pkt;</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dobrym - 7 pkt;</a:t>
                      </a:r>
                    </a:p>
                    <a:p>
                      <a:pPr marL="285750" indent="-285750">
                        <a:buFont typeface="Arial" panose="020B0604020202020204" pitchFamily="34" charset="0"/>
                        <a:buChar char="•"/>
                      </a:pPr>
                      <a:r>
                        <a:rPr lang="pl-PL" sz="1800" kern="1200" dirty="0" smtClean="0">
                          <a:solidFill>
                            <a:schemeClr val="dk1"/>
                          </a:solidFill>
                          <a:effectLst/>
                          <a:latin typeface="+mn-lt"/>
                          <a:ea typeface="+mn-ea"/>
                          <a:cs typeface="+mn-cs"/>
                        </a:rPr>
                        <a:t>niskim lub brak informacji w tym zakresie - 0 pkt. </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12</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1024176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736788192"/>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605909">
                  <a:extLst>
                    <a:ext uri="{9D8B030D-6E8A-4147-A177-3AD203B41FA5}">
                      <a16:colId xmlns:a16="http://schemas.microsoft.com/office/drawing/2014/main" xmlns="" val="20001"/>
                    </a:ext>
                  </a:extLst>
                </a:gridCol>
                <a:gridCol w="3628711">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13.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Siedziba Wnioskodawcy</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Wnioskodawców  posiadających na dzień ogłoszenia konkursu siedzibę na terenie województwa mazowieckiego, co zwiększy prawdopodobieństwo pozytywnego wpływu na rozwój infrastruktury B+R przyczyniając się do rozwoju ekonomicznego regionu. </a:t>
                      </a:r>
                      <a:endParaRPr lang="pl-PL" sz="13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Wnioskodawca posiada siedzibę na terenie województwa mazowieckiego – 15 pkt.</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15</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162252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791689017"/>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605909">
                  <a:extLst>
                    <a:ext uri="{9D8B030D-6E8A-4147-A177-3AD203B41FA5}">
                      <a16:colId xmlns:a16="http://schemas.microsoft.com/office/drawing/2014/main" xmlns="" val="20001"/>
                    </a:ext>
                  </a:extLst>
                </a:gridCol>
                <a:gridCol w="3628711">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14.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Jednostki naukowe z województwa mazowieckiego</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Wnioskodawców współpracujących w formie partnerstwa przy realizacji projektu z przynajmniej jedną jednostką naukową mającą siedzibę na terenie województwa mazowieckiego.</a:t>
                      </a:r>
                      <a:endParaRPr lang="pl-PL" sz="13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Wnioskodawca w formie partnerstwa współpracuje przy realizacji projektu z przynajmniej jedną jednostką naukową mającą siedzibę na terenie województwa mazowieckiego – 5 pkt.</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5</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2022477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415559181"/>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796828">
                  <a:extLst>
                    <a:ext uri="{9D8B030D-6E8A-4147-A177-3AD203B41FA5}">
                      <a16:colId xmlns:a16="http://schemas.microsoft.com/office/drawing/2014/main" xmlns="" val="20001"/>
                    </a:ext>
                  </a:extLst>
                </a:gridCol>
                <a:gridCol w="3437792">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15.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Wielkość przedsiębiorstwa</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Kryterium promuje projekty realizowane przez mikro i małe przedsiębiorstwa, a następnie przez średnie przedsiębiorstwa.</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Mikro, małe lub średnie przedsiębiorstwo w rozumieniu załącznika I do rozporządzenia Komisji (UE) Numer 651/2014 z dnia 17 czerwca 2014 r. uznającego niektóre rodzaje pomocy za zgodne z rynkiem wewnętrznym w zastosowaniu artykułu 107 i 108 Traktatu.</a:t>
                      </a:r>
                      <a:endParaRPr lang="pl-PL" sz="13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Projekty realizowane są przez:</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mikro i małe przedsiębiorstwa – 2 pkt;</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średnie przedsiębiorstwo – 1 pkt.</a:t>
                      </a:r>
                    </a:p>
                    <a:p>
                      <a:pPr marL="0" lvl="0" indent="0">
                        <a:buFont typeface="Arial" panose="020B0604020202020204" pitchFamily="34" charset="0"/>
                        <a:buNone/>
                      </a:pPr>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2</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2074424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332319340"/>
              </p:ext>
            </p:extLst>
          </p:nvPr>
        </p:nvGraphicFramePr>
        <p:xfrm>
          <a:off x="77724" y="1373474"/>
          <a:ext cx="8971223" cy="5208196"/>
        </p:xfrm>
        <a:graphic>
          <a:graphicData uri="http://schemas.openxmlformats.org/drawingml/2006/table">
            <a:tbl>
              <a:tblPr firstRow="1" bandRow="1">
                <a:tableStyleId>{5C22544A-7EE6-4342-B048-85BDC9FD1C3A}</a:tableStyleId>
              </a:tblPr>
              <a:tblGrid>
                <a:gridCol w="516956">
                  <a:extLst>
                    <a:ext uri="{9D8B030D-6E8A-4147-A177-3AD203B41FA5}">
                      <a16:colId xmlns:a16="http://schemas.microsoft.com/office/drawing/2014/main" xmlns="" val="20000"/>
                    </a:ext>
                  </a:extLst>
                </a:gridCol>
                <a:gridCol w="1776731">
                  <a:extLst>
                    <a:ext uri="{9D8B030D-6E8A-4147-A177-3AD203B41FA5}">
                      <a16:colId xmlns:a16="http://schemas.microsoft.com/office/drawing/2014/main" xmlns="" val="20001"/>
                    </a:ext>
                  </a:extLst>
                </a:gridCol>
                <a:gridCol w="3457889">
                  <a:extLst>
                    <a:ext uri="{9D8B030D-6E8A-4147-A177-3AD203B41FA5}">
                      <a16:colId xmlns:a16="http://schemas.microsoft.com/office/drawing/2014/main" xmlns="" val="20002"/>
                    </a:ext>
                  </a:extLst>
                </a:gridCol>
                <a:gridCol w="2442408">
                  <a:extLst>
                    <a:ext uri="{9D8B030D-6E8A-4147-A177-3AD203B41FA5}">
                      <a16:colId xmlns:a16="http://schemas.microsoft.com/office/drawing/2014/main" xmlns="" val="20003"/>
                    </a:ext>
                  </a:extLst>
                </a:gridCol>
                <a:gridCol w="777239">
                  <a:extLst>
                    <a:ext uri="{9D8B030D-6E8A-4147-A177-3AD203B41FA5}">
                      <a16:colId xmlns:a16="http://schemas.microsoft.com/office/drawing/2014/main" xmlns="" val="20004"/>
                    </a:ext>
                  </a:extLst>
                </a:gridCol>
              </a:tblGrid>
              <a:tr h="594959">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Punktacja</a:t>
                      </a:r>
                    </a:p>
                    <a:p>
                      <a:pPr marL="0" marR="0" indent="0" algn="ctr" defTabSz="914400" rtl="0" eaLnBrk="1" fontAlgn="auto" latinLnBrk="0" hangingPunct="1">
                        <a:lnSpc>
                          <a:spcPct val="100000"/>
                        </a:lnSpc>
                        <a:spcBef>
                          <a:spcPts val="0"/>
                        </a:spcBef>
                        <a:spcAft>
                          <a:spcPts val="0"/>
                        </a:spcAft>
                        <a:buClrTx/>
                        <a:buSzTx/>
                        <a:buFontTx/>
                        <a:buNone/>
                        <a:tabLst/>
                        <a:defRPr/>
                      </a:pP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Liczba punktów</a:t>
                      </a:r>
                      <a:endParaRPr lang="pl-PL" sz="1200" dirty="0" smtClean="0">
                        <a:latin typeface="+mn-lt"/>
                      </a:endParaRPr>
                    </a:p>
                  </a:txBody>
                  <a:tcPr anchor="ctr"/>
                </a:tc>
                <a:extLst>
                  <a:ext uri="{0D108BD9-81ED-4DB2-BD59-A6C34878D82A}">
                    <a16:rowId xmlns:a16="http://schemas.microsoft.com/office/drawing/2014/main" xmlns="" val="10000"/>
                  </a:ext>
                </a:extLst>
              </a:tr>
              <a:tr h="4613237">
                <a:tc>
                  <a:txBody>
                    <a:bodyPr/>
                    <a:lstStyle/>
                    <a:p>
                      <a:pPr algn="ctr">
                        <a:lnSpc>
                          <a:spcPct val="115000"/>
                        </a:lnSpc>
                        <a:spcAft>
                          <a:spcPts val="0"/>
                        </a:spcAft>
                      </a:pPr>
                      <a:r>
                        <a:rPr lang="pl-PL" sz="1800" b="1" dirty="0" smtClean="0">
                          <a:effectLst/>
                          <a:latin typeface="+mn-lt"/>
                          <a:ea typeface="Calibri"/>
                          <a:cs typeface="Times New Roman"/>
                        </a:rPr>
                        <a:t>16. </a:t>
                      </a:r>
                      <a:endParaRPr lang="pl-PL" sz="1800" b="1" dirty="0">
                        <a:effectLst/>
                        <a:latin typeface="+mn-lt"/>
                        <a:ea typeface="Calibri"/>
                        <a:cs typeface="Times New Roman"/>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Wzrost zatrudnienia pracowników zajmujących się B+R w przedsiębiorstwie</a:t>
                      </a:r>
                      <a:endParaRPr lang="pl-PL" sz="18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Zgodnie z RPO WM 2014-2020, kryterium promuje projekty przyczyniające się do powstawania nowych etatów dla pracowników zajmujących się B+R.</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Kryterium powiązane jest ze wskaźnikiem rezultatu:</a:t>
                      </a:r>
                    </a:p>
                    <a:p>
                      <a:r>
                        <a:rPr lang="pl-PL" sz="1800" kern="1200" dirty="0" smtClean="0">
                          <a:solidFill>
                            <a:schemeClr val="dk1"/>
                          </a:solidFill>
                          <a:effectLst/>
                          <a:latin typeface="+mn-lt"/>
                          <a:ea typeface="+mn-ea"/>
                          <a:cs typeface="+mn-cs"/>
                        </a:rPr>
                        <a:t>„Liczba nowych naukowców we wspieranych jednostkach, [EPC]”</a:t>
                      </a:r>
                      <a:endParaRPr lang="pl-PL" sz="13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r>
                        <a:rPr lang="pl-PL" sz="1600" kern="1200" dirty="0" smtClean="0">
                          <a:solidFill>
                            <a:schemeClr val="dk1"/>
                          </a:solidFill>
                          <a:effectLst/>
                          <a:latin typeface="+mn-lt"/>
                          <a:ea typeface="+mn-ea"/>
                          <a:cs typeface="+mn-cs"/>
                        </a:rPr>
                        <a:t>Wnioskodawca zakłada powstawanie nowych etatów dla pracowników zajmujących się B+R:</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2 etaty lub ekwiwalent (2 EPC) – 10 pkt;</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1,5 etatu lub ekwiwalent (1,5 EPC) – 8 pkt;</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1 etat lub ekwiwalent (1 EPC) – 5 pkt;</a:t>
                      </a:r>
                    </a:p>
                    <a:p>
                      <a:pPr marL="285750" lvl="0" indent="-285750">
                        <a:buFont typeface="Arial" panose="020B0604020202020204" pitchFamily="34" charset="0"/>
                        <a:buChar char="•"/>
                      </a:pPr>
                      <a:r>
                        <a:rPr lang="pl-PL" sz="1600" kern="1200" dirty="0" smtClean="0">
                          <a:solidFill>
                            <a:schemeClr val="dk1"/>
                          </a:solidFill>
                          <a:effectLst/>
                          <a:latin typeface="+mn-lt"/>
                          <a:ea typeface="+mn-ea"/>
                          <a:cs typeface="+mn-cs"/>
                        </a:rPr>
                        <a:t>0,5 etatu lub ekwiwalent (0,5 EPC) – 3 pkt.</a:t>
                      </a:r>
                    </a:p>
                    <a:p>
                      <a:r>
                        <a:rPr lang="pl-PL" sz="1600" kern="1200" dirty="0" smtClean="0">
                          <a:solidFill>
                            <a:schemeClr val="dk1"/>
                          </a:solidFill>
                          <a:effectLst/>
                          <a:latin typeface="+mn-lt"/>
                          <a:ea typeface="+mn-ea"/>
                          <a:cs typeface="+mn-cs"/>
                        </a:rPr>
                        <a:t>Brak spełnienia wyżej wymienionych warunków lub brak informacji w tym zakresie – 0 pkt.</a:t>
                      </a:r>
                      <a:endParaRPr lang="pl-PL" sz="16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dk1"/>
                          </a:solidFill>
                          <a:effectLst/>
                          <a:latin typeface="+mn-lt"/>
                          <a:ea typeface="Calibri"/>
                          <a:cs typeface="Times New Roman"/>
                        </a:rPr>
                        <a:t>10</a:t>
                      </a:r>
                      <a:endParaRPr lang="pl-PL" sz="1800" b="1" kern="1200" dirty="0">
                        <a:solidFill>
                          <a:schemeClr val="dk1"/>
                        </a:solidFill>
                        <a:effectLst/>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4244360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a:latin typeface="+mn-lt"/>
              </a:rPr>
              <a:t>dsrr@mazovia.pl</a:t>
            </a: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88487" y="2561678"/>
            <a:ext cx="8545513" cy="1642501"/>
          </a:xfrm>
          <a:prstGeom prst="rect">
            <a:avLst/>
          </a:prstGeom>
          <a:noFill/>
        </p:spPr>
        <p:txBody>
          <a:bodyPr>
            <a:spAutoFit/>
          </a:bodyPr>
          <a:lstStyle/>
          <a:p>
            <a:pPr algn="ctr"/>
            <a:r>
              <a:rPr lang="pl-PL" sz="2800" b="1" dirty="0"/>
              <a:t>D</a:t>
            </a:r>
            <a:r>
              <a:rPr lang="pl-PL" sz="2800" b="1" dirty="0" smtClean="0"/>
              <a:t>ziałanie 1.2</a:t>
            </a:r>
            <a:endParaRPr lang="pl-PL" sz="2800" b="1" dirty="0"/>
          </a:p>
          <a:p>
            <a:pPr algn="ctr">
              <a:lnSpc>
                <a:spcPct val="115000"/>
              </a:lnSpc>
              <a:spcAft>
                <a:spcPts val="1000"/>
              </a:spcAft>
            </a:pPr>
            <a:r>
              <a:rPr lang="pl-PL" sz="2800" dirty="0" smtClean="0"/>
              <a:t>Typ </a:t>
            </a:r>
            <a:r>
              <a:rPr lang="pl-PL" sz="2800" dirty="0"/>
              <a:t>projektu </a:t>
            </a:r>
            <a:r>
              <a:rPr lang="pl-PL" sz="2800" dirty="0" smtClean="0"/>
              <a:t>– Proces eksperymentowania </a:t>
            </a:r>
          </a:p>
          <a:p>
            <a:pPr algn="ctr">
              <a:lnSpc>
                <a:spcPct val="115000"/>
              </a:lnSpc>
              <a:spcAft>
                <a:spcPts val="1000"/>
              </a:spcAft>
            </a:pPr>
            <a:r>
              <a:rPr lang="pl-PL" sz="2800" dirty="0" smtClean="0"/>
              <a:t>i poszukiwania nisz rozwojowych i innowacyjnych</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2828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553094400"/>
              </p:ext>
            </p:extLst>
          </p:nvPr>
        </p:nvGraphicFramePr>
        <p:xfrm>
          <a:off x="120580" y="1425289"/>
          <a:ext cx="8882742" cy="4861560"/>
        </p:xfrm>
        <a:graphic>
          <a:graphicData uri="http://schemas.openxmlformats.org/drawingml/2006/table">
            <a:tbl>
              <a:tblPr firstRow="1" bandRow="1">
                <a:tableStyleId>{5C22544A-7EE6-4342-B048-85BDC9FD1C3A}</a:tableStyleId>
              </a:tblPr>
              <a:tblGrid>
                <a:gridCol w="560140">
                  <a:extLst>
                    <a:ext uri="{9D8B030D-6E8A-4147-A177-3AD203B41FA5}">
                      <a16:colId xmlns:a16="http://schemas.microsoft.com/office/drawing/2014/main" xmlns="" val="20000"/>
                    </a:ext>
                  </a:extLst>
                </a:gridCol>
                <a:gridCol w="1600256">
                  <a:extLst>
                    <a:ext uri="{9D8B030D-6E8A-4147-A177-3AD203B41FA5}">
                      <a16:colId xmlns:a16="http://schemas.microsoft.com/office/drawing/2014/main" xmlns="" val="20001"/>
                    </a:ext>
                  </a:extLst>
                </a:gridCol>
                <a:gridCol w="5938576">
                  <a:extLst>
                    <a:ext uri="{9D8B030D-6E8A-4147-A177-3AD203B41FA5}">
                      <a16:colId xmlns:a16="http://schemas.microsoft.com/office/drawing/2014/main" xmlns="" val="20002"/>
                    </a:ext>
                  </a:extLst>
                </a:gridCol>
                <a:gridCol w="783770">
                  <a:extLst>
                    <a:ext uri="{9D8B030D-6E8A-4147-A177-3AD203B41FA5}">
                      <a16:colId xmlns:a16="http://schemas.microsoft.com/office/drawing/2014/main" xmlns="" val="20003"/>
                    </a:ext>
                  </a:extLst>
                </a:gridCol>
              </a:tblGrid>
              <a:tr h="0">
                <a:tc>
                  <a:txBody>
                    <a:bodyPr/>
                    <a:lstStyle/>
                    <a:p>
                      <a:pPr algn="ctr"/>
                      <a:r>
                        <a:rPr lang="pl-PL" sz="1100" b="1" kern="1200" dirty="0" smtClean="0">
                          <a:solidFill>
                            <a:schemeClr val="lt1"/>
                          </a:solidFill>
                          <a:latin typeface="+mn-lt"/>
                          <a:ea typeface="+mn-ea"/>
                          <a:cs typeface="+mn-cs"/>
                        </a:rPr>
                        <a:t>L.p.</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b="1" kern="1200" dirty="0" smtClean="0">
                          <a:solidFill>
                            <a:schemeClr val="lt1"/>
                          </a:solidFill>
                          <a:latin typeface="+mn-lt"/>
                          <a:ea typeface="+mn-ea"/>
                          <a:cs typeface="+mn-cs"/>
                        </a:rPr>
                        <a:t>Kryterium</a:t>
                      </a:r>
                      <a:endParaRPr lang="pl-PL" sz="1100" dirty="0" smtClean="0"/>
                    </a:p>
                    <a:p>
                      <a:pPr algn="ctr"/>
                      <a:endParaRPr lang="pl-PL" sz="1100" dirty="0"/>
                    </a:p>
                  </a:txBody>
                  <a:tcPr anchor="ctr"/>
                </a:tc>
                <a:tc>
                  <a:txBody>
                    <a:bodyPr/>
                    <a:lstStyle/>
                    <a:p>
                      <a:pPr algn="ctr"/>
                      <a:r>
                        <a:rPr lang="pl-PL" sz="1100" dirty="0" smtClean="0"/>
                        <a:t>Opis</a:t>
                      </a:r>
                      <a:r>
                        <a:rPr lang="pl-PL" sz="1100" baseline="0" dirty="0" smtClean="0"/>
                        <a:t> kryterium </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dirty="0" smtClean="0"/>
                        <a:t>Ocena kryterium</a:t>
                      </a:r>
                    </a:p>
                  </a:txBody>
                  <a:tcPr anchor="ctr"/>
                </a:tc>
                <a:extLst>
                  <a:ext uri="{0D108BD9-81ED-4DB2-BD59-A6C34878D82A}">
                    <a16:rowId xmlns:a16="http://schemas.microsoft.com/office/drawing/2014/main" xmlns="" val="10000"/>
                  </a:ext>
                </a:extLst>
              </a:tr>
              <a:tr h="3513574">
                <a:tc>
                  <a:txBody>
                    <a:bodyPr/>
                    <a:lstStyle/>
                    <a:p>
                      <a:pPr algn="l"/>
                      <a:r>
                        <a:rPr lang="pl-PL" sz="1800" b="1" kern="1200" dirty="0" smtClean="0">
                          <a:solidFill>
                            <a:schemeClr val="dk1"/>
                          </a:solidFill>
                          <a:effectLst/>
                          <a:latin typeface="+mn-lt"/>
                          <a:ea typeface="+mn-ea"/>
                          <a:cs typeface="+mn-cs"/>
                        </a:rPr>
                        <a:t>1.</a:t>
                      </a:r>
                      <a:endParaRPr lang="pl-PL" sz="1800" b="1"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r>
                        <a:rPr lang="pl-PL" sz="1800" kern="1200" dirty="0" smtClean="0">
                          <a:solidFill>
                            <a:schemeClr val="dk1"/>
                          </a:solidFill>
                          <a:effectLst/>
                          <a:latin typeface="+mn-lt"/>
                          <a:ea typeface="+mn-ea"/>
                          <a:cs typeface="+mn-cs"/>
                        </a:rPr>
                        <a:t>Potencjał Wnioskodawcy</a:t>
                      </a:r>
                      <a:endParaRPr lang="pl-PL" sz="1800" b="0" dirty="0"/>
                    </a:p>
                  </a:txBody>
                  <a:tcPr anchor="ctr" anchorCtr="1">
                    <a:solidFill>
                      <a:schemeClr val="accent1">
                        <a:lumMod val="20000"/>
                        <a:lumOff val="80000"/>
                      </a:schemeClr>
                    </a:solidFill>
                  </a:tcPr>
                </a:tc>
                <a:tc>
                  <a:txBody>
                    <a:bodyPr/>
                    <a:lstStyle/>
                    <a:p>
                      <a:r>
                        <a:rPr lang="pl-PL" sz="1500" kern="1200" dirty="0" smtClean="0">
                          <a:solidFill>
                            <a:schemeClr val="dk1"/>
                          </a:solidFill>
                          <a:effectLst/>
                          <a:latin typeface="+mn-lt"/>
                          <a:ea typeface="+mn-ea"/>
                          <a:cs typeface="+mn-cs"/>
                        </a:rPr>
                        <a:t>Wnioskodawca w ramach ocenianego kryterium wykazuje potencjał do prowadzenia prac badawczo-rozwojowych przewidzianych w projekcie. W szczególności ocenie będzie poddane czy:</a:t>
                      </a:r>
                    </a:p>
                    <a:p>
                      <a:pPr marL="742950" lvl="1" indent="-285750" algn="l">
                        <a:buFont typeface="Arial" panose="020B0604020202020204" pitchFamily="34" charset="0"/>
                        <a:buChar char="•"/>
                      </a:pPr>
                      <a:r>
                        <a:rPr lang="pl-PL" sz="1500" u="none" strike="noStrike" kern="1200" dirty="0" smtClean="0">
                          <a:solidFill>
                            <a:schemeClr val="dk1"/>
                          </a:solidFill>
                          <a:effectLst/>
                          <a:latin typeface="+mn-lt"/>
                          <a:ea typeface="+mn-ea"/>
                          <a:cs typeface="+mn-cs"/>
                        </a:rPr>
                        <a:t>dotychczasowe doświadczenie Wnioskodawcy lub Partnera w prowadzeniu prac badawczo - rozwojowych  (samodzielnie lub na zlecenie) pozwolą na merytoryczną i terminową realizację projektu;</a:t>
                      </a:r>
                    </a:p>
                    <a:p>
                      <a:pPr marL="742950" lvl="1" indent="-285750" algn="l">
                        <a:buFont typeface="Arial" panose="020B0604020202020204" pitchFamily="34" charset="0"/>
                        <a:buChar char="•"/>
                      </a:pPr>
                      <a:r>
                        <a:rPr lang="pl-PL" sz="1500" u="none" strike="noStrike" kern="1200" dirty="0" smtClean="0">
                          <a:solidFill>
                            <a:schemeClr val="dk1"/>
                          </a:solidFill>
                          <a:effectLst/>
                          <a:latin typeface="+mn-lt"/>
                          <a:ea typeface="+mn-ea"/>
                          <a:cs typeface="+mn-cs"/>
                        </a:rPr>
                        <a:t>Wnioskodawca lub Partner zapewniają zasoby kadrowe, w tym kluczowy personel zaangażowany w realizację projektu oraz zasoby rzeczowe, w tym infrastrukturę naukowo – badawczą (pomieszczenia, aparatura naukowo – badawcza oraz inne wyposażenie niezbędne do realizacji prac w projekcie), które pozwolą na merytoryczną i terminową realizację projektu. </a:t>
                      </a:r>
                    </a:p>
                    <a:p>
                      <a:r>
                        <a:rPr lang="pl-PL" sz="1500" kern="1200" dirty="0" smtClean="0">
                          <a:solidFill>
                            <a:schemeClr val="dk1"/>
                          </a:solidFill>
                          <a:effectLst/>
                          <a:latin typeface="+mn-lt"/>
                          <a:ea typeface="+mn-ea"/>
                          <a:cs typeface="+mn-cs"/>
                        </a:rPr>
                        <a:t>Wnioskodawca musi opisać zasoby, które jego zdaniem są niezbędne dla realizacji projektu oraz podać uzasadnienie. Jeżeli wnioskodawca w momencie składania wniosku nie posiada pełnych zasobów, możliwe jest pozyskanie ich w ramach projektu, wówczas przedstawia on wiarygodne analizy potwierdzające potencjał umożliwiający pozyskanie właściwych zasobów. </a:t>
                      </a:r>
                    </a:p>
                  </a:txBody>
                  <a:tcPr anchor="ctr" anchorCtr="1">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pl-PL" sz="1800" b="1" kern="1200" dirty="0" smtClean="0">
                          <a:solidFill>
                            <a:schemeClr val="dk1"/>
                          </a:solidFill>
                          <a:effectLst/>
                          <a:latin typeface="+mn-lt"/>
                          <a:ea typeface="+mn-ea"/>
                          <a:cs typeface="+mn-cs"/>
                        </a:rPr>
                        <a:t>0/1</a:t>
                      </a:r>
                      <a:endParaRPr lang="pl-PL" sz="1800" b="1" kern="1200" dirty="0">
                        <a:solidFill>
                          <a:schemeClr val="dk1"/>
                        </a:solidFill>
                        <a:effectLst/>
                        <a:latin typeface="+mn-lt"/>
                        <a:ea typeface="+mn-ea"/>
                        <a:cs typeface="+mn-cs"/>
                      </a:endParaRPr>
                    </a:p>
                  </a:txBody>
                  <a:tcPr marL="36195" marR="36195" marT="36195" marB="36195"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1745079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150211735"/>
              </p:ext>
            </p:extLst>
          </p:nvPr>
        </p:nvGraphicFramePr>
        <p:xfrm>
          <a:off x="120580" y="1425289"/>
          <a:ext cx="8882742" cy="3940294"/>
        </p:xfrm>
        <a:graphic>
          <a:graphicData uri="http://schemas.openxmlformats.org/drawingml/2006/table">
            <a:tbl>
              <a:tblPr firstRow="1" bandRow="1">
                <a:tableStyleId>{5C22544A-7EE6-4342-B048-85BDC9FD1C3A}</a:tableStyleId>
              </a:tblPr>
              <a:tblGrid>
                <a:gridCol w="560140">
                  <a:extLst>
                    <a:ext uri="{9D8B030D-6E8A-4147-A177-3AD203B41FA5}">
                      <a16:colId xmlns:a16="http://schemas.microsoft.com/office/drawing/2014/main" xmlns="" val="20000"/>
                    </a:ext>
                  </a:extLst>
                </a:gridCol>
                <a:gridCol w="1554480">
                  <a:extLst>
                    <a:ext uri="{9D8B030D-6E8A-4147-A177-3AD203B41FA5}">
                      <a16:colId xmlns:a16="http://schemas.microsoft.com/office/drawing/2014/main" xmlns="" val="20001"/>
                    </a:ext>
                  </a:extLst>
                </a:gridCol>
                <a:gridCol w="5984352">
                  <a:extLst>
                    <a:ext uri="{9D8B030D-6E8A-4147-A177-3AD203B41FA5}">
                      <a16:colId xmlns:a16="http://schemas.microsoft.com/office/drawing/2014/main" xmlns="" val="20002"/>
                    </a:ext>
                  </a:extLst>
                </a:gridCol>
                <a:gridCol w="783770">
                  <a:extLst>
                    <a:ext uri="{9D8B030D-6E8A-4147-A177-3AD203B41FA5}">
                      <a16:colId xmlns:a16="http://schemas.microsoft.com/office/drawing/2014/main" xmlns="" val="20003"/>
                    </a:ext>
                  </a:extLst>
                </a:gridCol>
              </a:tblGrid>
              <a:tr h="0">
                <a:tc>
                  <a:txBody>
                    <a:bodyPr/>
                    <a:lstStyle/>
                    <a:p>
                      <a:pPr algn="ctr"/>
                      <a:r>
                        <a:rPr lang="pl-PL" sz="1100" b="1" kern="1200" dirty="0" smtClean="0">
                          <a:solidFill>
                            <a:schemeClr val="lt1"/>
                          </a:solidFill>
                          <a:latin typeface="+mn-lt"/>
                          <a:ea typeface="+mn-ea"/>
                          <a:cs typeface="+mn-cs"/>
                        </a:rPr>
                        <a:t>L.p.</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b="1" kern="1200" dirty="0" smtClean="0">
                          <a:solidFill>
                            <a:schemeClr val="lt1"/>
                          </a:solidFill>
                          <a:latin typeface="+mn-lt"/>
                          <a:ea typeface="+mn-ea"/>
                          <a:cs typeface="+mn-cs"/>
                        </a:rPr>
                        <a:t>Kryterium</a:t>
                      </a:r>
                      <a:endParaRPr lang="pl-PL" sz="1100" dirty="0" smtClean="0"/>
                    </a:p>
                    <a:p>
                      <a:pPr algn="ctr"/>
                      <a:endParaRPr lang="pl-PL" sz="1100" dirty="0"/>
                    </a:p>
                  </a:txBody>
                  <a:tcPr anchor="ctr"/>
                </a:tc>
                <a:tc>
                  <a:txBody>
                    <a:bodyPr/>
                    <a:lstStyle/>
                    <a:p>
                      <a:pPr algn="ctr"/>
                      <a:r>
                        <a:rPr lang="pl-PL" sz="1100" dirty="0" smtClean="0"/>
                        <a:t>Opis</a:t>
                      </a:r>
                      <a:r>
                        <a:rPr lang="pl-PL" sz="1100" baseline="0" dirty="0" smtClean="0"/>
                        <a:t> kryterium </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dirty="0" smtClean="0"/>
                        <a:t>Ocena kryterium</a:t>
                      </a:r>
                    </a:p>
                  </a:txBody>
                  <a:tcPr anchor="ctr"/>
                </a:tc>
                <a:extLst>
                  <a:ext uri="{0D108BD9-81ED-4DB2-BD59-A6C34878D82A}">
                    <a16:rowId xmlns:a16="http://schemas.microsoft.com/office/drawing/2014/main" xmlns="" val="10000"/>
                  </a:ext>
                </a:extLst>
              </a:tr>
              <a:tr h="3513574">
                <a:tc>
                  <a:txBody>
                    <a:bodyPr/>
                    <a:lstStyle/>
                    <a:p>
                      <a:pPr algn="l"/>
                      <a:r>
                        <a:rPr lang="pl-PL" sz="1800" b="1" kern="1200" dirty="0" smtClean="0">
                          <a:solidFill>
                            <a:schemeClr val="dk1"/>
                          </a:solidFill>
                          <a:effectLst/>
                          <a:latin typeface="+mn-lt"/>
                          <a:ea typeface="+mn-ea"/>
                          <a:cs typeface="+mn-cs"/>
                        </a:rPr>
                        <a:t>2.</a:t>
                      </a:r>
                      <a:endParaRPr lang="pl-PL" sz="1800" b="1"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lnSpc>
                          <a:spcPct val="115000"/>
                        </a:lnSpc>
                        <a:spcAft>
                          <a:spcPts val="0"/>
                        </a:spcAft>
                      </a:pPr>
                      <a:r>
                        <a:rPr lang="pl-PL" sz="1800" kern="1200" dirty="0" smtClean="0">
                          <a:solidFill>
                            <a:schemeClr val="dk1"/>
                          </a:solidFill>
                          <a:effectLst/>
                          <a:latin typeface="+mn-lt"/>
                          <a:ea typeface="+mn-ea"/>
                          <a:cs typeface="+mn-cs"/>
                        </a:rPr>
                        <a:t>Efekty dyfuzji działalności B+R</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Zgodnie z Regionalnym Programem Operacyjnym Województwa Mazowieckiego na lata 2014 – 2020 (RPO WM 2014 – 2020), warunkiem otrzymania przez duże przedsiębiorstwo wsparcia w konkursie jest wykazanie efektu dyfuzji między innymi poprzez opis planowanej współpracy z MŚP lub organizacjami badawczymi w trakcie realizacji projektu lub w terminie do 3 lat od rzeczowego zakończenia projektu. W przypadku MŚP kryterium uznaje się za spełnione. </a:t>
                      </a:r>
                      <a:endParaRPr lang="pl-PL" sz="1200" kern="1200" dirty="0" smtClean="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pl-PL" sz="1800" b="1" kern="1200" dirty="0" smtClean="0">
                          <a:solidFill>
                            <a:schemeClr val="dk1"/>
                          </a:solidFill>
                          <a:effectLst/>
                          <a:latin typeface="+mn-lt"/>
                          <a:ea typeface="+mn-ea"/>
                          <a:cs typeface="+mn-cs"/>
                        </a:rPr>
                        <a:t>0/1</a:t>
                      </a:r>
                      <a:endParaRPr lang="pl-PL" sz="1800" b="1" kern="1200" dirty="0">
                        <a:solidFill>
                          <a:schemeClr val="dk1"/>
                        </a:solidFill>
                        <a:effectLst/>
                        <a:latin typeface="+mn-lt"/>
                        <a:ea typeface="+mn-ea"/>
                        <a:cs typeface="+mn-cs"/>
                      </a:endParaRPr>
                    </a:p>
                  </a:txBody>
                  <a:tcPr marL="36195" marR="36195" marT="36195" marB="36195"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355534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157761695"/>
              </p:ext>
            </p:extLst>
          </p:nvPr>
        </p:nvGraphicFramePr>
        <p:xfrm>
          <a:off x="120580" y="1425289"/>
          <a:ext cx="8882742" cy="3940294"/>
        </p:xfrm>
        <a:graphic>
          <a:graphicData uri="http://schemas.openxmlformats.org/drawingml/2006/table">
            <a:tbl>
              <a:tblPr firstRow="1" bandRow="1">
                <a:tableStyleId>{5C22544A-7EE6-4342-B048-85BDC9FD1C3A}</a:tableStyleId>
              </a:tblPr>
              <a:tblGrid>
                <a:gridCol w="560140">
                  <a:extLst>
                    <a:ext uri="{9D8B030D-6E8A-4147-A177-3AD203B41FA5}">
                      <a16:colId xmlns:a16="http://schemas.microsoft.com/office/drawing/2014/main" xmlns="" val="20000"/>
                    </a:ext>
                  </a:extLst>
                </a:gridCol>
                <a:gridCol w="1554480">
                  <a:extLst>
                    <a:ext uri="{9D8B030D-6E8A-4147-A177-3AD203B41FA5}">
                      <a16:colId xmlns:a16="http://schemas.microsoft.com/office/drawing/2014/main" xmlns="" val="20001"/>
                    </a:ext>
                  </a:extLst>
                </a:gridCol>
                <a:gridCol w="5984352">
                  <a:extLst>
                    <a:ext uri="{9D8B030D-6E8A-4147-A177-3AD203B41FA5}">
                      <a16:colId xmlns:a16="http://schemas.microsoft.com/office/drawing/2014/main" xmlns="" val="20002"/>
                    </a:ext>
                  </a:extLst>
                </a:gridCol>
                <a:gridCol w="783770">
                  <a:extLst>
                    <a:ext uri="{9D8B030D-6E8A-4147-A177-3AD203B41FA5}">
                      <a16:colId xmlns:a16="http://schemas.microsoft.com/office/drawing/2014/main" xmlns="" val="20003"/>
                    </a:ext>
                  </a:extLst>
                </a:gridCol>
              </a:tblGrid>
              <a:tr h="0">
                <a:tc>
                  <a:txBody>
                    <a:bodyPr/>
                    <a:lstStyle/>
                    <a:p>
                      <a:pPr algn="ctr"/>
                      <a:r>
                        <a:rPr lang="pl-PL" sz="1100" b="1" kern="1200" dirty="0" smtClean="0">
                          <a:solidFill>
                            <a:schemeClr val="lt1"/>
                          </a:solidFill>
                          <a:latin typeface="+mn-lt"/>
                          <a:ea typeface="+mn-ea"/>
                          <a:cs typeface="+mn-cs"/>
                        </a:rPr>
                        <a:t>L.p.</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b="1" kern="1200" dirty="0" smtClean="0">
                          <a:solidFill>
                            <a:schemeClr val="lt1"/>
                          </a:solidFill>
                          <a:latin typeface="+mn-lt"/>
                          <a:ea typeface="+mn-ea"/>
                          <a:cs typeface="+mn-cs"/>
                        </a:rPr>
                        <a:t>Kryterium</a:t>
                      </a:r>
                      <a:endParaRPr lang="pl-PL" sz="1100" dirty="0" smtClean="0"/>
                    </a:p>
                    <a:p>
                      <a:pPr algn="ctr"/>
                      <a:endParaRPr lang="pl-PL" sz="1100" dirty="0"/>
                    </a:p>
                  </a:txBody>
                  <a:tcPr anchor="ctr"/>
                </a:tc>
                <a:tc>
                  <a:txBody>
                    <a:bodyPr/>
                    <a:lstStyle/>
                    <a:p>
                      <a:pPr algn="ctr"/>
                      <a:r>
                        <a:rPr lang="pl-PL" sz="1100" dirty="0" smtClean="0"/>
                        <a:t>Opis</a:t>
                      </a:r>
                      <a:r>
                        <a:rPr lang="pl-PL" sz="1100" baseline="0" dirty="0" smtClean="0"/>
                        <a:t> kryterium </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dirty="0" smtClean="0"/>
                        <a:t>Ocena kryterium</a:t>
                      </a:r>
                    </a:p>
                  </a:txBody>
                  <a:tcPr anchor="ctr"/>
                </a:tc>
                <a:extLst>
                  <a:ext uri="{0D108BD9-81ED-4DB2-BD59-A6C34878D82A}">
                    <a16:rowId xmlns:a16="http://schemas.microsoft.com/office/drawing/2014/main" xmlns="" val="10000"/>
                  </a:ext>
                </a:extLst>
              </a:tr>
              <a:tr h="3513574">
                <a:tc>
                  <a:txBody>
                    <a:bodyPr/>
                    <a:lstStyle/>
                    <a:p>
                      <a:pPr algn="l"/>
                      <a:r>
                        <a:rPr lang="pl-PL" sz="1800" b="1" kern="1200" dirty="0" smtClean="0">
                          <a:solidFill>
                            <a:schemeClr val="dk1"/>
                          </a:solidFill>
                          <a:effectLst/>
                          <a:latin typeface="+mn-lt"/>
                          <a:ea typeface="+mn-ea"/>
                          <a:cs typeface="+mn-cs"/>
                        </a:rPr>
                        <a:t>3.</a:t>
                      </a:r>
                      <a:endParaRPr lang="pl-PL" sz="1800" b="1"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lnSpc>
                          <a:spcPct val="115000"/>
                        </a:lnSpc>
                        <a:spcAft>
                          <a:spcPts val="0"/>
                        </a:spcAft>
                      </a:pPr>
                      <a:r>
                        <a:rPr lang="pl-PL" sz="1800" kern="1200" dirty="0" smtClean="0">
                          <a:solidFill>
                            <a:schemeClr val="dk1"/>
                          </a:solidFill>
                          <a:effectLst/>
                          <a:latin typeface="+mn-lt"/>
                          <a:ea typeface="+mn-ea"/>
                          <a:cs typeface="+mn-cs"/>
                        </a:rPr>
                        <a:t>Prace B+R </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Prace B+R ujęte w projekcie obejmują jedynie badania przemysłowe i/lub prace rozwojowe</a:t>
                      </a:r>
                      <a:r>
                        <a:rPr lang="pl-PL" sz="1800" kern="1200" dirty="0" smtClean="0">
                          <a:solidFill>
                            <a:schemeClr val="dk1"/>
                          </a:solidFill>
                          <a:effectLst/>
                          <a:latin typeface="+mn-lt"/>
                          <a:ea typeface="+mn-ea"/>
                          <a:cs typeface="+mn-cs"/>
                        </a:rPr>
                        <a:t>.</a:t>
                      </a:r>
                    </a:p>
                    <a:p>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Prace B+R zostały prawidłowo przyporządkowane do badań przemysłowych i/lub prac rozwojowych.</a:t>
                      </a:r>
                      <a:endParaRPr lang="pl-PL" sz="1800"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pl-PL" sz="1800" b="1" kern="1200" dirty="0" smtClean="0">
                          <a:solidFill>
                            <a:schemeClr val="dk1"/>
                          </a:solidFill>
                          <a:effectLst/>
                          <a:latin typeface="+mn-lt"/>
                          <a:ea typeface="+mn-ea"/>
                          <a:cs typeface="+mn-cs"/>
                        </a:rPr>
                        <a:t>0/1</a:t>
                      </a:r>
                      <a:endParaRPr lang="pl-PL" sz="1800" b="1" kern="1200" dirty="0">
                        <a:solidFill>
                          <a:schemeClr val="dk1"/>
                        </a:solidFill>
                        <a:effectLst/>
                        <a:latin typeface="+mn-lt"/>
                        <a:ea typeface="+mn-ea"/>
                        <a:cs typeface="+mn-cs"/>
                      </a:endParaRPr>
                    </a:p>
                  </a:txBody>
                  <a:tcPr marL="36195" marR="36195" marT="36195" marB="36195"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517753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429688480"/>
              </p:ext>
            </p:extLst>
          </p:nvPr>
        </p:nvGraphicFramePr>
        <p:xfrm>
          <a:off x="120580" y="1425289"/>
          <a:ext cx="8882742" cy="4907280"/>
        </p:xfrm>
        <a:graphic>
          <a:graphicData uri="http://schemas.openxmlformats.org/drawingml/2006/table">
            <a:tbl>
              <a:tblPr firstRow="1" bandRow="1">
                <a:tableStyleId>{5C22544A-7EE6-4342-B048-85BDC9FD1C3A}</a:tableStyleId>
              </a:tblPr>
              <a:tblGrid>
                <a:gridCol w="560140">
                  <a:extLst>
                    <a:ext uri="{9D8B030D-6E8A-4147-A177-3AD203B41FA5}">
                      <a16:colId xmlns:a16="http://schemas.microsoft.com/office/drawing/2014/main" xmlns="" val="20000"/>
                    </a:ext>
                  </a:extLst>
                </a:gridCol>
                <a:gridCol w="1554480">
                  <a:extLst>
                    <a:ext uri="{9D8B030D-6E8A-4147-A177-3AD203B41FA5}">
                      <a16:colId xmlns:a16="http://schemas.microsoft.com/office/drawing/2014/main" xmlns="" val="20001"/>
                    </a:ext>
                  </a:extLst>
                </a:gridCol>
                <a:gridCol w="5984352">
                  <a:extLst>
                    <a:ext uri="{9D8B030D-6E8A-4147-A177-3AD203B41FA5}">
                      <a16:colId xmlns:a16="http://schemas.microsoft.com/office/drawing/2014/main" xmlns="" val="20002"/>
                    </a:ext>
                  </a:extLst>
                </a:gridCol>
                <a:gridCol w="783770">
                  <a:extLst>
                    <a:ext uri="{9D8B030D-6E8A-4147-A177-3AD203B41FA5}">
                      <a16:colId xmlns:a16="http://schemas.microsoft.com/office/drawing/2014/main" xmlns="" val="20003"/>
                    </a:ext>
                  </a:extLst>
                </a:gridCol>
              </a:tblGrid>
              <a:tr h="0">
                <a:tc>
                  <a:txBody>
                    <a:bodyPr/>
                    <a:lstStyle/>
                    <a:p>
                      <a:pPr algn="ctr"/>
                      <a:r>
                        <a:rPr lang="pl-PL" sz="1100" b="1" kern="1200" dirty="0" smtClean="0">
                          <a:solidFill>
                            <a:schemeClr val="lt1"/>
                          </a:solidFill>
                          <a:latin typeface="+mn-lt"/>
                          <a:ea typeface="+mn-ea"/>
                          <a:cs typeface="+mn-cs"/>
                        </a:rPr>
                        <a:t>L.p.</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b="1" kern="1200" dirty="0" smtClean="0">
                          <a:solidFill>
                            <a:schemeClr val="lt1"/>
                          </a:solidFill>
                          <a:latin typeface="+mn-lt"/>
                          <a:ea typeface="+mn-ea"/>
                          <a:cs typeface="+mn-cs"/>
                        </a:rPr>
                        <a:t>Kryterium</a:t>
                      </a:r>
                      <a:endParaRPr lang="pl-PL" sz="1100" dirty="0" smtClean="0"/>
                    </a:p>
                    <a:p>
                      <a:pPr algn="ctr"/>
                      <a:endParaRPr lang="pl-PL" sz="1100" dirty="0"/>
                    </a:p>
                  </a:txBody>
                  <a:tcPr anchor="ctr"/>
                </a:tc>
                <a:tc>
                  <a:txBody>
                    <a:bodyPr/>
                    <a:lstStyle/>
                    <a:p>
                      <a:pPr algn="ctr"/>
                      <a:r>
                        <a:rPr lang="pl-PL" sz="1100" dirty="0" smtClean="0"/>
                        <a:t>Opis</a:t>
                      </a:r>
                      <a:r>
                        <a:rPr lang="pl-PL" sz="1100" baseline="0" dirty="0" smtClean="0"/>
                        <a:t> kryterium </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dirty="0" smtClean="0"/>
                        <a:t>Ocena kryterium</a:t>
                      </a:r>
                    </a:p>
                  </a:txBody>
                  <a:tcPr anchor="ctr"/>
                </a:tc>
                <a:extLst>
                  <a:ext uri="{0D108BD9-81ED-4DB2-BD59-A6C34878D82A}">
                    <a16:rowId xmlns:a16="http://schemas.microsoft.com/office/drawing/2014/main" xmlns="" val="10000"/>
                  </a:ext>
                </a:extLst>
              </a:tr>
              <a:tr h="3513574">
                <a:tc>
                  <a:txBody>
                    <a:bodyPr/>
                    <a:lstStyle/>
                    <a:p>
                      <a:pPr algn="l"/>
                      <a:r>
                        <a:rPr lang="pl-PL" sz="1800" b="1" kern="1200" dirty="0" smtClean="0">
                          <a:solidFill>
                            <a:schemeClr val="dk1"/>
                          </a:solidFill>
                          <a:effectLst/>
                          <a:latin typeface="+mn-lt"/>
                          <a:ea typeface="+mn-ea"/>
                          <a:cs typeface="+mn-cs"/>
                        </a:rPr>
                        <a:t>4.</a:t>
                      </a:r>
                      <a:endParaRPr lang="pl-PL" sz="1800" b="1"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lnSpc>
                          <a:spcPct val="115000"/>
                        </a:lnSpc>
                        <a:spcAft>
                          <a:spcPts val="0"/>
                        </a:spcAft>
                      </a:pPr>
                      <a:r>
                        <a:rPr lang="pl-PL" sz="1800" kern="1200" dirty="0" smtClean="0">
                          <a:solidFill>
                            <a:schemeClr val="dk1"/>
                          </a:solidFill>
                          <a:effectLst/>
                          <a:latin typeface="+mn-lt"/>
                          <a:ea typeface="+mn-ea"/>
                          <a:cs typeface="+mn-cs"/>
                        </a:rPr>
                        <a:t>Wykonalność finansowa</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Wnioskodawca przedstawił wiarygodne analizy wskazujące, że:</a:t>
                      </a:r>
                      <a:endParaRPr lang="pl-PL" sz="2800" kern="1200" dirty="0" smtClean="0">
                        <a:solidFill>
                          <a:schemeClr val="dk1"/>
                        </a:solidFill>
                        <a:effectLst/>
                        <a:latin typeface="+mn-lt"/>
                        <a:ea typeface="+mn-ea"/>
                        <a:cs typeface="+mn-cs"/>
                      </a:endParaRPr>
                    </a:p>
                    <a:p>
                      <a:pPr marL="742950" lvl="1" indent="-285750">
                        <a:buFont typeface="Arial" panose="020B0604020202020204" pitchFamily="34" charset="0"/>
                        <a:buChar char="•"/>
                      </a:pPr>
                      <a:r>
                        <a:rPr lang="pl-PL" sz="1800" u="none" strike="noStrike" kern="1200" dirty="0" smtClean="0">
                          <a:solidFill>
                            <a:schemeClr val="dk1"/>
                          </a:solidFill>
                          <a:effectLst/>
                          <a:latin typeface="+mn-lt"/>
                          <a:ea typeface="+mn-ea"/>
                          <a:cs typeface="+mn-cs"/>
                        </a:rPr>
                        <a:t>koszty są kwalifikowalne w ramach działania oraz niezbędne do realizacji projektu i osiągnięcia jego celów;</a:t>
                      </a:r>
                      <a:endParaRPr lang="pl-PL" sz="2800" u="none" strike="noStrike" kern="1200" dirty="0" smtClean="0">
                        <a:solidFill>
                          <a:schemeClr val="dk1"/>
                        </a:solidFill>
                        <a:effectLst/>
                        <a:latin typeface="+mn-lt"/>
                        <a:ea typeface="+mn-ea"/>
                        <a:cs typeface="+mn-cs"/>
                      </a:endParaRPr>
                    </a:p>
                    <a:p>
                      <a:pPr marL="742950" lvl="1" indent="-285750">
                        <a:buFont typeface="Arial" panose="020B0604020202020204" pitchFamily="34" charset="0"/>
                        <a:buChar char="•"/>
                      </a:pPr>
                      <a:r>
                        <a:rPr lang="pl-PL" sz="1800" u="none" strike="noStrike" kern="1200" dirty="0" smtClean="0">
                          <a:solidFill>
                            <a:schemeClr val="dk1"/>
                          </a:solidFill>
                          <a:effectLst/>
                          <a:latin typeface="+mn-lt"/>
                          <a:ea typeface="+mn-ea"/>
                          <a:cs typeface="+mn-cs"/>
                        </a:rPr>
                        <a:t>analiza finansowa i ekonomiczna jest poprawna, założenia do analizy, w szczególności – analizy przychodów, są uzasadnione i rzetelne (ocena uwzględnia sytuację finansową Wnioskodawcy);</a:t>
                      </a:r>
                      <a:endParaRPr lang="pl-PL" sz="2800" u="none" strike="noStrike" kern="1200" dirty="0" smtClean="0">
                        <a:solidFill>
                          <a:schemeClr val="dk1"/>
                        </a:solidFill>
                        <a:effectLst/>
                        <a:latin typeface="+mn-lt"/>
                        <a:ea typeface="+mn-ea"/>
                        <a:cs typeface="+mn-cs"/>
                      </a:endParaRPr>
                    </a:p>
                    <a:p>
                      <a:pPr marL="742950" lvl="1" indent="-285750">
                        <a:buFont typeface="Arial" panose="020B0604020202020204" pitchFamily="34" charset="0"/>
                        <a:buChar char="•"/>
                      </a:pPr>
                      <a:r>
                        <a:rPr lang="pl-PL" sz="1800" u="none" strike="noStrike" kern="1200" dirty="0" smtClean="0">
                          <a:solidFill>
                            <a:schemeClr val="dk1"/>
                          </a:solidFill>
                          <a:effectLst/>
                          <a:latin typeface="+mn-lt"/>
                          <a:ea typeface="+mn-ea"/>
                          <a:cs typeface="+mn-cs"/>
                        </a:rPr>
                        <a:t>sytuacja finansowa Wnioskodawcy gwarantuje zdolność do realizacji projektu;</a:t>
                      </a:r>
                      <a:endParaRPr lang="pl-PL" sz="2800" u="none" strike="noStrike" kern="1200" dirty="0" smtClean="0">
                        <a:solidFill>
                          <a:schemeClr val="dk1"/>
                        </a:solidFill>
                        <a:effectLst/>
                        <a:latin typeface="+mn-lt"/>
                        <a:ea typeface="+mn-ea"/>
                        <a:cs typeface="+mn-cs"/>
                      </a:endParaRPr>
                    </a:p>
                    <a:p>
                      <a:pPr marL="742950" lvl="1" indent="-285750">
                        <a:buFont typeface="Arial" panose="020B0604020202020204" pitchFamily="34" charset="0"/>
                        <a:buChar char="•"/>
                      </a:pPr>
                      <a:r>
                        <a:rPr lang="pl-PL" sz="1800" u="none" strike="noStrike" kern="1200" dirty="0" smtClean="0">
                          <a:solidFill>
                            <a:schemeClr val="dk1"/>
                          </a:solidFill>
                          <a:effectLst/>
                          <a:latin typeface="+mn-lt"/>
                          <a:ea typeface="+mn-ea"/>
                          <a:cs typeface="+mn-cs"/>
                        </a:rPr>
                        <a:t>harmonogram rzeczowo-finansowy projektu jest czytelny i realny do przeprowadzenia, umożliwia prawidłową i terminową realizację przedsięwzięcia</a:t>
                      </a:r>
                      <a:r>
                        <a:rPr lang="pl-PL" sz="1800" u="none" strike="noStrike" kern="1200" dirty="0" smtClean="0">
                          <a:solidFill>
                            <a:schemeClr val="dk1"/>
                          </a:solidFill>
                          <a:effectLst/>
                          <a:latin typeface="+mn-lt"/>
                          <a:ea typeface="+mn-ea"/>
                          <a:cs typeface="+mn-cs"/>
                        </a:rPr>
                        <a:t>.</a:t>
                      </a:r>
                    </a:p>
                    <a:p>
                      <a:pPr marL="457200" lvl="1" indent="0">
                        <a:buFont typeface="Arial" panose="020B0604020202020204" pitchFamily="34" charset="0"/>
                        <a:buNone/>
                      </a:pPr>
                      <a:endParaRPr lang="pl-PL" sz="1800" u="none" strike="noStrike"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Kryterium uznaje się za spełnione w sytuacji, gdy zostały spełnione wszystkie wyżej wymienione warunki.</a:t>
                      </a:r>
                      <a:endParaRPr lang="pl-PL" sz="2800" kern="1200" dirty="0" smtClean="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pl-PL" sz="1800" b="1" kern="1200" dirty="0" smtClean="0">
                          <a:solidFill>
                            <a:schemeClr val="dk1"/>
                          </a:solidFill>
                          <a:effectLst/>
                          <a:latin typeface="+mn-lt"/>
                          <a:ea typeface="+mn-ea"/>
                          <a:cs typeface="+mn-cs"/>
                        </a:rPr>
                        <a:t>0/1</a:t>
                      </a:r>
                      <a:endParaRPr lang="pl-PL" sz="1800" b="1" kern="1200" dirty="0">
                        <a:solidFill>
                          <a:schemeClr val="dk1"/>
                        </a:solidFill>
                        <a:effectLst/>
                        <a:latin typeface="+mn-lt"/>
                        <a:ea typeface="+mn-ea"/>
                        <a:cs typeface="+mn-cs"/>
                      </a:endParaRPr>
                    </a:p>
                  </a:txBody>
                  <a:tcPr marL="36195" marR="36195" marT="36195" marB="36195"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2469695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665915546"/>
              </p:ext>
            </p:extLst>
          </p:nvPr>
        </p:nvGraphicFramePr>
        <p:xfrm>
          <a:off x="120580" y="1425289"/>
          <a:ext cx="8882742" cy="4084320"/>
        </p:xfrm>
        <a:graphic>
          <a:graphicData uri="http://schemas.openxmlformats.org/drawingml/2006/table">
            <a:tbl>
              <a:tblPr firstRow="1" bandRow="1">
                <a:tableStyleId>{5C22544A-7EE6-4342-B048-85BDC9FD1C3A}</a:tableStyleId>
              </a:tblPr>
              <a:tblGrid>
                <a:gridCol w="56014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5892912">
                  <a:extLst>
                    <a:ext uri="{9D8B030D-6E8A-4147-A177-3AD203B41FA5}">
                      <a16:colId xmlns:a16="http://schemas.microsoft.com/office/drawing/2014/main" xmlns="" val="20002"/>
                    </a:ext>
                  </a:extLst>
                </a:gridCol>
                <a:gridCol w="783770">
                  <a:extLst>
                    <a:ext uri="{9D8B030D-6E8A-4147-A177-3AD203B41FA5}">
                      <a16:colId xmlns:a16="http://schemas.microsoft.com/office/drawing/2014/main" xmlns="" val="20003"/>
                    </a:ext>
                  </a:extLst>
                </a:gridCol>
              </a:tblGrid>
              <a:tr h="0">
                <a:tc>
                  <a:txBody>
                    <a:bodyPr/>
                    <a:lstStyle/>
                    <a:p>
                      <a:pPr algn="ctr"/>
                      <a:r>
                        <a:rPr lang="pl-PL" sz="1100" b="1" kern="1200" dirty="0" smtClean="0">
                          <a:solidFill>
                            <a:schemeClr val="lt1"/>
                          </a:solidFill>
                          <a:latin typeface="+mn-lt"/>
                          <a:ea typeface="+mn-ea"/>
                          <a:cs typeface="+mn-cs"/>
                        </a:rPr>
                        <a:t>L.p.</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b="1" kern="1200" dirty="0" smtClean="0">
                          <a:solidFill>
                            <a:schemeClr val="lt1"/>
                          </a:solidFill>
                          <a:latin typeface="+mn-lt"/>
                          <a:ea typeface="+mn-ea"/>
                          <a:cs typeface="+mn-cs"/>
                        </a:rPr>
                        <a:t>Kryterium</a:t>
                      </a:r>
                      <a:endParaRPr lang="pl-PL" sz="1100" dirty="0" smtClean="0"/>
                    </a:p>
                    <a:p>
                      <a:pPr algn="ctr"/>
                      <a:endParaRPr lang="pl-PL" sz="1100" dirty="0"/>
                    </a:p>
                  </a:txBody>
                  <a:tcPr anchor="ctr"/>
                </a:tc>
                <a:tc>
                  <a:txBody>
                    <a:bodyPr/>
                    <a:lstStyle/>
                    <a:p>
                      <a:pPr algn="ctr"/>
                      <a:r>
                        <a:rPr lang="pl-PL" sz="1100" dirty="0" smtClean="0"/>
                        <a:t>Opis</a:t>
                      </a:r>
                      <a:r>
                        <a:rPr lang="pl-PL" sz="1100" baseline="0" dirty="0" smtClean="0"/>
                        <a:t> kryterium </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dirty="0" smtClean="0"/>
                        <a:t>Ocena kryterium</a:t>
                      </a:r>
                    </a:p>
                  </a:txBody>
                  <a:tcPr anchor="ctr"/>
                </a:tc>
                <a:extLst>
                  <a:ext uri="{0D108BD9-81ED-4DB2-BD59-A6C34878D82A}">
                    <a16:rowId xmlns:a16="http://schemas.microsoft.com/office/drawing/2014/main" xmlns="" val="10000"/>
                  </a:ext>
                </a:extLst>
              </a:tr>
              <a:tr h="3513574">
                <a:tc>
                  <a:txBody>
                    <a:bodyPr/>
                    <a:lstStyle/>
                    <a:p>
                      <a:pPr algn="l"/>
                      <a:r>
                        <a:rPr lang="pl-PL" sz="1800" b="1" kern="1200" dirty="0" smtClean="0">
                          <a:solidFill>
                            <a:schemeClr val="dk1"/>
                          </a:solidFill>
                          <a:effectLst/>
                          <a:latin typeface="+mn-lt"/>
                          <a:ea typeface="+mn-ea"/>
                          <a:cs typeface="+mn-cs"/>
                        </a:rPr>
                        <a:t>5.</a:t>
                      </a:r>
                      <a:endParaRPr lang="pl-PL" sz="1800" b="1"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lnSpc>
                          <a:spcPct val="115000"/>
                        </a:lnSpc>
                        <a:spcAft>
                          <a:spcPts val="0"/>
                        </a:spcAft>
                      </a:pPr>
                      <a:r>
                        <a:rPr lang="pl-PL" sz="1800" kern="1200" dirty="0" smtClean="0">
                          <a:solidFill>
                            <a:schemeClr val="dk1"/>
                          </a:solidFill>
                          <a:effectLst/>
                          <a:latin typeface="+mn-lt"/>
                          <a:ea typeface="+mn-ea"/>
                          <a:cs typeface="+mn-cs"/>
                        </a:rPr>
                        <a:t>Własność intelektualna</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 ramach kryterium ocenie podlega, czy Wnioskodawca zapewnił, że prawa własności intelektualnej nie stanowią bariery do realizacji projektu i zakładanego wdrożenia projektu:</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Wnioskodawca dysponuje lub pozyska prawa własności intelektualnej, które są niezbędne dla prowadzenia prac B+R zaplanowanych w projekcie; </a:t>
                      </a:r>
                    </a:p>
                    <a:p>
                      <a:pPr marL="285750" lvl="0" indent="-285750">
                        <a:buFont typeface="Arial" panose="020B0604020202020204" pitchFamily="34" charset="0"/>
                        <a:buChar char="•"/>
                      </a:pPr>
                      <a:r>
                        <a:rPr lang="pl-PL" sz="1800" kern="1200" dirty="0" smtClean="0">
                          <a:solidFill>
                            <a:schemeClr val="dk1"/>
                          </a:solidFill>
                          <a:effectLst/>
                          <a:latin typeface="+mn-lt"/>
                          <a:ea typeface="+mn-ea"/>
                          <a:cs typeface="+mn-cs"/>
                        </a:rPr>
                        <a:t>Wnioskodawca uzasadnił, że zaplanowane wdrożenie rezultatów projektu nie narusza praw własności intelektualnej</a:t>
                      </a:r>
                      <a:r>
                        <a:rPr lang="pl-PL" sz="1800" kern="1200" dirty="0" smtClean="0">
                          <a:solidFill>
                            <a:schemeClr val="dk1"/>
                          </a:solidFill>
                          <a:effectLst/>
                          <a:latin typeface="+mn-lt"/>
                          <a:ea typeface="+mn-ea"/>
                          <a:cs typeface="+mn-cs"/>
                        </a:rPr>
                        <a:t>.</a:t>
                      </a:r>
                    </a:p>
                    <a:p>
                      <a:pPr marL="0" lvl="0" indent="0">
                        <a:buFont typeface="Arial" panose="020B0604020202020204" pitchFamily="34" charset="0"/>
                        <a:buNone/>
                      </a:pPr>
                      <a:endParaRPr lang="pl-PL" sz="1800" kern="1200" dirty="0" smtClean="0">
                        <a:solidFill>
                          <a:schemeClr val="dk1"/>
                        </a:solidFill>
                        <a:effectLst/>
                        <a:latin typeface="+mn-lt"/>
                        <a:ea typeface="+mn-ea"/>
                        <a:cs typeface="+mn-cs"/>
                      </a:endParaRPr>
                    </a:p>
                    <a:p>
                      <a:r>
                        <a:rPr lang="pl-PL" sz="1800" kern="1200" dirty="0" smtClean="0">
                          <a:solidFill>
                            <a:schemeClr val="dk1"/>
                          </a:solidFill>
                          <a:effectLst/>
                          <a:latin typeface="+mn-lt"/>
                          <a:ea typeface="+mn-ea"/>
                          <a:cs typeface="+mn-cs"/>
                        </a:rPr>
                        <a:t>Kryterium uznaje się za spełnione w sytuacji, gdy zostały spełnione wszystkie wyżej wymienione warunki.</a:t>
                      </a:r>
                      <a:endParaRPr lang="pl-PL" sz="1600" kern="1200" dirty="0" smtClean="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pl-PL" sz="1800" b="1" kern="1200" dirty="0" smtClean="0">
                          <a:solidFill>
                            <a:schemeClr val="dk1"/>
                          </a:solidFill>
                          <a:effectLst/>
                          <a:latin typeface="+mn-lt"/>
                          <a:ea typeface="+mn-ea"/>
                          <a:cs typeface="+mn-cs"/>
                        </a:rPr>
                        <a:t>0/1</a:t>
                      </a:r>
                      <a:endParaRPr lang="pl-PL" sz="1800" b="1" kern="1200" dirty="0">
                        <a:solidFill>
                          <a:schemeClr val="dk1"/>
                        </a:solidFill>
                        <a:effectLst/>
                        <a:latin typeface="+mn-lt"/>
                        <a:ea typeface="+mn-ea"/>
                        <a:cs typeface="+mn-cs"/>
                      </a:endParaRPr>
                    </a:p>
                  </a:txBody>
                  <a:tcPr marL="36195" marR="36195" marT="36195" marB="36195"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3621197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265220513"/>
              </p:ext>
            </p:extLst>
          </p:nvPr>
        </p:nvGraphicFramePr>
        <p:xfrm>
          <a:off x="120580" y="1425289"/>
          <a:ext cx="8882742" cy="3940294"/>
        </p:xfrm>
        <a:graphic>
          <a:graphicData uri="http://schemas.openxmlformats.org/drawingml/2006/table">
            <a:tbl>
              <a:tblPr firstRow="1" bandRow="1">
                <a:tableStyleId>{5C22544A-7EE6-4342-B048-85BDC9FD1C3A}</a:tableStyleId>
              </a:tblPr>
              <a:tblGrid>
                <a:gridCol w="560140">
                  <a:extLst>
                    <a:ext uri="{9D8B030D-6E8A-4147-A177-3AD203B41FA5}">
                      <a16:colId xmlns:a16="http://schemas.microsoft.com/office/drawing/2014/main" xmlns="" val="20000"/>
                    </a:ext>
                  </a:extLst>
                </a:gridCol>
                <a:gridCol w="1771078">
                  <a:extLst>
                    <a:ext uri="{9D8B030D-6E8A-4147-A177-3AD203B41FA5}">
                      <a16:colId xmlns:a16="http://schemas.microsoft.com/office/drawing/2014/main" xmlns="" val="20001"/>
                    </a:ext>
                  </a:extLst>
                </a:gridCol>
                <a:gridCol w="5767754">
                  <a:extLst>
                    <a:ext uri="{9D8B030D-6E8A-4147-A177-3AD203B41FA5}">
                      <a16:colId xmlns:a16="http://schemas.microsoft.com/office/drawing/2014/main" xmlns="" val="20002"/>
                    </a:ext>
                  </a:extLst>
                </a:gridCol>
                <a:gridCol w="783770">
                  <a:extLst>
                    <a:ext uri="{9D8B030D-6E8A-4147-A177-3AD203B41FA5}">
                      <a16:colId xmlns:a16="http://schemas.microsoft.com/office/drawing/2014/main" xmlns="" val="20003"/>
                    </a:ext>
                  </a:extLst>
                </a:gridCol>
              </a:tblGrid>
              <a:tr h="0">
                <a:tc>
                  <a:txBody>
                    <a:bodyPr/>
                    <a:lstStyle/>
                    <a:p>
                      <a:pPr algn="ctr"/>
                      <a:r>
                        <a:rPr lang="pl-PL" sz="1100" b="1" kern="1200" dirty="0" smtClean="0">
                          <a:solidFill>
                            <a:schemeClr val="lt1"/>
                          </a:solidFill>
                          <a:latin typeface="+mn-lt"/>
                          <a:ea typeface="+mn-ea"/>
                          <a:cs typeface="+mn-cs"/>
                        </a:rPr>
                        <a:t>L.p.</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b="1" kern="1200" dirty="0" smtClean="0">
                          <a:solidFill>
                            <a:schemeClr val="lt1"/>
                          </a:solidFill>
                          <a:latin typeface="+mn-lt"/>
                          <a:ea typeface="+mn-ea"/>
                          <a:cs typeface="+mn-cs"/>
                        </a:rPr>
                        <a:t>Kryterium</a:t>
                      </a:r>
                      <a:endParaRPr lang="pl-PL" sz="1100" dirty="0" smtClean="0"/>
                    </a:p>
                    <a:p>
                      <a:pPr algn="ctr"/>
                      <a:endParaRPr lang="pl-PL" sz="1100" dirty="0"/>
                    </a:p>
                  </a:txBody>
                  <a:tcPr anchor="ctr"/>
                </a:tc>
                <a:tc>
                  <a:txBody>
                    <a:bodyPr/>
                    <a:lstStyle/>
                    <a:p>
                      <a:pPr algn="ctr"/>
                      <a:r>
                        <a:rPr lang="pl-PL" sz="1100" dirty="0" smtClean="0"/>
                        <a:t>Opis</a:t>
                      </a:r>
                      <a:r>
                        <a:rPr lang="pl-PL" sz="1100" baseline="0" dirty="0" smtClean="0"/>
                        <a:t> kryterium </a:t>
                      </a:r>
                      <a:endParaRPr lang="pl-PL"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dirty="0" smtClean="0"/>
                        <a:t>Ocena kryterium</a:t>
                      </a:r>
                    </a:p>
                  </a:txBody>
                  <a:tcPr anchor="ctr"/>
                </a:tc>
                <a:extLst>
                  <a:ext uri="{0D108BD9-81ED-4DB2-BD59-A6C34878D82A}">
                    <a16:rowId xmlns:a16="http://schemas.microsoft.com/office/drawing/2014/main" xmlns="" val="10000"/>
                  </a:ext>
                </a:extLst>
              </a:tr>
              <a:tr h="3513574">
                <a:tc>
                  <a:txBody>
                    <a:bodyPr/>
                    <a:lstStyle/>
                    <a:p>
                      <a:pPr algn="l"/>
                      <a:r>
                        <a:rPr lang="pl-PL" sz="1800" b="1" kern="1200" dirty="0" smtClean="0">
                          <a:solidFill>
                            <a:schemeClr val="dk1"/>
                          </a:solidFill>
                          <a:effectLst/>
                          <a:latin typeface="+mn-lt"/>
                          <a:ea typeface="+mn-ea"/>
                          <a:cs typeface="+mn-cs"/>
                        </a:rPr>
                        <a:t>6.</a:t>
                      </a:r>
                      <a:endParaRPr lang="pl-PL" sz="1800" b="1" kern="1200" dirty="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algn="ctr">
                        <a:lnSpc>
                          <a:spcPct val="115000"/>
                        </a:lnSpc>
                        <a:spcAft>
                          <a:spcPts val="0"/>
                        </a:spcAft>
                      </a:pPr>
                      <a:r>
                        <a:rPr lang="pl-PL" sz="1800" kern="1200" dirty="0" smtClean="0">
                          <a:solidFill>
                            <a:schemeClr val="dk1"/>
                          </a:solidFill>
                          <a:effectLst/>
                          <a:latin typeface="+mn-lt"/>
                          <a:ea typeface="+mn-ea"/>
                          <a:cs typeface="+mn-cs"/>
                        </a:rPr>
                        <a:t>Zasada zrównoważonego rozwoju</a:t>
                      </a:r>
                      <a:endParaRPr lang="pl-PL" sz="18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pl-PL" sz="1800" kern="1200" dirty="0" smtClean="0">
                          <a:solidFill>
                            <a:schemeClr val="dk1"/>
                          </a:solidFill>
                          <a:effectLst/>
                          <a:latin typeface="+mn-lt"/>
                          <a:ea typeface="+mn-ea"/>
                          <a:cs typeface="+mn-cs"/>
                        </a:rPr>
                        <a:t>Wnioskodawca będący dużym przedsiębiorstwem zapewnia, że wkład finansowy z funduszy nie spowoduje znacznego ubytku liczby miejsc pracy w istniejących lokalizacjach tego Wnioskodawcy na terytorium Unii Europejskiej w związku z realizacją dofinansowywanego projektu. W przypadku MŚP kryterium uznaje się za spełnione.</a:t>
                      </a:r>
                      <a:endParaRPr lang="pl-PL" sz="1600" kern="1200" dirty="0" smtClean="0">
                        <a:solidFill>
                          <a:schemeClr val="dk1"/>
                        </a:solidFill>
                        <a:effectLst/>
                        <a:latin typeface="+mn-lt"/>
                        <a:ea typeface="+mn-ea"/>
                        <a:cs typeface="+mn-cs"/>
                      </a:endParaRPr>
                    </a:p>
                  </a:txBody>
                  <a:tcPr anchor="ctr" anchorCtr="1">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pl-PL" sz="1800" b="1" kern="1200" dirty="0" smtClean="0">
                          <a:solidFill>
                            <a:schemeClr val="dk1"/>
                          </a:solidFill>
                          <a:effectLst/>
                          <a:latin typeface="+mn-lt"/>
                          <a:ea typeface="+mn-ea"/>
                          <a:cs typeface="+mn-cs"/>
                        </a:rPr>
                        <a:t>0/1</a:t>
                      </a:r>
                      <a:endParaRPr lang="pl-PL" sz="1800" b="1" kern="1200" dirty="0">
                        <a:solidFill>
                          <a:schemeClr val="dk1"/>
                        </a:solidFill>
                        <a:effectLst/>
                        <a:latin typeface="+mn-lt"/>
                        <a:ea typeface="+mn-ea"/>
                        <a:cs typeface="+mn-cs"/>
                      </a:endParaRPr>
                    </a:p>
                  </a:txBody>
                  <a:tcPr marL="36195" marR="36195" marT="36195" marB="36195"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
        <p:nvSpPr>
          <p:cNvPr id="3" name="Rectangle 1"/>
          <p:cNvSpPr>
            <a:spLocks noChangeArrowheads="1"/>
          </p:cNvSpPr>
          <p:nvPr/>
        </p:nvSpPr>
        <p:spPr bwMode="auto">
          <a:xfrm>
            <a:off x="223520" y="1025179"/>
            <a:ext cx="3383280" cy="400110"/>
          </a:xfrm>
          <a:prstGeom prst="rect">
            <a:avLst/>
          </a:prstGeom>
          <a:no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spTree>
    <p:extLst>
      <p:ext uri="{BB962C8B-B14F-4D97-AF65-F5344CB8AC3E}">
        <p14:creationId xmlns:p14="http://schemas.microsoft.com/office/powerpoint/2010/main" val="1461487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4360</TotalTime>
  <Words>2066</Words>
  <Application>Microsoft Office PowerPoint</Application>
  <PresentationFormat>Pokaz na ekranie (4:3)</PresentationFormat>
  <Paragraphs>388</Paragraphs>
  <Slides>27</Slides>
  <Notes>16</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27</vt:i4>
      </vt:variant>
    </vt:vector>
  </HeadingPairs>
  <TitlesOfParts>
    <vt:vector size="31" baseType="lpstr">
      <vt:lpstr>Arial</vt:lpstr>
      <vt:lpstr>Calibri</vt:lpstr>
      <vt:lpstr>Times New Roman</vt: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Buła-Kopańska Agnieszka</cp:lastModifiedBy>
  <cp:revision>644</cp:revision>
  <cp:lastPrinted>2017-06-09T06:00:23Z</cp:lastPrinted>
  <dcterms:created xsi:type="dcterms:W3CDTF">2015-04-20T12:46:14Z</dcterms:created>
  <dcterms:modified xsi:type="dcterms:W3CDTF">2017-09-13T08:40:17Z</dcterms:modified>
</cp:coreProperties>
</file>