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6"/>
  </p:notesMasterIdLst>
  <p:handoutMasterIdLst>
    <p:handoutMasterId r:id="rId17"/>
  </p:handoutMasterIdLst>
  <p:sldIdLst>
    <p:sldId id="258" r:id="rId2"/>
    <p:sldId id="382" r:id="rId3"/>
    <p:sldId id="384" r:id="rId4"/>
    <p:sldId id="442" r:id="rId5"/>
    <p:sldId id="443" r:id="rId6"/>
    <p:sldId id="444" r:id="rId7"/>
    <p:sldId id="446" r:id="rId8"/>
    <p:sldId id="447" r:id="rId9"/>
    <p:sldId id="448" r:id="rId10"/>
    <p:sldId id="433" r:id="rId11"/>
    <p:sldId id="431" r:id="rId12"/>
    <p:sldId id="434" r:id="rId13"/>
    <p:sldId id="435" r:id="rId14"/>
    <p:sldId id="324" r:id="rId15"/>
  </p:sldIdLst>
  <p:sldSz cx="9144000" cy="6858000" type="screen4x3"/>
  <p:notesSz cx="6797675" cy="9928225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87208" autoAdjust="0"/>
  </p:normalViewPr>
  <p:slideViewPr>
    <p:cSldViewPr snapToGrid="0">
      <p:cViewPr varScale="1">
        <p:scale>
          <a:sx n="95" d="100"/>
          <a:sy n="95" d="100"/>
        </p:scale>
        <p:origin x="44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C123F-3768-4046-ADCB-E993A0919F3F}" type="datetimeFigureOut">
              <a:rPr lang="pl-PL" smtClean="0"/>
              <a:t>2017-11-14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2167C-7E77-430F-BDD9-575A2C32B4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569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2017-11-14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5629"/>
            <a:ext cx="5438775" cy="4467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9145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4188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64499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kryteriów wyboru finansowanych operacji dla poszczególnych działań w ramach Regionalnego Programu Operacyjnego Województwa Mazowieckiego na lata 2014 - 2020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28725" y="5600700"/>
            <a:ext cx="665956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/>
            </a:r>
            <a:br>
              <a:rPr lang="pl-PL" dirty="0" smtClean="0">
                <a:latin typeface="+mj-lt"/>
              </a:rPr>
            </a:br>
            <a:r>
              <a:rPr lang="pl-PL" dirty="0" smtClean="0">
                <a:latin typeface="+mj-lt"/>
              </a:rPr>
              <a:t>17 listopada 2017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7724" y="1004142"/>
            <a:ext cx="45370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SZCZEGÓŁOWE   </a:t>
            </a:r>
            <a:endParaRPr lang="pl-PL" dirty="0">
              <a:latin typeface="Calibri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205360" y="1373474"/>
            <a:ext cx="8910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/>
              <a:t>Kryteria będą stosowane w sytuacji, gdy wartość alokacji przeznaczona na dany nabór nie będzie pozwalała na objęcie wsparciem wszystkich projektów</a:t>
            </a:r>
            <a:r>
              <a:rPr lang="pl-PL" sz="2000" dirty="0" smtClean="0"/>
              <a:t>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9090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844694"/>
              </p:ext>
            </p:extLst>
          </p:nvPr>
        </p:nvGraphicFramePr>
        <p:xfrm>
          <a:off x="77724" y="1727804"/>
          <a:ext cx="8971223" cy="3298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135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210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424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72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55173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23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Miejsce wdrożenia projektu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kryterium oceniane będzie przewidywane miejsce wdrożenia wyników badań przemysłowych lub prac rozwojowych.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Wdrożenie nastąpi u: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Wnioskodawcy – 10 pkt,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Partnera – 6 pkt.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wyżej wymienionych warunków lub brak informacji w tym zakresie – 0 pkt.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44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77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903649"/>
              </p:ext>
            </p:extLst>
          </p:nvPr>
        </p:nvGraphicFramePr>
        <p:xfrm>
          <a:off x="77724" y="1373474"/>
          <a:ext cx="8971223" cy="4173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8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465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424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72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29441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43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Rodzaj badań 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kryterium oceniany będzie zakres realizowanego projektu.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projektu przeprowadzone zostaną: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Prace rozwojowe - 6 pkt,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Badania przemysłowe - 3 pkt.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wyżej wymienionych warunków lub brak informacji w tym zakresie – 0 pkt.</a:t>
                      </a:r>
                      <a:r>
                        <a:rPr lang="pl-PL" sz="1100" dirty="0" smtClean="0">
                          <a:effectLst/>
                        </a:rPr>
                        <a:t> 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44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46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562775"/>
              </p:ext>
            </p:extLst>
          </p:nvPr>
        </p:nvGraphicFramePr>
        <p:xfrm>
          <a:off x="77724" y="1727804"/>
          <a:ext cx="8971223" cy="4700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57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689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424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72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55173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23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Udział środków własnych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promuje projekty, w których pomniejszono dofinansowanie poprzez zaangażowanie wkładu własnego Wnioskodawcy.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Wkład własny Wnioskodawcy przekracza wymagany minimalny wkład własny: </a:t>
                      </a:r>
                    </a:p>
                    <a:p>
                      <a:pPr lvl="0"/>
                      <a:r>
                        <a:rPr lang="pl-PL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powyżej 15 % - 6 pkt;</a:t>
                      </a:r>
                    </a:p>
                    <a:p>
                      <a:pPr lvl="0"/>
                      <a:r>
                        <a:rPr lang="pl-PL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powyżej 12 % do 15 % włącznie - 5 pkt;</a:t>
                      </a:r>
                    </a:p>
                    <a:p>
                      <a:pPr lvl="0"/>
                      <a:r>
                        <a:rPr lang="pl-PL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powyżej 8 %  do 12 %  włącznie - 4 pkt;</a:t>
                      </a:r>
                    </a:p>
                    <a:p>
                      <a:pPr lvl="0"/>
                      <a:r>
                        <a:rPr lang="pl-PL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od 3 % do 8 % włącznie - 2 pkt.</a:t>
                      </a:r>
                    </a:p>
                    <a:p>
                      <a:r>
                        <a:rPr lang="pl-PL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</a:t>
                      </a:r>
                      <a:br>
                        <a:rPr lang="pl-PL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tym zakresie – 0 pkt.</a:t>
                      </a:r>
                      <a:endParaRPr lang="pl-PL" sz="1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44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54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25425" y="2025650"/>
            <a:ext cx="8545513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3600" dirty="0">
                <a:latin typeface="+mn-lt"/>
              </a:rPr>
              <a:t>Kryteria szczegółowe wyboru projektów konkursowych </a:t>
            </a:r>
            <a:r>
              <a:rPr lang="pl-PL" sz="3600" dirty="0" smtClean="0">
                <a:latin typeface="+mn-lt"/>
              </a:rPr>
              <a:t>w </a:t>
            </a:r>
            <a:r>
              <a:rPr lang="pl-PL" sz="3600" dirty="0">
                <a:latin typeface="+mn-lt"/>
              </a:rPr>
              <a:t>ramach Regionalnego Programu Operacyjnego Województwa Mazowieckiego na lata 2014 – 2020 </a:t>
            </a:r>
            <a:r>
              <a:rPr lang="pl-PL" sz="3600" dirty="0" smtClean="0">
                <a:latin typeface="+mn-lt"/>
              </a:rPr>
              <a:t/>
            </a:r>
            <a:br>
              <a:rPr lang="pl-PL" sz="3600" dirty="0" smtClean="0">
                <a:latin typeface="+mn-lt"/>
              </a:rPr>
            </a:br>
            <a:r>
              <a:rPr lang="pl-PL" sz="3600" dirty="0" smtClean="0">
                <a:latin typeface="+mn-lt"/>
              </a:rPr>
              <a:t>ze </a:t>
            </a:r>
            <a:r>
              <a:rPr lang="pl-PL" sz="3600" dirty="0">
                <a:latin typeface="+mn-lt"/>
              </a:rPr>
              <a:t>środków </a:t>
            </a:r>
            <a:r>
              <a:rPr lang="pl-PL" sz="3600" dirty="0" smtClean="0">
                <a:latin typeface="+mn-lt"/>
              </a:rPr>
              <a:t>EFRR</a:t>
            </a:r>
          </a:p>
          <a:p>
            <a:pPr algn="ctr" eaLnBrk="0" hangingPunct="0">
              <a:defRPr/>
            </a:pPr>
            <a:r>
              <a:rPr lang="pl-PL" sz="3600" dirty="0" smtClean="0">
                <a:latin typeface="+mn-lt"/>
              </a:rPr>
              <a:t>Działanie 1.2</a:t>
            </a:r>
            <a:endParaRPr lang="pl-PL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88487" y="2561678"/>
            <a:ext cx="8545513" cy="10187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pl-PL" sz="2800" b="1" dirty="0"/>
              <a:t>D</a:t>
            </a:r>
            <a:r>
              <a:rPr lang="pl-PL" sz="2800" b="1" dirty="0" smtClean="0"/>
              <a:t>ziałanie 1.2</a:t>
            </a:r>
            <a:endParaRPr lang="pl-PL" sz="2800" b="1" dirty="0"/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2800" dirty="0" smtClean="0"/>
              <a:t>Typ </a:t>
            </a:r>
            <a:r>
              <a:rPr lang="pl-PL" sz="2800" dirty="0"/>
              <a:t>projektu </a:t>
            </a:r>
            <a:r>
              <a:rPr lang="pl-PL" sz="2800" dirty="0" smtClean="0"/>
              <a:t>– Bon na innowacje</a:t>
            </a: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82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050150"/>
              </p:ext>
            </p:extLst>
          </p:nvPr>
        </p:nvGraphicFramePr>
        <p:xfrm>
          <a:off x="77724" y="1486644"/>
          <a:ext cx="8971223" cy="2927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59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624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52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6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46621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Ocena kryterium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75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Zgodność z inteligentną specjalizacją województwa mazowieckiego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Zgodnie z RPO WM 2014 – 2020, w ramach kryterium oceniana będzie zgodność projektu z kierunkami rozwoju innowacyjności w województwie mazowieckiem wskazanymi poprzez obszary inteligentnej specjalizacji (załącznik nr 1 do Regionalnej Strategii Innowacji dla Mazowsza do 2020 roku).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14191"/>
            <a:ext cx="2074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DOSTĘPU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76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604086"/>
              </p:ext>
            </p:extLst>
          </p:nvPr>
        </p:nvGraphicFramePr>
        <p:xfrm>
          <a:off x="77724" y="1457010"/>
          <a:ext cx="8971223" cy="3215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59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624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52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6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68513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Ocena kryterium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02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Zakres projektu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kryterium oceniane będzie czy projekt obejmuje usługi w zakresie innowacji produktowej lub procesowej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</a:t>
                      </a:r>
                    </a:p>
                    <a:p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Innowacja produktowa i procesowa sprawdzana jest według OSLO Manual.</a:t>
                      </a:r>
                    </a:p>
                    <a:p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algn="ctr"/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14191"/>
            <a:ext cx="2074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DOSTĘPU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03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499808"/>
              </p:ext>
            </p:extLst>
          </p:nvPr>
        </p:nvGraphicFramePr>
        <p:xfrm>
          <a:off x="77724" y="1486644"/>
          <a:ext cx="8971223" cy="2384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59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624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52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6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17024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Ocena kryterium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443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Uzasadnienie wsparcia środkami publicznymi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Zgodnie z RPO WM 2014 – 2020, zakres prac B+R objętych wnioskiem o dofinansowanie nie został rozpoczęty przed dniem złożenia wniosku o dofinansowanie.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algn="ctr"/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14191"/>
            <a:ext cx="2074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DOSTĘPU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99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114262"/>
              </p:ext>
            </p:extLst>
          </p:nvPr>
        </p:nvGraphicFramePr>
        <p:xfrm>
          <a:off x="77724" y="1486644"/>
          <a:ext cx="8971223" cy="2374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64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519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52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6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77061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Ocena kryterium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34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Potencjał nowej wiedzy oraz rozwój przedsiębiorstwa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kryterium oceniane będzie, czy projekt przewiduje nowatorskie rozwiązania oraz czy wnioskodawca wykazał ich wpływ na stworzenie przewagi konkurencyjnej i/lub rozwój firmy.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algn="ctr"/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14191"/>
            <a:ext cx="2074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DOSTĘPU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61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947507"/>
              </p:ext>
            </p:extLst>
          </p:nvPr>
        </p:nvGraphicFramePr>
        <p:xfrm>
          <a:off x="77724" y="1486643"/>
          <a:ext cx="8971223" cy="5170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59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624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52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6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85735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Ocena kryterium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71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Zakres badań 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obejmuje badania przemysłowe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lub prace rozwojowe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pl-PL" sz="1800" dirty="0" smtClean="0">
                          <a:effectLst/>
                        </a:rPr>
                        <a:t>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pl-PL" sz="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l-PL" sz="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pl-PL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Badania mające na celu zdobycie nowej wiedzy oraz umiejętności w celu opracowywania nowych produktów, procesów i usług lub wprowadzania znaczących ulepszeń do istniejących produktów, procesów i usług; badania te uwzględniają tworzenie elementów składowych systemów złożonych, budowę prototypów w środowisku laboratoryjnym lub w środowisku symulującym istniejące systemy, szczególnie do oceny przydatności danych rodzajów technologii, a także budowę niezbędnych w tych badaniach linii pilotażowych, w tym do uzyskania dowodu w przypadku technologii generycznych.</a:t>
                      </a:r>
                    </a:p>
                    <a:p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Nabywanie, łączenie, kształtowanie i wykorzystywanie dostępnej aktualnie wiedzy i umiejętności z dziedziny nauki, technologii i działalności gospodarczej oraz innej wiedzy i umiejętności do planowania produkcji oraz tworzenia i projektowania nowych, zmienionych lub ulepszonych produktów, procesów i usług, z wyłączeniem prac obejmujących rutynowe i okresowe zmiany wprowadzane do produktów, linii produkcyjnych, procesów wytwórczych, istniejących usług oraz innych operacji w toku, nawet jeżeli takie zmiany mają charakter ulepszeń, w szczególności: </a:t>
                      </a:r>
                    </a:p>
                    <a:p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a) opracowywanie prototypów i projektów pilotażowych oraz demonstracje, testowanie i walidację nowych lub ulepszonych produktów, procesów lub usług w otoczeniu stanowiącym model warunków rzeczywistego funkcjonowania, których głównym celem jest dalsze udoskonalenie techniczne produktów, procesów lub usług, których ostateczny kształt nie został określony, </a:t>
                      </a:r>
                    </a:p>
                    <a:p>
                      <a:r>
                        <a:rPr lang="pl-PL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b) opracowywanie prototypów i projektów pilotażowych, które można wykorzystać do celów komercyjnych, w przypadku gdy prototyp lub projekt pilotażowy stanowi produkt końcowy gotowy do wykorzystania komercyjnego, a jego produkcja wyłącznie do celów demonstracyjnych i walidacyjnych jest zbyt kosztowna.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algn="ctr"/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14191"/>
            <a:ext cx="2074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DOSTĘPU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54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708660"/>
              </p:ext>
            </p:extLst>
          </p:nvPr>
        </p:nvGraphicFramePr>
        <p:xfrm>
          <a:off x="77724" y="1486644"/>
          <a:ext cx="8971223" cy="3698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59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624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52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6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08582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Ocena kryterium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9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6. </a:t>
                      </a:r>
                      <a:endParaRPr lang="pl-PL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Wykonawca usługi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Wykonawcą usług będącej przedmiotem dofinansowania są jednostki naukowe w rozumieniu art. 2 pkt 9 ustawy z dnia 30 kwietnia 2010 r. o zasadach finansowania nauki (Dz.U. z 2015 r., poz. 2045, z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późn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zm.), posiadające siedzibę na terytorium Rzeczypospolitej Polskiej oraz przyznaną kategorię naukową A+, A albo B, o której mowa w art. 42 ust. 3 ustawy o zasadach finansowania nauki.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algn="ctr"/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</a:t>
                      </a:r>
                      <a:endParaRPr lang="pl-PL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14191"/>
            <a:ext cx="2074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DOSTĘPU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03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4344</TotalTime>
  <Words>622</Words>
  <Application>Microsoft Office PowerPoint</Application>
  <PresentationFormat>Pokaz na ekranie (4:3)</PresentationFormat>
  <Paragraphs>142</Paragraphs>
  <Slides>14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Buła-Kopańska Agnieszka</cp:lastModifiedBy>
  <cp:revision>637</cp:revision>
  <cp:lastPrinted>2017-06-09T06:00:23Z</cp:lastPrinted>
  <dcterms:created xsi:type="dcterms:W3CDTF">2015-04-20T12:46:14Z</dcterms:created>
  <dcterms:modified xsi:type="dcterms:W3CDTF">2017-11-14T08:25:34Z</dcterms:modified>
</cp:coreProperties>
</file>