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58" r:id="rId2"/>
    <p:sldId id="382" r:id="rId3"/>
    <p:sldId id="384" r:id="rId4"/>
    <p:sldId id="387" r:id="rId5"/>
    <p:sldId id="419" r:id="rId6"/>
    <p:sldId id="420" r:id="rId7"/>
    <p:sldId id="389" r:id="rId8"/>
    <p:sldId id="402" r:id="rId9"/>
    <p:sldId id="403" r:id="rId10"/>
    <p:sldId id="404" r:id="rId11"/>
    <p:sldId id="405" r:id="rId12"/>
    <p:sldId id="406" r:id="rId13"/>
    <p:sldId id="408" r:id="rId14"/>
    <p:sldId id="416" r:id="rId15"/>
    <p:sldId id="417" r:id="rId16"/>
    <p:sldId id="412" r:id="rId17"/>
    <p:sldId id="324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0197" autoAdjust="0"/>
  </p:normalViewPr>
  <p:slideViewPr>
    <p:cSldViewPr snapToGrid="0">
      <p:cViewPr>
        <p:scale>
          <a:sx n="94" d="100"/>
          <a:sy n="94" d="100"/>
        </p:scale>
        <p:origin x="-4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2016-04-19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0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0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35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0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22 kwietnia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36585"/>
              </p:ext>
            </p:extLst>
          </p:nvPr>
        </p:nvGraphicFramePr>
        <p:xfrm>
          <a:off x="243840" y="1557856"/>
          <a:ext cx="8625840" cy="589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8663"/>
                <a:gridCol w="5669280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nakład środków finansowych UE na wdrożenie jednej e-usługi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jednej usługi na co najmniej 3 poziomie dojrzałości wynosi: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75 000 euro – 5 pkt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75 000 euro do 150 000 euro- 4 pkt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150 000 euro do 250 000 euro – 3 pkt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250 000 euro do 350 000 euro – 2 pkt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 350 000 euro  do  578 511  euro – 0 pkt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54238"/>
              </p:ext>
            </p:extLst>
          </p:nvPr>
        </p:nvGraphicFramePr>
        <p:xfrm>
          <a:off x="243840" y="1408303"/>
          <a:ext cx="8625840" cy="438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362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Projekty realizowane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partnerstwie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Liczba partnerów w projekcie: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realizowany jest z 2 partnerami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i więcej –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pkt;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realizowany jest z 1 partnerem – 1 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pkt.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83744"/>
              </p:ext>
            </p:extLst>
          </p:nvPr>
        </p:nvGraphicFramePr>
        <p:xfrm>
          <a:off x="243840" y="1385133"/>
          <a:ext cx="8625840" cy="443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28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Komplementarność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projektu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jest powiązany:</a:t>
                      </a:r>
                    </a:p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pl-PL" sz="2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jednym projektem  - 2 pkt </a:t>
                      </a:r>
                    </a:p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pl-PL" sz="2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minimum z dwoma  projektami – 4 pkt.</a:t>
                      </a:r>
                    </a:p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9479"/>
              </p:ext>
            </p:extLst>
          </p:nvPr>
        </p:nvGraphicFramePr>
        <p:xfrm>
          <a:off x="243840" y="1385133"/>
          <a:ext cx="8625840" cy="493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070463"/>
                <a:gridCol w="5237480"/>
                <a:gridCol w="843280"/>
              </a:tblGrid>
              <a:tr h="87720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98987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Wykorzystanie istniejących rozwiązań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zasobów/rozwiązań:</a:t>
                      </a:r>
                    </a:p>
                    <a:p>
                      <a:r>
                        <a:rPr lang="pl-PL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	z innych  uczelni zagranicznych – 2 pkt.;</a:t>
                      </a:r>
                    </a:p>
                    <a:p>
                      <a:r>
                        <a:rPr lang="pl-PL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	z innych  uczelni krajowych  –1 pkt.</a:t>
                      </a:r>
                    </a:p>
                    <a:p>
                      <a:endParaRPr lang="pl-PL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 w ramach kryterium sumują się, jednak łącznie można otrzymać nie więcej niż  3 pkt.</a:t>
                      </a:r>
                    </a:p>
                    <a:p>
                      <a:endParaRPr lang="pl-PL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73852"/>
              </p:ext>
            </p:extLst>
          </p:nvPr>
        </p:nvGraphicFramePr>
        <p:xfrm>
          <a:off x="164858" y="1477010"/>
          <a:ext cx="897914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2114550"/>
                <a:gridCol w="5555552"/>
                <a:gridCol w="89756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22756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Udostępnienie systemu/usługi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Udostępnienie systemu/usługi: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innym uczelniom – za każdą uczelnię -  2 pkt. 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podmiotom innym niż uczelnie – za każdy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podmiot -  1 pkt.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 w ramach kryterium sumują się, jednak łącznie można otrzymać nie więcej niż  4 pkt.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 w tym zakresie - 0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43571"/>
            <a:ext cx="5877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Przekazane KM 1.03</a:t>
            </a:r>
            <a:endParaRPr lang="pl-PL" sz="1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72884"/>
              </p:ext>
            </p:extLst>
          </p:nvPr>
        </p:nvGraphicFramePr>
        <p:xfrm>
          <a:off x="148590" y="1539240"/>
          <a:ext cx="897914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2114550"/>
                <a:gridCol w="5555552"/>
                <a:gridCol w="89756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47236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E-usługi   „front </a:t>
                      </a: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office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0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przewiduje finasowania ze środków UE usług  „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”– 2 pkt.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- 0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6431"/>
            <a:ext cx="6291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   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</a:t>
            </a:r>
            <a:endParaRPr lang="pl-PL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52568"/>
              </p:ext>
            </p:extLst>
          </p:nvPr>
        </p:nvGraphicFramePr>
        <p:xfrm>
          <a:off x="125730" y="1385133"/>
          <a:ext cx="8846820" cy="50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0"/>
                <a:gridCol w="1584960"/>
                <a:gridCol w="5868500"/>
                <a:gridCol w="868850"/>
              </a:tblGrid>
              <a:tr h="8551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376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 środków własnych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Wnioskodawcy przekraczający wymagany minimalny wkład własny, liczony od kwoty kwalifikowalnej ogółem: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	powyżej 10%  - 5 pkt.;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	powyżej  5% do 10% - 2 pkt.;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	od 1% do 5% - 1 pkt.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</a:t>
                      </a:r>
                      <a:b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- 0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2.1.1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2.1.1 (PI 2c)</a:t>
            </a:r>
            <a:endParaRPr lang="pl-PL" sz="2800" b="1" dirty="0"/>
          </a:p>
          <a:p>
            <a:pPr algn="ctr"/>
            <a:r>
              <a:rPr lang="pl-PL" sz="2800" dirty="0" smtClean="0"/>
              <a:t>Typ </a:t>
            </a:r>
            <a:r>
              <a:rPr lang="pl-PL" sz="2800" dirty="0"/>
              <a:t>projektu - Wykorzystanie TIK do obsługi procesów związanych z edukacją na uczelniach wyższych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58277"/>
              </p:ext>
            </p:extLst>
          </p:nvPr>
        </p:nvGraphicFramePr>
        <p:xfrm>
          <a:off x="543560" y="1681843"/>
          <a:ext cx="8012610" cy="402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Bezpieczeństwo systemów informatycznych 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WCAG 2.0 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Interoperacyjności  systemu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62470"/>
              </p:ext>
            </p:extLst>
          </p:nvPr>
        </p:nvGraphicFramePr>
        <p:xfrm>
          <a:off x="543560" y="1681843"/>
          <a:ext cx="8012610" cy="402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4.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oraz komplementarność projektu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5.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6.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Rodzaj usług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39162"/>
              </p:ext>
            </p:extLst>
          </p:nvPr>
        </p:nvGraphicFramePr>
        <p:xfrm>
          <a:off x="543560" y="1681843"/>
          <a:ext cx="8012610" cy="14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7.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Projektowanie i budowa usług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16075"/>
              </p:ext>
            </p:extLst>
          </p:nvPr>
        </p:nvGraphicFramePr>
        <p:xfrm>
          <a:off x="243840" y="1557853"/>
          <a:ext cx="8625840" cy="44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dojrzałości                e-usług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każdą wdrożoną e-usługę na poziomie co najmniej 4 wnioskodawca  otrzyma 2 pkt., jednak łącznie nie więcej niż 8 pkt.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60563"/>
              </p:ext>
            </p:extLst>
          </p:nvPr>
        </p:nvGraphicFramePr>
        <p:xfrm>
          <a:off x="243840" y="1557855"/>
          <a:ext cx="8625840" cy="369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943463"/>
                <a:gridCol w="5364480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Metody uwierzytelniania są adekwatne do celów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zakresu projektu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zawiera opis  każdej 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wybranych metod uwierzytelniania 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planowanych do świadczenia usług - 6 pkt.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 w tym zakresie - 0 pkt.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36431"/>
              </p:ext>
            </p:extLst>
          </p:nvPr>
        </p:nvGraphicFramePr>
        <p:xfrm>
          <a:off x="243840" y="1351153"/>
          <a:ext cx="8625840" cy="532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1748790"/>
                <a:gridCol w="5614670"/>
                <a:gridCol w="843280"/>
              </a:tblGrid>
              <a:tr h="9304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2136">
                <a:tc>
                  <a:txBody>
                    <a:bodyPr/>
                    <a:lstStyle/>
                    <a:p>
                      <a:pPr algn="l"/>
                      <a:r>
                        <a:rPr lang="pl-PL" sz="1900" dirty="0" smtClean="0"/>
                        <a:t>3.</a:t>
                      </a:r>
                      <a:endParaRPr lang="pl-PL" sz="19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Funkcjonalność zaplanowanych rozwiązań </a:t>
                      </a:r>
                      <a:endParaRPr lang="pl-PL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zapewni: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9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zmniejszenie roli infrastruktury na rzecz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outsourcingu mocy obliczeniowych, czyli tzw.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„chmury</a:t>
                      </a:r>
                      <a:r>
                        <a:rPr lang="pl-PL" sz="19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obliczeniowej –     3 pkt.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      </a:t>
                      </a:r>
                      <a:r>
                        <a:rPr lang="pl-PL" sz="19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utworzenie </a:t>
                      </a:r>
                      <a:r>
                        <a:rPr lang="pl-PL" sz="19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responsywnej</a:t>
                      </a: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strony –  3 pkt.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9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aplikację na urządzenia mobilne – 2 pkt.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 sumują się, jednak łącznie można otrzymać nie więcej niż  8 pkt.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pl-PL" sz="1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3815</TotalTime>
  <Words>753</Words>
  <Application>Microsoft Office PowerPoint</Application>
  <PresentationFormat>Pokaz na ekranie (4:3)</PresentationFormat>
  <Paragraphs>223</Paragraphs>
  <Slides>17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renata.pawlak</cp:lastModifiedBy>
  <cp:revision>569</cp:revision>
  <cp:lastPrinted>2016-04-19T12:00:09Z</cp:lastPrinted>
  <dcterms:created xsi:type="dcterms:W3CDTF">2015-04-20T12:46:14Z</dcterms:created>
  <dcterms:modified xsi:type="dcterms:W3CDTF">2016-04-19T12:14:15Z</dcterms:modified>
</cp:coreProperties>
</file>